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1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A853A2-E5C4-4804-93F6-ADB226C2C01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E5E9F71-6B09-4206-82BB-835C302DF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4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E049-A06C-6AEB-C853-D42E321BD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GameServerProgramming</a:t>
            </a:r>
            <a:br>
              <a:rPr lang="en-US" altLang="ko-KR" dirty="0"/>
            </a:br>
            <a:r>
              <a:rPr lang="en-US" altLang="ko-KR" dirty="0" err="1"/>
              <a:t>TermProject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161A3-2956-6AA3-C3BE-4EF4C001C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Develop With IOCP Socket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3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6212-93E2-6FDF-893E-A6B496640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8BF445-92D9-E115-BA44-A05AFDC921DA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Sector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F3E0-9D7C-313B-039E-2747B5D7455B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인게임의 </a:t>
            </a:r>
            <a:r>
              <a:rPr lang="en-US" altLang="ko-KR" dirty="0"/>
              <a:t>NPC+PLAYER</a:t>
            </a:r>
            <a:r>
              <a:rPr lang="ko-KR" altLang="en-US" dirty="0"/>
              <a:t>를 모두 순회하는 것은 많은 부하를 불러일으키므로 섹터를 추가하여 인접한 객체들의 대해서만 동기화를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D651B-30CB-E222-D9E5-CE71324F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07" y="1995948"/>
            <a:ext cx="7033870" cy="22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88C7D-DD19-C07B-6865-5C4DD326EA57}"/>
              </a:ext>
            </a:extLst>
          </p:cNvPr>
          <p:cNvSpPr txBox="1"/>
          <p:nvPr/>
        </p:nvSpPr>
        <p:spPr>
          <a:xfrm>
            <a:off x="958645" y="4953140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때의 섹터는 다수의 스레드에서 동시에 접근하여 쓰기 작업을 할 수 있으므로 각 섹터마다 </a:t>
            </a:r>
            <a:r>
              <a:rPr lang="en-US" altLang="ko-KR" dirty="0"/>
              <a:t>mutex</a:t>
            </a:r>
            <a:r>
              <a:rPr lang="ko-KR" altLang="en-US" dirty="0"/>
              <a:t>를 할당하여 </a:t>
            </a:r>
            <a:r>
              <a:rPr lang="en-US" altLang="ko-KR" dirty="0"/>
              <a:t>DATA RACE</a:t>
            </a:r>
            <a:r>
              <a:rPr lang="ko-KR" altLang="en-US" dirty="0"/>
              <a:t>를 예방한다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7C4B6-AF9F-5CB9-8F86-37C1F4F9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BF0299-275A-B2B5-9DB5-E405353B678D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</a:t>
            </a:r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71586-67BE-B252-7EC5-628CDCBBC98D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 AI</a:t>
            </a:r>
            <a:r>
              <a:rPr lang="ko-KR" altLang="en-US" dirty="0"/>
              <a:t>는 플레이어 섹터 순회 후 시야 안에 있는 </a:t>
            </a:r>
            <a:r>
              <a:rPr lang="en-US" altLang="ko-KR" dirty="0"/>
              <a:t>NPC</a:t>
            </a:r>
            <a:r>
              <a:rPr lang="ko-KR" altLang="en-US" dirty="0"/>
              <a:t>에 대해서 실행된다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NPC</a:t>
            </a:r>
            <a:r>
              <a:rPr lang="ko-KR" altLang="en-US" dirty="0"/>
              <a:t>의 타입에 따라 다르게 로직을 적용시킨다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7C4BB-F32F-F855-5777-4FD120FD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47" y="2031195"/>
            <a:ext cx="6264183" cy="3444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C0B0C-3988-04C9-46A0-12FE31FA7CC4}"/>
              </a:ext>
            </a:extLst>
          </p:cNvPr>
          <p:cNvSpPr txBox="1"/>
          <p:nvPr/>
        </p:nvSpPr>
        <p:spPr>
          <a:xfrm>
            <a:off x="884903" y="5727290"/>
            <a:ext cx="105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PASSIVE</a:t>
            </a:r>
            <a:r>
              <a:rPr lang="ko-KR" altLang="en-US" dirty="0"/>
              <a:t> </a:t>
            </a:r>
            <a:r>
              <a:rPr lang="en-US" altLang="ko-KR" dirty="0"/>
              <a:t>NPC</a:t>
            </a:r>
            <a:r>
              <a:rPr lang="ko-KR" altLang="en-US" dirty="0"/>
              <a:t>에 대해선 랜덤이동을</a:t>
            </a:r>
            <a:r>
              <a:rPr lang="en-US" altLang="ko-KR" dirty="0"/>
              <a:t>, AGGRO NPC</a:t>
            </a:r>
            <a:r>
              <a:rPr lang="ko-KR" altLang="en-US" dirty="0"/>
              <a:t>에 대해선 </a:t>
            </a:r>
            <a:r>
              <a:rPr lang="en-US" altLang="ko-KR" dirty="0" err="1"/>
              <a:t>Astar</a:t>
            </a:r>
            <a:r>
              <a:rPr lang="ko-KR" altLang="en-US" dirty="0"/>
              <a:t>알고리즘을 통해 플레이어를 추적한다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0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8305-AD8C-521A-8881-04D06254B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271370-BF4D-699A-D559-3725DCAB2929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개선내용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9FEF2-9B27-04E0-9645-2B27096CA644}"/>
              </a:ext>
            </a:extLst>
          </p:cNvPr>
          <p:cNvSpPr txBox="1"/>
          <p:nvPr/>
        </p:nvSpPr>
        <p:spPr>
          <a:xfrm>
            <a:off x="884903" y="1258529"/>
            <a:ext cx="1056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 전에는 </a:t>
            </a:r>
            <a:r>
              <a:rPr lang="en-US" altLang="ko-KR" dirty="0"/>
              <a:t>WRITE_LOCK</a:t>
            </a:r>
            <a:r>
              <a:rPr lang="ko-KR" altLang="en-US" dirty="0"/>
              <a:t>을 이중</a:t>
            </a:r>
            <a:r>
              <a:rPr lang="en-US" altLang="ko-KR" dirty="0"/>
              <a:t>for</a:t>
            </a:r>
            <a:r>
              <a:rPr lang="ko-KR" altLang="en-US" dirty="0"/>
              <a:t>문 외부에 걸어 </a:t>
            </a:r>
            <a:r>
              <a:rPr lang="en-US" altLang="ko-KR" dirty="0"/>
              <a:t>lock</a:t>
            </a:r>
            <a:r>
              <a:rPr lang="ko-KR" altLang="en-US" dirty="0"/>
              <a:t>의 범위가 매우 컸으며</a:t>
            </a:r>
            <a:r>
              <a:rPr lang="en-US" altLang="ko-KR" dirty="0"/>
              <a:t>, Sector lock</a:t>
            </a:r>
            <a:r>
              <a:rPr lang="ko-KR" altLang="en-US" dirty="0"/>
              <a:t>도 존재하지 않았고</a:t>
            </a:r>
            <a:r>
              <a:rPr lang="en-US" altLang="ko-KR" dirty="0"/>
              <a:t>, </a:t>
            </a:r>
            <a:r>
              <a:rPr lang="en-US" altLang="ko-KR" dirty="0" err="1"/>
              <a:t>oldSector</a:t>
            </a:r>
            <a:r>
              <a:rPr lang="ko-KR" altLang="en-US" dirty="0"/>
              <a:t>를 참조로 받고 있었다</a:t>
            </a:r>
            <a:r>
              <a:rPr lang="en-US" altLang="ko-KR" dirty="0"/>
              <a:t>.  </a:t>
            </a:r>
            <a:r>
              <a:rPr lang="ko-KR" altLang="en-US" dirty="0"/>
              <a:t>병렬성이 낮고</a:t>
            </a:r>
            <a:r>
              <a:rPr lang="en-US" altLang="ko-KR" dirty="0"/>
              <a:t>, </a:t>
            </a:r>
            <a:r>
              <a:rPr lang="ko-KR" altLang="en-US" dirty="0"/>
              <a:t>데이터가 보호되지 않으며</a:t>
            </a:r>
            <a:r>
              <a:rPr lang="en-US" altLang="ko-KR" dirty="0"/>
              <a:t>, </a:t>
            </a:r>
            <a:r>
              <a:rPr lang="ko-KR" altLang="en-US" dirty="0"/>
              <a:t>이미 삭제된 값이나 잘못된 값에 접근할 가능성이 있었다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3450C-CC6E-E8F2-0CEF-97196C2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3" y="3017112"/>
            <a:ext cx="3662234" cy="3364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8DD60-7AE4-6ED5-F1CB-D564633F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55" y="3017112"/>
            <a:ext cx="3662233" cy="3364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31BCD-CBE8-06BE-3A1D-354B9F8E287C}"/>
              </a:ext>
            </a:extLst>
          </p:cNvPr>
          <p:cNvSpPr txBox="1"/>
          <p:nvPr/>
        </p:nvSpPr>
        <p:spPr>
          <a:xfrm>
            <a:off x="1034489" y="647883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81EC1-480C-648D-580C-7B41AFEEAFF9}"/>
              </a:ext>
            </a:extLst>
          </p:cNvPr>
          <p:cNvSpPr txBox="1"/>
          <p:nvPr/>
        </p:nvSpPr>
        <p:spPr>
          <a:xfrm>
            <a:off x="6473781" y="647883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후</a:t>
            </a:r>
          </a:p>
        </p:txBody>
      </p:sp>
    </p:spTree>
    <p:extLst>
      <p:ext uri="{BB962C8B-B14F-4D97-AF65-F5344CB8AC3E}">
        <p14:creationId xmlns:p14="http://schemas.microsoft.com/office/powerpoint/2010/main" val="14393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B71E-0C6F-9C39-3388-ECC67304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58A059-AED2-7898-EB24-18798C1AE9C4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Astar</a:t>
            </a:r>
            <a:r>
              <a:rPr lang="en-US" altLang="ko-KR" b="1" dirty="0"/>
              <a:t> </a:t>
            </a:r>
            <a:r>
              <a:rPr lang="ko-KR" altLang="en-US" b="1" dirty="0" err="1"/>
              <a:t>추가전</a:t>
            </a:r>
            <a:r>
              <a:rPr lang="ko-KR" altLang="en-US" b="1" dirty="0"/>
              <a:t> </a:t>
            </a:r>
            <a:r>
              <a:rPr lang="ko-KR" altLang="en-US" b="1" dirty="0" err="1"/>
              <a:t>동접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EC59F-A539-F467-E8CE-065DA7E48E7A}"/>
              </a:ext>
            </a:extLst>
          </p:cNvPr>
          <p:cNvSpPr txBox="1"/>
          <p:nvPr/>
        </p:nvSpPr>
        <p:spPr>
          <a:xfrm>
            <a:off x="884903" y="1258529"/>
            <a:ext cx="1056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 전에는 약 </a:t>
            </a:r>
            <a:r>
              <a:rPr lang="en-US" altLang="ko-KR" dirty="0"/>
              <a:t>7</a:t>
            </a:r>
            <a:r>
              <a:rPr lang="ko-KR" altLang="en-US" dirty="0" err="1"/>
              <a:t>천쯤에서</a:t>
            </a:r>
            <a:r>
              <a:rPr lang="ko-KR" altLang="en-US" dirty="0"/>
              <a:t> 섹터 </a:t>
            </a:r>
            <a:r>
              <a:rPr lang="ko-KR" altLang="en-US" dirty="0" err="1"/>
              <a:t>순회시</a:t>
            </a:r>
            <a:r>
              <a:rPr lang="ko-KR" altLang="en-US" dirty="0"/>
              <a:t> 잘못된 메모리를 참조하여 프로그램이 죽었었지만</a:t>
            </a:r>
            <a:r>
              <a:rPr lang="en-US" altLang="ko-KR" dirty="0"/>
              <a:t>, </a:t>
            </a:r>
            <a:r>
              <a:rPr lang="ko-KR" altLang="en-US" dirty="0"/>
              <a:t>개선 후에는 딜레이가 </a:t>
            </a:r>
            <a:r>
              <a:rPr lang="en-US" altLang="ko-KR" dirty="0"/>
              <a:t>0ms</a:t>
            </a:r>
            <a:r>
              <a:rPr lang="ko-KR" altLang="en-US" dirty="0"/>
              <a:t>로 지속되면서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6</a:t>
            </a:r>
            <a:r>
              <a:rPr lang="ko-KR" altLang="en-US" dirty="0"/>
              <a:t>천쯤 </a:t>
            </a:r>
            <a:r>
              <a:rPr lang="ko-KR" altLang="en-US" dirty="0" err="1"/>
              <a:t>소켓큐가</a:t>
            </a:r>
            <a:r>
              <a:rPr lang="ko-KR" altLang="en-US" dirty="0"/>
              <a:t> </a:t>
            </a:r>
            <a:r>
              <a:rPr lang="ko-KR" altLang="en-US" dirty="0" err="1"/>
              <a:t>비어있다는</a:t>
            </a:r>
            <a:r>
              <a:rPr lang="ko-KR" altLang="en-US" dirty="0"/>
              <a:t> 창이 뜨고 더 이상 새로운 플레이어를 받지 못하게 됨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E80C8-C71D-F7AC-DFB1-ACAE01EDF156}"/>
              </a:ext>
            </a:extLst>
          </p:cNvPr>
          <p:cNvSpPr txBox="1"/>
          <p:nvPr/>
        </p:nvSpPr>
        <p:spPr>
          <a:xfrm>
            <a:off x="1034489" y="647883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07BCB-86B8-B193-FFB8-3C9628E61B51}"/>
              </a:ext>
            </a:extLst>
          </p:cNvPr>
          <p:cNvSpPr txBox="1"/>
          <p:nvPr/>
        </p:nvSpPr>
        <p:spPr>
          <a:xfrm>
            <a:off x="6473781" y="647883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후</a:t>
            </a: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64DCCBB-5E49-3AC6-9FC6-244DB354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9" y="2634807"/>
            <a:ext cx="3343883" cy="3012164"/>
          </a:xfrm>
          <a:prstGeom prst="rect">
            <a:avLst/>
          </a:prstGeom>
        </p:spPr>
      </p:pic>
      <p:pic>
        <p:nvPicPr>
          <p:cNvPr id="4" name="그림 3" descr="텍스트, 스크린샷, 멀티미디어 소프트웨어, 그래픽 소프트웨어이(가) 표시된 사진">
            <a:extLst>
              <a:ext uri="{FF2B5EF4-FFF2-40B4-BE49-F238E27FC236}">
                <a16:creationId xmlns:a16="http://schemas.microsoft.com/office/drawing/2014/main" id="{986CDA3E-F690-E9DA-4F21-35048E91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2" y="2359824"/>
            <a:ext cx="6081633" cy="35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58A4-7B3A-7C95-1BA6-B1CA8423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3B9D8A-1F8B-8B99-C679-161DC9071AB6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Astar</a:t>
            </a:r>
            <a:r>
              <a:rPr lang="en-US" altLang="ko-KR" b="1" dirty="0"/>
              <a:t> </a:t>
            </a:r>
            <a:r>
              <a:rPr lang="ko-KR" altLang="en-US" b="1" dirty="0" err="1"/>
              <a:t>추가후</a:t>
            </a:r>
            <a:r>
              <a:rPr lang="ko-KR" altLang="en-US" b="1" dirty="0"/>
              <a:t> </a:t>
            </a:r>
            <a:r>
              <a:rPr lang="ko-KR" altLang="en-US" b="1" dirty="0" err="1"/>
              <a:t>동접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7099-51E3-D53E-0205-41C834AAA708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코드에서 </a:t>
            </a:r>
            <a:r>
              <a:rPr lang="en-US" altLang="ko-KR" dirty="0"/>
              <a:t>AGGRO NPC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만마리에</a:t>
            </a:r>
            <a:r>
              <a:rPr lang="ko-KR" altLang="en-US" dirty="0"/>
              <a:t> 대해서 </a:t>
            </a:r>
            <a:r>
              <a:rPr lang="en-US" altLang="ko-KR" dirty="0" err="1"/>
              <a:t>Astar</a:t>
            </a:r>
            <a:r>
              <a:rPr lang="en-US" altLang="ko-KR" dirty="0"/>
              <a:t> </a:t>
            </a:r>
            <a:r>
              <a:rPr lang="ko-KR" altLang="en-US" dirty="0"/>
              <a:t>알고리즘을 통해 경로를 탐색하는 로직만 추가했는데 </a:t>
            </a:r>
            <a:r>
              <a:rPr lang="ko-KR" altLang="en-US" dirty="0" err="1"/>
              <a:t>동접이</a:t>
            </a:r>
            <a:r>
              <a:rPr lang="ko-KR" altLang="en-US" dirty="0"/>
              <a:t> 매우 떨어짐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4638E-4502-FA66-D63C-7EC76CEA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69" y="2181859"/>
            <a:ext cx="6566291" cy="41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560A8-3966-50EC-898E-B8FA7471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0EB174-52D2-E1A9-704C-48014A38297B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원인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5248E-1D66-4FF9-0BD6-56821E50D9F3}"/>
              </a:ext>
            </a:extLst>
          </p:cNvPr>
          <p:cNvSpPr txBox="1"/>
          <p:nvPr/>
        </p:nvSpPr>
        <p:spPr>
          <a:xfrm>
            <a:off x="884903" y="1258529"/>
            <a:ext cx="105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FindPath</a:t>
            </a:r>
            <a:r>
              <a:rPr lang="ko-KR" altLang="en-US" dirty="0"/>
              <a:t>메서드가 원인 경로를 생성하는 과정이 </a:t>
            </a:r>
            <a:r>
              <a:rPr lang="en-US" altLang="ko-KR" dirty="0"/>
              <a:t>CPU</a:t>
            </a:r>
            <a:r>
              <a:rPr lang="ko-KR" altLang="en-US" dirty="0"/>
              <a:t>에게 엄청난 부담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4D8AF-BD14-BB4C-61C6-C1A57806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8" y="2049669"/>
            <a:ext cx="4789213" cy="2085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2036E1-AA77-848D-6B52-17076905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58" y="4372524"/>
            <a:ext cx="5663381" cy="2028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BEFDDB-EA44-2831-3155-8D72FFEA4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9669"/>
            <a:ext cx="5337582" cy="16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8526B-6967-33A7-48F0-C2C40759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08A60C-0FF9-B554-C578-BFA61D4B641D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최적화 시도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C73A7-FF97-F754-8462-1796948B078A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이전에는 매번마다 경로를 탐색했지만</a:t>
            </a:r>
            <a:r>
              <a:rPr lang="en-US" altLang="ko-KR" dirty="0"/>
              <a:t>, </a:t>
            </a:r>
            <a:r>
              <a:rPr lang="ko-KR" altLang="en-US" dirty="0"/>
              <a:t>현재는 멤버로 경로변수를 추가하여</a:t>
            </a:r>
            <a:r>
              <a:rPr lang="en-US" altLang="ko-KR" dirty="0"/>
              <a:t>, </a:t>
            </a:r>
            <a:r>
              <a:rPr lang="ko-KR" altLang="en-US" dirty="0"/>
              <a:t>경로를 저장한 뒤</a:t>
            </a:r>
            <a:r>
              <a:rPr lang="en-US" altLang="ko-KR" dirty="0"/>
              <a:t>, </a:t>
            </a:r>
            <a:r>
              <a:rPr lang="ko-KR" altLang="en-US" dirty="0"/>
              <a:t>경로가 있다면</a:t>
            </a:r>
            <a:r>
              <a:rPr lang="en-US" altLang="ko-KR" dirty="0"/>
              <a:t>, </a:t>
            </a:r>
            <a:r>
              <a:rPr lang="ko-KR" altLang="en-US" dirty="0"/>
              <a:t>그 변수에서 </a:t>
            </a:r>
            <a:r>
              <a:rPr lang="en-US" altLang="ko-KR" dirty="0" err="1"/>
              <a:t>pop_back</a:t>
            </a:r>
            <a:r>
              <a:rPr lang="en-US" altLang="ko-KR" dirty="0"/>
              <a:t>()</a:t>
            </a:r>
            <a:r>
              <a:rPr lang="ko-KR" altLang="en-US" dirty="0"/>
              <a:t>메서드를 통해 탐색을 줄임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68943-0D6F-535E-E3C7-F9300503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2089519"/>
            <a:ext cx="4807974" cy="3879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05D8F-A8B8-8DD5-8AF1-3788EA0F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0182"/>
            <a:ext cx="5848245" cy="4718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D956D7-9C91-1F41-643B-5CC286359916}"/>
              </a:ext>
            </a:extLst>
          </p:cNvPr>
          <p:cNvSpPr txBox="1"/>
          <p:nvPr/>
        </p:nvSpPr>
        <p:spPr>
          <a:xfrm>
            <a:off x="1455198" y="624579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AED29-05D9-8AD8-8B62-701B5846E4B9}"/>
              </a:ext>
            </a:extLst>
          </p:cNvPr>
          <p:cNvSpPr txBox="1"/>
          <p:nvPr/>
        </p:nvSpPr>
        <p:spPr>
          <a:xfrm>
            <a:off x="7189005" y="624579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후</a:t>
            </a:r>
          </a:p>
        </p:txBody>
      </p:sp>
    </p:spTree>
    <p:extLst>
      <p:ext uri="{BB962C8B-B14F-4D97-AF65-F5344CB8AC3E}">
        <p14:creationId xmlns:p14="http://schemas.microsoft.com/office/powerpoint/2010/main" val="103631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D31C-32CF-2773-2A2C-6C59441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C2EC62-7126-C0CB-BB9E-19B0B8F1BF6C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최적화 시도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98A53-B628-54F7-BC14-0FB4C539C59E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이전에는 충돌체크를 매번마다 반복문을 순회하여 했지만</a:t>
            </a:r>
            <a:r>
              <a:rPr lang="en-US" altLang="ko-KR" dirty="0"/>
              <a:t>, </a:t>
            </a:r>
            <a:r>
              <a:rPr lang="ko-KR" altLang="en-US" dirty="0"/>
              <a:t>현재는 서버초기단계에서 장애물 정보를 글로벌 컨테이너에 저장하여 바로 충돌정보를 확인할 수 있게 함</a:t>
            </a:r>
            <a:r>
              <a:rPr lang="en-US" altLang="ko-KR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4972E-AB28-9676-E1EE-DE2AA603FA96}"/>
              </a:ext>
            </a:extLst>
          </p:cNvPr>
          <p:cNvSpPr txBox="1"/>
          <p:nvPr/>
        </p:nvSpPr>
        <p:spPr>
          <a:xfrm>
            <a:off x="1455198" y="624579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BF3D7-6FA1-1EBD-E439-858EFF88A0E2}"/>
              </a:ext>
            </a:extLst>
          </p:cNvPr>
          <p:cNvSpPr txBox="1"/>
          <p:nvPr/>
        </p:nvSpPr>
        <p:spPr>
          <a:xfrm>
            <a:off x="7189005" y="6245795"/>
            <a:ext cx="36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66656-DF54-13CE-E367-81AA665E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79" y="2275299"/>
            <a:ext cx="3577053" cy="3600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7F936C-5320-1ADF-F3A2-6EFDE014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70" y="2275299"/>
            <a:ext cx="3666112" cy="36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F601-00FA-0758-768A-4BFA20EE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1580BC-F35E-4399-E345-AFD3B062B456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최적화 후 </a:t>
            </a:r>
            <a:r>
              <a:rPr lang="ko-KR" altLang="en-US" b="1" dirty="0" err="1"/>
              <a:t>동접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7BDF3-E513-7CBC-5448-17987C553918}"/>
              </a:ext>
            </a:extLst>
          </p:cNvPr>
          <p:cNvSpPr txBox="1"/>
          <p:nvPr/>
        </p:nvSpPr>
        <p:spPr>
          <a:xfrm>
            <a:off x="914400" y="1258529"/>
            <a:ext cx="1056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최적화를 진행했음에도 불구하고</a:t>
            </a:r>
            <a:r>
              <a:rPr lang="en-US" altLang="ko-KR" dirty="0"/>
              <a:t>, </a:t>
            </a:r>
            <a:r>
              <a:rPr lang="ko-KR" altLang="en-US" dirty="0"/>
              <a:t>전혀 개선되지 않은 결과가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생각의 전환을 시도 </a:t>
            </a:r>
            <a:r>
              <a:rPr lang="en-US" altLang="ko-KR" dirty="0"/>
              <a:t>-&gt; </a:t>
            </a:r>
            <a:r>
              <a:rPr lang="ko-KR" altLang="en-US" dirty="0"/>
              <a:t> </a:t>
            </a:r>
            <a:r>
              <a:rPr lang="ko-KR" altLang="en-US" dirty="0" err="1"/>
              <a:t>다른스레드의</a:t>
            </a:r>
            <a:r>
              <a:rPr lang="ko-KR" altLang="en-US" dirty="0"/>
              <a:t> 작업으로 인해 엄청나게 먼 거리를 탐색 할 가능성이 있지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90E61-404D-F30F-48B7-C20B7C96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10574"/>
            <a:ext cx="5478710" cy="41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6BA23-B150-4011-0A27-0B5CF8DDE7CE}"/>
              </a:ext>
            </a:extLst>
          </p:cNvPr>
          <p:cNvSpPr txBox="1"/>
          <p:nvPr/>
        </p:nvSpPr>
        <p:spPr>
          <a:xfrm>
            <a:off x="6685280" y="2310574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여기는 플레이어가 사망한 후 부활할 때 실행되는 코드인데 만약 여기서 </a:t>
            </a:r>
            <a:r>
              <a:rPr lang="en-US" altLang="ko-KR" dirty="0"/>
              <a:t>ST_INGAME</a:t>
            </a:r>
            <a:r>
              <a:rPr lang="ko-KR" altLang="en-US" dirty="0"/>
              <a:t>으로의 변경이 좌표설정보다 먼저 된다면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플레이어는 사망 시 </a:t>
            </a:r>
            <a:r>
              <a:rPr lang="en-US" altLang="ko-KR" dirty="0"/>
              <a:t>-1,-1 </a:t>
            </a:r>
            <a:r>
              <a:rPr lang="ko-KR" altLang="en-US" dirty="0"/>
              <a:t>위치로 초기화 </a:t>
            </a:r>
            <a:r>
              <a:rPr lang="ko-KR" altLang="en-US" dirty="0" err="1"/>
              <a:t>해놓음</a:t>
            </a:r>
            <a:endParaRPr lang="en-US" altLang="ko-KR" dirty="0"/>
          </a:p>
          <a:p>
            <a:r>
              <a:rPr lang="ko-KR" altLang="en-US" dirty="0"/>
              <a:t>그렇다면 찰나의 순간 </a:t>
            </a:r>
            <a:r>
              <a:rPr lang="en-US" altLang="ko-KR" dirty="0"/>
              <a:t>NPC</a:t>
            </a:r>
            <a:r>
              <a:rPr lang="ko-KR" altLang="en-US" dirty="0"/>
              <a:t>의 좌표와 </a:t>
            </a:r>
            <a:r>
              <a:rPr lang="en-US" altLang="ko-KR" dirty="0"/>
              <a:t>-1,-1</a:t>
            </a:r>
            <a:r>
              <a:rPr lang="ko-KR" altLang="en-US" dirty="0"/>
              <a:t>의 경로가 탐색될 수 있는 여지가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탐색길어지고</a:t>
            </a:r>
            <a:r>
              <a:rPr lang="ko-KR" altLang="en-US" dirty="0"/>
              <a:t> 메모리도 많이 잡아먹게 되고</a:t>
            </a:r>
            <a:r>
              <a:rPr lang="en-US" altLang="ko-KR" dirty="0"/>
              <a:t>, </a:t>
            </a:r>
            <a:r>
              <a:rPr lang="ko-KR" altLang="en-US" dirty="0" err="1"/>
              <a:t>오랜탐색으로</a:t>
            </a:r>
            <a:r>
              <a:rPr lang="ko-KR" altLang="en-US" dirty="0"/>
              <a:t> 병목현상이 발생할 수 도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57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9A2B4-FBC5-C51F-1794-05151399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D37F0C-227B-77DC-D09B-2502B1340D84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최적화 시도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5A057-AE71-D199-0A58-39FFD7F0516C}"/>
              </a:ext>
            </a:extLst>
          </p:cNvPr>
          <p:cNvSpPr txBox="1"/>
          <p:nvPr/>
        </p:nvSpPr>
        <p:spPr>
          <a:xfrm>
            <a:off x="914400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Atomic_thread_fence</a:t>
            </a:r>
            <a:r>
              <a:rPr lang="ko-KR" altLang="en-US" dirty="0"/>
              <a:t>를 추가하여 </a:t>
            </a:r>
            <a:r>
              <a:rPr lang="en-US" altLang="ko-KR" dirty="0"/>
              <a:t>Session</a:t>
            </a:r>
            <a:r>
              <a:rPr lang="ko-KR" altLang="en-US" dirty="0"/>
              <a:t>의 기본정보의 초기화를 확실하게 보장한 뒤 </a:t>
            </a:r>
            <a:r>
              <a:rPr lang="en-US" altLang="ko-KR" dirty="0"/>
              <a:t>ST_IGNAME</a:t>
            </a:r>
            <a:r>
              <a:rPr lang="ko-KR" altLang="en-US" dirty="0"/>
              <a:t>을 하여 </a:t>
            </a:r>
            <a:r>
              <a:rPr lang="ko-KR" altLang="en-US" dirty="0" err="1"/>
              <a:t>다른스레드에서</a:t>
            </a:r>
            <a:r>
              <a:rPr lang="ko-KR" altLang="en-US" dirty="0"/>
              <a:t> 정확한 값을 읽도록 수정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10C39-2724-5D80-0C00-0BA1F978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5" y="2308523"/>
            <a:ext cx="7224386" cy="210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84BE-325B-9D62-56E9-8FB000AD2736}"/>
              </a:ext>
            </a:extLst>
          </p:cNvPr>
          <p:cNvSpPr txBox="1"/>
          <p:nvPr/>
        </p:nvSpPr>
        <p:spPr>
          <a:xfrm>
            <a:off x="914400" y="5530645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했음에도 여전히 많은 부하가 발생</a:t>
            </a:r>
            <a:r>
              <a:rPr lang="en-US" altLang="ko-KR" dirty="0"/>
              <a:t>.</a:t>
            </a:r>
            <a:r>
              <a:rPr lang="ko-KR" altLang="en-US" dirty="0"/>
              <a:t> 이것이 원인이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성능의 문제일 수도 있을 것 같음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5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66EC-66DC-D7FA-697A-B98FE148A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5A766D-E476-9516-1AE9-C3445252BDC2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서버 설계도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9E9060-6722-9BC5-9CE7-F5A33FD223F8}"/>
              </a:ext>
            </a:extLst>
          </p:cNvPr>
          <p:cNvSpPr/>
          <p:nvPr/>
        </p:nvSpPr>
        <p:spPr>
          <a:xfrm>
            <a:off x="639097" y="5535561"/>
            <a:ext cx="10894142" cy="786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97281-E7C1-F450-DEB3-0A998FC1760E}"/>
              </a:ext>
            </a:extLst>
          </p:cNvPr>
          <p:cNvSpPr txBox="1"/>
          <p:nvPr/>
        </p:nvSpPr>
        <p:spPr>
          <a:xfrm>
            <a:off x="639097" y="5744185"/>
            <a:ext cx="108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ServerCore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76A8FA-946A-5831-8AA7-E12AF9A0956D}"/>
              </a:ext>
            </a:extLst>
          </p:cNvPr>
          <p:cNvSpPr/>
          <p:nvPr/>
        </p:nvSpPr>
        <p:spPr>
          <a:xfrm>
            <a:off x="639097" y="1622323"/>
            <a:ext cx="1691148" cy="3704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B5AD2-5998-CF39-18C1-D12B8C88D86C}"/>
              </a:ext>
            </a:extLst>
          </p:cNvPr>
          <p:cNvSpPr txBox="1"/>
          <p:nvPr/>
        </p:nvSpPr>
        <p:spPr>
          <a:xfrm>
            <a:off x="639097" y="3244334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MainThread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634FF7-868A-9B86-6197-23215374153A}"/>
              </a:ext>
            </a:extLst>
          </p:cNvPr>
          <p:cNvSpPr/>
          <p:nvPr/>
        </p:nvSpPr>
        <p:spPr>
          <a:xfrm>
            <a:off x="5343833" y="1634302"/>
            <a:ext cx="1691148" cy="786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682DC4-C481-5ABE-A043-A8F307060FEE}"/>
              </a:ext>
            </a:extLst>
          </p:cNvPr>
          <p:cNvSpPr/>
          <p:nvPr/>
        </p:nvSpPr>
        <p:spPr>
          <a:xfrm>
            <a:off x="5343833" y="2919332"/>
            <a:ext cx="1691148" cy="786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5D5D77-F386-43DE-36E1-680354263775}"/>
              </a:ext>
            </a:extLst>
          </p:cNvPr>
          <p:cNvSpPr/>
          <p:nvPr/>
        </p:nvSpPr>
        <p:spPr>
          <a:xfrm>
            <a:off x="5343833" y="4204362"/>
            <a:ext cx="1691148" cy="786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77FD2-4F45-074E-16B7-0248D4C85330}"/>
              </a:ext>
            </a:extLst>
          </p:cNvPr>
          <p:cNvSpPr txBox="1"/>
          <p:nvPr/>
        </p:nvSpPr>
        <p:spPr>
          <a:xfrm>
            <a:off x="5343833" y="1842926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Worker 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CFDAC-D8E9-56D2-0A6C-F09F480581B2}"/>
              </a:ext>
            </a:extLst>
          </p:cNvPr>
          <p:cNvSpPr txBox="1"/>
          <p:nvPr/>
        </p:nvSpPr>
        <p:spPr>
          <a:xfrm>
            <a:off x="5343833" y="3127956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809D4-046D-45AC-8E00-B2FF23797736}"/>
              </a:ext>
            </a:extLst>
          </p:cNvPr>
          <p:cNvSpPr txBox="1"/>
          <p:nvPr/>
        </p:nvSpPr>
        <p:spPr>
          <a:xfrm>
            <a:off x="5343833" y="4434374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Timer 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72804D4-01FD-C134-3C52-631FD35EF935}"/>
              </a:ext>
            </a:extLst>
          </p:cNvPr>
          <p:cNvSpPr/>
          <p:nvPr/>
        </p:nvSpPr>
        <p:spPr>
          <a:xfrm>
            <a:off x="2585884" y="1842926"/>
            <a:ext cx="190499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0E83E14D-558D-704B-76A7-512A202255EB}"/>
              </a:ext>
            </a:extLst>
          </p:cNvPr>
          <p:cNvSpPr/>
          <p:nvPr/>
        </p:nvSpPr>
        <p:spPr>
          <a:xfrm>
            <a:off x="6096000" y="2442269"/>
            <a:ext cx="226142" cy="477061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으로 구부러짐 31">
            <a:extLst>
              <a:ext uri="{FF2B5EF4-FFF2-40B4-BE49-F238E27FC236}">
                <a16:creationId xmlns:a16="http://schemas.microsoft.com/office/drawing/2014/main" id="{290CAA36-A757-8DA8-1FA8-A30DB626F984}"/>
              </a:ext>
            </a:extLst>
          </p:cNvPr>
          <p:cNvSpPr/>
          <p:nvPr/>
        </p:nvSpPr>
        <p:spPr>
          <a:xfrm>
            <a:off x="7246374" y="2212258"/>
            <a:ext cx="540774" cy="2477503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526F4B2-CB30-E87B-51D5-75D4C971CB6C}"/>
              </a:ext>
            </a:extLst>
          </p:cNvPr>
          <p:cNvSpPr/>
          <p:nvPr/>
        </p:nvSpPr>
        <p:spPr>
          <a:xfrm>
            <a:off x="2585884" y="3121741"/>
            <a:ext cx="190499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B574CE9-4AF6-C9B0-5D37-44DCF364F536}"/>
              </a:ext>
            </a:extLst>
          </p:cNvPr>
          <p:cNvSpPr/>
          <p:nvPr/>
        </p:nvSpPr>
        <p:spPr>
          <a:xfrm>
            <a:off x="2585884" y="4336873"/>
            <a:ext cx="190499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왼쪽으로 구부러짐 35">
            <a:extLst>
              <a:ext uri="{FF2B5EF4-FFF2-40B4-BE49-F238E27FC236}">
                <a16:creationId xmlns:a16="http://schemas.microsoft.com/office/drawing/2014/main" id="{C1D202BA-169D-D173-EEA6-6754733B4ED4}"/>
              </a:ext>
            </a:extLst>
          </p:cNvPr>
          <p:cNvSpPr/>
          <p:nvPr/>
        </p:nvSpPr>
        <p:spPr>
          <a:xfrm rot="10800000">
            <a:off x="4702276" y="2212258"/>
            <a:ext cx="540774" cy="2477503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257A44-98DD-BA30-34A1-AE864843D544}"/>
              </a:ext>
            </a:extLst>
          </p:cNvPr>
          <p:cNvSpPr/>
          <p:nvPr/>
        </p:nvSpPr>
        <p:spPr>
          <a:xfrm>
            <a:off x="9790472" y="1465020"/>
            <a:ext cx="1691148" cy="3704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11DB68-5402-7214-39F7-CC441F192E3F}"/>
              </a:ext>
            </a:extLst>
          </p:cNvPr>
          <p:cNvSpPr txBox="1"/>
          <p:nvPr/>
        </p:nvSpPr>
        <p:spPr>
          <a:xfrm>
            <a:off x="9842091" y="3286431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8BC7B58-6C55-8B36-BD8C-71293E7D6FBC}"/>
              </a:ext>
            </a:extLst>
          </p:cNvPr>
          <p:cNvSpPr/>
          <p:nvPr/>
        </p:nvSpPr>
        <p:spPr>
          <a:xfrm rot="10800000">
            <a:off x="7701117" y="1842926"/>
            <a:ext cx="190499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8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42A7-C6A7-11D8-B174-2D8DB9227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635CB7-73D7-03A1-D889-90DC6F98EC14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ServerCore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88356-F3BF-3545-C6EC-B8AEAD1B364C}"/>
              </a:ext>
            </a:extLst>
          </p:cNvPr>
          <p:cNvSpPr txBox="1"/>
          <p:nvPr/>
        </p:nvSpPr>
        <p:spPr>
          <a:xfrm>
            <a:off x="884903" y="1258529"/>
            <a:ext cx="10569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게임서버 제작 전 효율적인 서버관리를 위한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DBconnection</a:t>
            </a:r>
            <a:r>
              <a:rPr lang="ko-KR" altLang="en-US" dirty="0"/>
              <a:t> </a:t>
            </a:r>
            <a:r>
              <a:rPr lang="en-US" altLang="ko-KR" dirty="0"/>
              <a:t>Pool : DB</a:t>
            </a:r>
            <a:r>
              <a:rPr lang="ko-KR" altLang="en-US" dirty="0"/>
              <a:t>연결은 상당한 시간이 소요될 수 있음</a:t>
            </a:r>
            <a:r>
              <a:rPr lang="en-US" altLang="ko-KR" dirty="0"/>
              <a:t>. </a:t>
            </a:r>
            <a:r>
              <a:rPr lang="ko-KR" altLang="en-US" dirty="0"/>
              <a:t>매번 연결을 시도하여 </a:t>
            </a:r>
            <a:r>
              <a:rPr lang="en-US" altLang="ko-KR" dirty="0"/>
              <a:t>DB</a:t>
            </a:r>
            <a:r>
              <a:rPr lang="ko-KR" altLang="en-US" dirty="0"/>
              <a:t>에 접근하는 것은 </a:t>
            </a:r>
            <a:endParaRPr lang="en-US" altLang="ko-KR" dirty="0"/>
          </a:p>
          <a:p>
            <a:r>
              <a:rPr lang="en-US" altLang="ko-KR" dirty="0"/>
              <a:t>DB Thread</a:t>
            </a:r>
            <a:r>
              <a:rPr lang="ko-KR" altLang="en-US" dirty="0"/>
              <a:t>에 심한 부하를 초래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Memory Pool : </a:t>
            </a:r>
            <a:r>
              <a:rPr lang="ko-KR" altLang="en-US" dirty="0"/>
              <a:t>메모리를 직접 할당  및 해제하는 것은 </a:t>
            </a:r>
            <a:r>
              <a:rPr lang="ko-KR" altLang="en-US" dirty="0" err="1"/>
              <a:t>커널레벨의</a:t>
            </a:r>
            <a:r>
              <a:rPr lang="ko-KR" altLang="en-US" dirty="0"/>
              <a:t> 개입이 존재하므로 오버헤드가 발생함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 </a:t>
            </a:r>
            <a:r>
              <a:rPr lang="ko-KR" altLang="en-US" dirty="0"/>
              <a:t>메모리가 임의의 공간에 </a:t>
            </a:r>
            <a:r>
              <a:rPr lang="ko-KR" altLang="en-US" dirty="0" err="1"/>
              <a:t>하당되기</a:t>
            </a:r>
            <a:r>
              <a:rPr lang="ko-KR" altLang="en-US" dirty="0"/>
              <a:t> 때문에 추후 단편화 문제가 발생 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R/W lock : </a:t>
            </a:r>
            <a:r>
              <a:rPr lang="ko-KR" altLang="en-US" dirty="0"/>
              <a:t>표준 </a:t>
            </a:r>
            <a:r>
              <a:rPr lang="ko-KR" altLang="en-US" dirty="0" err="1"/>
              <a:t>뮤텍스의</a:t>
            </a:r>
            <a:r>
              <a:rPr lang="ko-KR" altLang="en-US" dirty="0"/>
              <a:t> 경우 재귀적인 </a:t>
            </a:r>
            <a:r>
              <a:rPr lang="ko-KR" altLang="en-US" dirty="0" err="1"/>
              <a:t>락</a:t>
            </a:r>
            <a:r>
              <a:rPr lang="ko-KR" altLang="en-US" dirty="0"/>
              <a:t> 불가능 및 아주 가끔 </a:t>
            </a:r>
            <a:r>
              <a:rPr lang="ko-KR" altLang="en-US" dirty="0" err="1"/>
              <a:t>상호베타적인</a:t>
            </a:r>
            <a:r>
              <a:rPr lang="ko-KR" altLang="en-US" dirty="0"/>
              <a:t> 특성이 필요한 </a:t>
            </a:r>
            <a:r>
              <a:rPr lang="ko-KR" altLang="en-US" dirty="0" err="1"/>
              <a:t>락의</a:t>
            </a:r>
            <a:r>
              <a:rPr lang="ko-KR" altLang="en-US" dirty="0"/>
              <a:t> 경우 </a:t>
            </a:r>
            <a:r>
              <a:rPr lang="ko-KR" altLang="en-US" dirty="0" err="1"/>
              <a:t>뮤텍스는</a:t>
            </a:r>
            <a:r>
              <a:rPr lang="ko-KR" altLang="en-US" dirty="0"/>
              <a:t> 성능이 하락할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DeadLock</a:t>
            </a:r>
            <a:r>
              <a:rPr lang="en-US" altLang="ko-KR" dirty="0"/>
              <a:t> </a:t>
            </a:r>
            <a:r>
              <a:rPr lang="en-US" altLang="ko-KR" dirty="0" err="1"/>
              <a:t>ProFiler</a:t>
            </a:r>
            <a:r>
              <a:rPr lang="en-US" altLang="ko-KR" dirty="0"/>
              <a:t> : </a:t>
            </a:r>
            <a:r>
              <a:rPr lang="ko-KR" altLang="en-US" dirty="0"/>
              <a:t>그래프의 개념을 이용하여 </a:t>
            </a:r>
            <a:r>
              <a:rPr lang="ko-KR" altLang="en-US" dirty="0" err="1"/>
              <a:t>락의</a:t>
            </a:r>
            <a:r>
              <a:rPr lang="ko-KR" altLang="en-US" dirty="0"/>
              <a:t> 사이클이 존재하는지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Allocator : </a:t>
            </a:r>
            <a:r>
              <a:rPr lang="ko-KR" altLang="en-US" dirty="0"/>
              <a:t>메모리를 할당 및 해제할 때 사용할 구체적인 정책 </a:t>
            </a:r>
          </a:p>
        </p:txBody>
      </p:sp>
    </p:spTree>
    <p:extLst>
      <p:ext uri="{BB962C8B-B14F-4D97-AF65-F5344CB8AC3E}">
        <p14:creationId xmlns:p14="http://schemas.microsoft.com/office/powerpoint/2010/main" val="281793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47C3D-2A96-D776-2E2F-20774C56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57C07-919A-EE75-A9EF-A99F3EE8DD8C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Global Data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1E52A-900C-8AF8-5EA3-9EB0C0DD20C2}"/>
              </a:ext>
            </a:extLst>
          </p:cNvPr>
          <p:cNvSpPr txBox="1"/>
          <p:nvPr/>
        </p:nvSpPr>
        <p:spPr>
          <a:xfrm>
            <a:off x="884903" y="1258529"/>
            <a:ext cx="1056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게임서버에서 사용되는 글로벌 객체들을 생성해주는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4BF4F-6AB5-BAC5-361B-72DE3AEA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97" y="2220634"/>
            <a:ext cx="2591025" cy="329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6633F-3483-7C9F-F584-FB4926A0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22" y="3139039"/>
            <a:ext cx="260626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2752-40DB-43DF-8374-B67D39970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AECD82-2104-C1DE-C74B-65719C6C2761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07AF1-EB49-5EDF-7B6A-B3DDC02F3A46}"/>
              </a:ext>
            </a:extLst>
          </p:cNvPr>
          <p:cNvSpPr txBox="1"/>
          <p:nvPr/>
        </p:nvSpPr>
        <p:spPr>
          <a:xfrm>
            <a:off x="884903" y="1258529"/>
            <a:ext cx="1056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스레드는 각종 초기화 작업을 담당하는 스레드다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메인스레드에서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관련 초기작업을 해주고 </a:t>
            </a:r>
            <a:r>
              <a:rPr lang="en-US" altLang="ko-KR" dirty="0"/>
              <a:t>NPC</a:t>
            </a:r>
            <a:r>
              <a:rPr lang="ko-KR" altLang="en-US" dirty="0"/>
              <a:t>및</a:t>
            </a:r>
            <a:r>
              <a:rPr lang="en-US" altLang="ko-KR" dirty="0"/>
              <a:t>PLAYER</a:t>
            </a:r>
            <a:r>
              <a:rPr lang="ko-KR" altLang="en-US" dirty="0"/>
              <a:t>의 생성 </a:t>
            </a:r>
            <a:r>
              <a:rPr lang="en-US" altLang="ko-KR" dirty="0"/>
              <a:t>DB Thread Timer Thread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E08D64-1B51-8CE0-4EF1-6200D7C5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2458858"/>
            <a:ext cx="3452159" cy="17298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9C685A-A99B-1AF5-FAC4-CFEEC3E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58" y="2458858"/>
            <a:ext cx="4099915" cy="2690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04066-341D-594D-9387-72B56FABE084}"/>
              </a:ext>
            </a:extLst>
          </p:cNvPr>
          <p:cNvSpPr txBox="1"/>
          <p:nvPr/>
        </p:nvSpPr>
        <p:spPr>
          <a:xfrm>
            <a:off x="884903" y="5389077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와 </a:t>
            </a:r>
            <a:r>
              <a:rPr lang="en-US" altLang="ko-KR" dirty="0"/>
              <a:t>PLAYER</a:t>
            </a:r>
            <a:r>
              <a:rPr lang="ko-KR" altLang="en-US" dirty="0"/>
              <a:t>모두 </a:t>
            </a:r>
            <a:r>
              <a:rPr lang="en-US" altLang="ko-KR" dirty="0" err="1"/>
              <a:t>MakeShared</a:t>
            </a:r>
            <a:r>
              <a:rPr lang="ko-KR" altLang="en-US" dirty="0"/>
              <a:t>를 통해 객체를 생성하는데</a:t>
            </a:r>
            <a:r>
              <a:rPr lang="en-US" altLang="ko-KR" dirty="0"/>
              <a:t>, </a:t>
            </a:r>
            <a:r>
              <a:rPr lang="en-US" altLang="ko-KR" dirty="0" err="1"/>
              <a:t>ServerCore</a:t>
            </a:r>
            <a:r>
              <a:rPr lang="ko-KR" altLang="en-US" dirty="0"/>
              <a:t>에 있는 </a:t>
            </a:r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r>
              <a:rPr lang="ko-KR" altLang="en-US" dirty="0"/>
              <a:t>을 이용하여 할당한다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93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FCCE6-E79D-6006-2484-59C9EBF5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EBBA47-7905-6B09-6251-CC824F3A4BCB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 Thread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E2004-AFF9-7D06-4317-2A6FEAF48A76}"/>
              </a:ext>
            </a:extLst>
          </p:cNvPr>
          <p:cNvSpPr txBox="1"/>
          <p:nvPr/>
        </p:nvSpPr>
        <p:spPr>
          <a:xfrm>
            <a:off x="884903" y="1258529"/>
            <a:ext cx="1056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스레드는 </a:t>
            </a:r>
            <a:r>
              <a:rPr lang="en-US" altLang="ko-KR" dirty="0"/>
              <a:t>Client</a:t>
            </a:r>
            <a:r>
              <a:rPr lang="ko-KR" altLang="en-US" dirty="0"/>
              <a:t>의 로그인</a:t>
            </a:r>
            <a:r>
              <a:rPr lang="en-US" altLang="ko-KR" dirty="0"/>
              <a:t>,</a:t>
            </a:r>
            <a:r>
              <a:rPr lang="ko-KR" altLang="en-US" dirty="0"/>
              <a:t>정보저장</a:t>
            </a:r>
            <a:r>
              <a:rPr lang="en-US" altLang="ko-KR" dirty="0"/>
              <a:t>, </a:t>
            </a:r>
            <a:r>
              <a:rPr lang="ko-KR" altLang="en-US" dirty="0"/>
              <a:t>정보추가에 대한 작업을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ServerCore</a:t>
            </a:r>
            <a:r>
              <a:rPr lang="ko-KR" altLang="en-US" dirty="0"/>
              <a:t> 제작한 </a:t>
            </a:r>
            <a:r>
              <a:rPr lang="en-US" altLang="ko-KR" dirty="0"/>
              <a:t>DB Connection Pool</a:t>
            </a:r>
            <a:r>
              <a:rPr lang="ko-KR" altLang="en-US" dirty="0"/>
              <a:t>을 이용하여 이미 </a:t>
            </a:r>
            <a:r>
              <a:rPr lang="en-US" altLang="ko-KR" dirty="0"/>
              <a:t>ODBC</a:t>
            </a:r>
            <a:r>
              <a:rPr lang="ko-KR" altLang="en-US" dirty="0"/>
              <a:t>에 연결되어 있는 객체를 </a:t>
            </a:r>
            <a:r>
              <a:rPr lang="ko-KR" altLang="en-US" dirty="0" err="1"/>
              <a:t>꺼내온</a:t>
            </a:r>
            <a:r>
              <a:rPr lang="ko-KR" altLang="en-US" dirty="0"/>
              <a:t> 뒤 작업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E1B5D-DE79-3537-8B5B-D252645C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69" y="2461456"/>
            <a:ext cx="4663844" cy="2530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62FC0-D37D-00E8-F676-EB226EEDF59F}"/>
              </a:ext>
            </a:extLst>
          </p:cNvPr>
          <p:cNvSpPr txBox="1"/>
          <p:nvPr/>
        </p:nvSpPr>
        <p:spPr>
          <a:xfrm>
            <a:off x="786063" y="5451987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/>
              <a:t>DB Thread</a:t>
            </a:r>
            <a:r>
              <a:rPr lang="ko-KR" altLang="en-US" dirty="0"/>
              <a:t>는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환경이므로 메서드 내부에 </a:t>
            </a:r>
            <a:r>
              <a:rPr lang="en-US" altLang="ko-KR" dirty="0"/>
              <a:t>R/W Lock</a:t>
            </a:r>
            <a:r>
              <a:rPr lang="ko-KR" altLang="en-US" dirty="0"/>
              <a:t>을 이용하여 접근한다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작업이 끝난 후 </a:t>
            </a:r>
            <a:r>
              <a:rPr lang="en-US" altLang="ko-KR" dirty="0"/>
              <a:t>PQCS </a:t>
            </a:r>
            <a:r>
              <a:rPr lang="ko-KR" altLang="en-US" dirty="0"/>
              <a:t>를 통해 </a:t>
            </a:r>
            <a:r>
              <a:rPr lang="en-US" altLang="ko-KR" dirty="0"/>
              <a:t>Worker Thread</a:t>
            </a:r>
            <a:r>
              <a:rPr lang="ko-KR" altLang="en-US" dirty="0"/>
              <a:t>로 결과를 통지한다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0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95DD-1726-F69C-2469-8A5292DC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EC98FC-4090-2072-31A1-5CB34D1BAC46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Timer Thread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B896F-7D23-AE2D-BCFB-92461ECA5587}"/>
              </a:ext>
            </a:extLst>
          </p:cNvPr>
          <p:cNvSpPr txBox="1"/>
          <p:nvPr/>
        </p:nvSpPr>
        <p:spPr>
          <a:xfrm>
            <a:off x="884903" y="1258529"/>
            <a:ext cx="10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 </a:t>
            </a:r>
            <a:r>
              <a:rPr lang="ko-KR" altLang="en-US" dirty="0"/>
              <a:t>스레드는 </a:t>
            </a:r>
            <a:r>
              <a:rPr lang="en-US" altLang="ko-KR" dirty="0"/>
              <a:t>NPC AI,</a:t>
            </a:r>
            <a:r>
              <a:rPr lang="ko-KR" altLang="en-US" dirty="0"/>
              <a:t>체력회복</a:t>
            </a:r>
            <a:r>
              <a:rPr lang="en-US" altLang="ko-KR" dirty="0"/>
              <a:t>,</a:t>
            </a:r>
            <a:r>
              <a:rPr lang="ko-KR" altLang="en-US" dirty="0" err="1"/>
              <a:t>리스폰을</a:t>
            </a:r>
            <a:r>
              <a:rPr lang="ko-KR" altLang="en-US" dirty="0"/>
              <a:t> 담당한다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Timer Thread</a:t>
            </a:r>
            <a:r>
              <a:rPr lang="ko-KR" altLang="en-US" dirty="0"/>
              <a:t>를 통해 </a:t>
            </a:r>
            <a:r>
              <a:rPr lang="en-US" altLang="ko-KR" dirty="0" err="1"/>
              <a:t>WorkerThread</a:t>
            </a:r>
            <a:r>
              <a:rPr lang="ko-KR" altLang="en-US" dirty="0"/>
              <a:t>의 부하를 분산시킨다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8058-7FD3-25E9-30E3-F70FD071A902}"/>
              </a:ext>
            </a:extLst>
          </p:cNvPr>
          <p:cNvSpPr txBox="1"/>
          <p:nvPr/>
        </p:nvSpPr>
        <p:spPr>
          <a:xfrm>
            <a:off x="786063" y="5451987"/>
            <a:ext cx="105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PQCS</a:t>
            </a:r>
            <a:r>
              <a:rPr lang="ko-KR" altLang="en-US" dirty="0"/>
              <a:t>를 통해 통지된 결과는 </a:t>
            </a:r>
            <a:r>
              <a:rPr lang="en-US" altLang="ko-KR" dirty="0"/>
              <a:t>Worker Thread</a:t>
            </a:r>
            <a:r>
              <a:rPr lang="ko-KR" altLang="en-US" dirty="0"/>
              <a:t>에서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F81FF-EC4C-2A5B-BAC6-E9B95B62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6" y="2202073"/>
            <a:ext cx="448094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FDACC-F3AD-5CDA-50E7-3A88C9D5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BB8D79-3B69-46A7-A9A1-2FC181D5F22A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Worker Thread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4E1E4-E8DE-6089-2A81-124F938ADF41}"/>
              </a:ext>
            </a:extLst>
          </p:cNvPr>
          <p:cNvSpPr txBox="1"/>
          <p:nvPr/>
        </p:nvSpPr>
        <p:spPr>
          <a:xfrm>
            <a:off x="884903" y="1258529"/>
            <a:ext cx="105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Worker Thread</a:t>
            </a:r>
            <a:r>
              <a:rPr lang="ko-KR" altLang="en-US" dirty="0"/>
              <a:t>에선 </a:t>
            </a:r>
            <a:r>
              <a:rPr lang="en-US" altLang="ko-KR" dirty="0"/>
              <a:t>GQCS</a:t>
            </a:r>
            <a:r>
              <a:rPr lang="ko-KR" altLang="en-US" dirty="0"/>
              <a:t>함수를 통해 다양한 일감들을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60A65B-BCFB-CEF5-9326-5175F536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699615"/>
            <a:ext cx="4672271" cy="4779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43548-16F1-B174-41E2-6ADECB48341F}"/>
              </a:ext>
            </a:extLst>
          </p:cNvPr>
          <p:cNvSpPr txBox="1"/>
          <p:nvPr/>
        </p:nvSpPr>
        <p:spPr>
          <a:xfrm>
            <a:off x="5958348" y="1699615"/>
            <a:ext cx="522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GQCS</a:t>
            </a:r>
            <a:r>
              <a:rPr lang="ko-KR" altLang="en-US" dirty="0"/>
              <a:t>함수에서 반환된 </a:t>
            </a:r>
            <a:r>
              <a:rPr lang="en-US" altLang="ko-KR" dirty="0"/>
              <a:t>Overlapped</a:t>
            </a:r>
            <a:r>
              <a:rPr lang="ko-KR" altLang="en-US" dirty="0"/>
              <a:t>구조체의 정보는 한번에 한 스레드만 접근 할 수 있다</a:t>
            </a:r>
            <a:r>
              <a:rPr lang="en-US" altLang="ko-KR" dirty="0"/>
              <a:t>.</a:t>
            </a:r>
            <a:r>
              <a:rPr lang="ko-KR" altLang="en-US" dirty="0"/>
              <a:t> 이는 동기화 문제를 줄여준다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B115E-D4DB-4513-230E-8B01F7A5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2" y="2694699"/>
            <a:ext cx="3716594" cy="2050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3A228E-23BD-3F25-D269-09CDEA9EA7DC}"/>
              </a:ext>
            </a:extLst>
          </p:cNvPr>
          <p:cNvSpPr txBox="1"/>
          <p:nvPr/>
        </p:nvSpPr>
        <p:spPr>
          <a:xfrm>
            <a:off x="5958348" y="5158385"/>
            <a:ext cx="522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 전 </a:t>
            </a:r>
            <a:r>
              <a:rPr lang="en-US" altLang="ko-KR" dirty="0"/>
              <a:t>state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en-US" altLang="ko-KR" dirty="0" err="1"/>
              <a:t>lock_guard</a:t>
            </a:r>
            <a:r>
              <a:rPr lang="ko-KR" altLang="en-US" dirty="0"/>
              <a:t>를 이용했는데</a:t>
            </a:r>
            <a:r>
              <a:rPr lang="en-US" altLang="ko-KR" dirty="0"/>
              <a:t>, </a:t>
            </a:r>
            <a:r>
              <a:rPr lang="ko-KR" altLang="en-US" dirty="0"/>
              <a:t>사실 여기엔 </a:t>
            </a:r>
            <a:r>
              <a:rPr lang="en-US" altLang="ko-KR" dirty="0"/>
              <a:t>lock</a:t>
            </a:r>
            <a:r>
              <a:rPr lang="ko-KR" altLang="en-US" dirty="0"/>
              <a:t>을 걸 필요가 없었다</a:t>
            </a:r>
            <a:r>
              <a:rPr lang="en-US" altLang="ko-KR" dirty="0"/>
              <a:t>.</a:t>
            </a:r>
            <a:r>
              <a:rPr lang="ko-KR" altLang="en-US" dirty="0"/>
              <a:t> 클라이언트가 서버에 연결하면 처음으로 만나는 코드이며</a:t>
            </a:r>
            <a:r>
              <a:rPr lang="en-US" altLang="ko-KR" dirty="0"/>
              <a:t>, </a:t>
            </a:r>
            <a:r>
              <a:rPr lang="ko-KR" altLang="en-US" dirty="0" err="1"/>
              <a:t>다른스레드와</a:t>
            </a:r>
            <a:r>
              <a:rPr lang="ko-KR" altLang="en-US" dirty="0"/>
              <a:t> 충돌이 일어나지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2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379A7-11BD-622D-447F-03992E1B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CB5CC1-7B1A-D1AF-1C11-0B13C619B37D}"/>
              </a:ext>
            </a:extLst>
          </p:cNvPr>
          <p:cNvSpPr txBox="1"/>
          <p:nvPr/>
        </p:nvSpPr>
        <p:spPr>
          <a:xfrm>
            <a:off x="786063" y="609600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Worker Thread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9CC1-7A62-CA26-5ADB-6E2318886CAD}"/>
              </a:ext>
            </a:extLst>
          </p:cNvPr>
          <p:cNvSpPr txBox="1"/>
          <p:nvPr/>
        </p:nvSpPr>
        <p:spPr>
          <a:xfrm>
            <a:off x="884903" y="1258529"/>
            <a:ext cx="1056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DB Table -&gt; DB Thread -&gt; PQCS -&gt; GQCS </a:t>
            </a:r>
            <a:r>
              <a:rPr lang="ko-KR" altLang="en-US" dirty="0"/>
              <a:t>를 통해 실행되며</a:t>
            </a:r>
            <a:r>
              <a:rPr lang="en-US" altLang="ko-KR" dirty="0"/>
              <a:t>,DB</a:t>
            </a:r>
            <a:r>
              <a:rPr lang="ko-KR" altLang="en-US" dirty="0"/>
              <a:t>작업의 분리를 통한 병렬성을 향상시켰다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AAD187-F0F1-5C5D-DCD9-ED485080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75" y="1627861"/>
            <a:ext cx="3903407" cy="42714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D120C-F808-D65E-F342-66952B87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5" y="1628866"/>
            <a:ext cx="2456942" cy="1407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868AF-BB4C-5FE9-C01C-34F4E173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00" y="3763606"/>
            <a:ext cx="4244708" cy="211092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1F3F4E-ED34-8D4D-6B3A-7F457ABB8F0A}"/>
              </a:ext>
            </a:extLst>
          </p:cNvPr>
          <p:cNvCxnSpPr>
            <a:cxnSpLocks/>
          </p:cNvCxnSpPr>
          <p:nvPr/>
        </p:nvCxnSpPr>
        <p:spPr>
          <a:xfrm>
            <a:off x="3095554" y="3222522"/>
            <a:ext cx="0" cy="412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B77141-4F57-6304-DC5B-5FEA31DBE6B7}"/>
              </a:ext>
            </a:extLst>
          </p:cNvPr>
          <p:cNvCxnSpPr>
            <a:cxnSpLocks/>
          </p:cNvCxnSpPr>
          <p:nvPr/>
        </p:nvCxnSpPr>
        <p:spPr>
          <a:xfrm>
            <a:off x="5363977" y="4819067"/>
            <a:ext cx="486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815B45-8435-5ED8-E624-A12A81865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43" y="1628866"/>
            <a:ext cx="2149188" cy="1407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84678-9C61-3E06-E829-C946ACE13F57}"/>
              </a:ext>
            </a:extLst>
          </p:cNvPr>
          <p:cNvSpPr txBox="1"/>
          <p:nvPr/>
        </p:nvSpPr>
        <p:spPr>
          <a:xfrm>
            <a:off x="973200" y="6002657"/>
            <a:ext cx="104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 Socket Model</a:t>
            </a:r>
            <a:r>
              <a:rPr lang="ko-KR" altLang="en-US" dirty="0"/>
              <a:t>에서는 커스텀 </a:t>
            </a:r>
            <a:r>
              <a:rPr lang="en-US" altLang="ko-KR" dirty="0"/>
              <a:t>Overlapped </a:t>
            </a:r>
            <a:r>
              <a:rPr lang="ko-KR" altLang="en-US" dirty="0"/>
              <a:t>구조체의 할당 및 해제가 빈번하게 발생하므로 </a:t>
            </a:r>
            <a:r>
              <a:rPr lang="en-US" altLang="ko-KR" dirty="0" err="1"/>
              <a:t>ServerCore</a:t>
            </a:r>
            <a:r>
              <a:rPr lang="ko-KR" altLang="en-US" dirty="0"/>
              <a:t>의 </a:t>
            </a:r>
            <a:r>
              <a:rPr lang="en-US" altLang="ko-KR" dirty="0" err="1"/>
              <a:t>MemoryPool</a:t>
            </a:r>
            <a:r>
              <a:rPr lang="ko-KR" altLang="en-US" dirty="0"/>
              <a:t>과 </a:t>
            </a:r>
            <a:r>
              <a:rPr lang="en-US" altLang="ko-KR" dirty="0"/>
              <a:t>Allocator</a:t>
            </a:r>
            <a:r>
              <a:rPr lang="ko-KR" altLang="en-US" dirty="0"/>
              <a:t>를 통해 최적화를 진행하였다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51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793</Words>
  <Application>Microsoft Office PowerPoint</Application>
  <PresentationFormat>와이드스크린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GameServerProgramming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9</cp:revision>
  <dcterms:created xsi:type="dcterms:W3CDTF">2024-11-06T06:28:09Z</dcterms:created>
  <dcterms:modified xsi:type="dcterms:W3CDTF">2024-11-11T06:58:50Z</dcterms:modified>
</cp:coreProperties>
</file>