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6" r:id="rId3"/>
    <p:sldId id="267" r:id="rId4"/>
    <p:sldId id="274" r:id="rId5"/>
    <p:sldId id="261" r:id="rId6"/>
    <p:sldId id="268" r:id="rId7"/>
    <p:sldId id="269" r:id="rId8"/>
    <p:sldId id="263" r:id="rId9"/>
    <p:sldId id="264" r:id="rId10"/>
    <p:sldId id="277" r:id="rId11"/>
    <p:sldId id="278" r:id="rId12"/>
    <p:sldId id="265" r:id="rId13"/>
    <p:sldId id="262" r:id="rId14"/>
    <p:sldId id="25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l10261026@outlook.com" initials="s" lastIdx="1" clrIdx="0">
    <p:extLst>
      <p:ext uri="{19B8F6BF-5375-455C-9EA6-DF929625EA0E}">
        <p15:presenceInfo xmlns:p15="http://schemas.microsoft.com/office/powerpoint/2012/main" userId="3ccecdf69a901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FE0E7-2762-42A0-86E9-5818A44D3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E3C5B-D623-4F53-913A-C74F2F62D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58065-1A48-4561-A382-D4264CA3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B3E5A-96F3-467D-89F3-DDD28728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FCD18-43A6-46F5-B44F-F0B45A04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3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B0534-D313-4C54-BB20-748FD70C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F4B0B-359D-4793-B261-01B002F86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9A148-1E95-4FD1-9C30-3205CA22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0C954-14D9-4A51-93E9-8E2F467E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5E81A-BB8E-4206-B064-70808FC9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5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36F21F-1E11-4B2F-8A6F-968A75EAB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C5814-2CE5-4AFF-A552-DA19C626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468ED-B377-4342-9C58-4A37E4B2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061B7-4037-4576-B2A3-0E550AA8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B1511-8DBA-4876-BDF6-3BFF72E3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CC0A8-4A9E-4A57-8D98-2DD0BE8F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2D3DF-C645-4C72-AD70-5C720DD8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C171-EEF4-41AD-93BD-39002A54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92720-603E-4A31-B426-C4A1C89C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EF07D-7211-46F5-BF99-7BC6223B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5C15A-E89C-46E9-AB86-96E65B13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BD319-D2E2-43B7-8B78-A65B46D1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C9395-0C84-4E58-A084-4C9101A2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79553-B33D-4999-AD4A-3AF5FC12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AFAC6-6EFA-4AD6-AEE1-3D7F9A0D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8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57ACC-E3D5-4781-B0B8-EE51BB32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4261-D22A-402B-B8D3-78703D1DA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0FEE8-98AB-4C52-BD0F-8AC1105B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49BBD-BC42-4BEB-BC6A-7286B02B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67B05-A205-42C8-BE11-563545D0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AF7D0-B20A-46C4-9565-CB867964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55FD2-CDAA-4E9E-BE49-FCE72FC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0FA67-483C-4044-AE0D-8A822C99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28F7E-2720-461F-BDF7-90061E680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561480-998C-49C9-897F-AF4810862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8655A2-4D9C-4ECA-A2CD-A9710EC3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338A49-B2A2-4ED6-9BCF-CB8C3F77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D5EF4D-0A0D-4E1D-BFA1-DBCC28A8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B1249-A865-4636-AE3A-A0B422E1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4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EA7E2-37D8-4B74-BAFF-44F0F3B4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7F651-8F4A-4FC4-B0A6-C4A1193A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34B2E-83EE-4B19-8881-E6AAC079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8997B-702B-4DF1-BD15-F893BA3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53A1B-D9CC-4C83-926C-19A01EA1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E7808-500F-43EF-9880-5E67B052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7C6E0-EEC6-42BA-A604-05BB28BB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7906-268E-464E-8843-41299AD8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FC1CE-8094-4C37-B8D1-6280E414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BA30F-AA6D-4277-9B15-322FE4CB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E5054-F7D3-4B92-8355-81A5AF6C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7B7B2-D3FB-4D72-9939-9969EBF1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5B30C-FDEA-4593-A13C-A16F9ADD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2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A71A1-C508-48A6-801E-819A70CF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6FAB03-962A-4B87-B2D4-CDA7FDFB8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0C0CB-7434-43AA-9B81-D73595BB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D82E-27E6-442A-9C69-59B24D4C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669F5-31BC-4B12-A690-419810E4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2E6E3-34B7-4490-9825-805841B3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122B0-A650-4B15-9FB3-7540DAA7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55B5F-8583-4810-BFE3-27E9AC6D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C279-E990-485D-810D-63D87851C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19C2-A73F-4CDA-9E63-699973C350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AF628-8D1F-4F95-8FAA-4B39A4DD3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D582D-9C9D-4D25-8FA5-0B0FE1D13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323AC-2E79-4E22-AF45-1E796712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2F478-C3D6-4DA4-98F2-FA997F2E9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F8D526-73E5-41B1-8E70-A3C8A50F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" y="0"/>
            <a:ext cx="12060621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F45EB8-DF67-41B8-BB10-BA0215D971D5}"/>
              </a:ext>
            </a:extLst>
          </p:cNvPr>
          <p:cNvSpPr txBox="1"/>
          <p:nvPr/>
        </p:nvSpPr>
        <p:spPr>
          <a:xfrm>
            <a:off x="4919472" y="301752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高频关键词分析</a:t>
            </a:r>
          </a:p>
        </p:txBody>
      </p:sp>
    </p:spTree>
    <p:extLst>
      <p:ext uri="{BB962C8B-B14F-4D97-AF65-F5344CB8AC3E}">
        <p14:creationId xmlns:p14="http://schemas.microsoft.com/office/powerpoint/2010/main" val="240153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46954-26D4-4F2A-988A-53C4FF79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关键词关注度分析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596941-07E4-4908-815B-DC4C78CA7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7" y="1955391"/>
            <a:ext cx="5401761" cy="4024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41298-B159-40AD-990D-8BE7D14FC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00" y="1795844"/>
            <a:ext cx="5830075" cy="43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8C6430-0DD2-4077-8A19-57993A6CBFFE}"/>
              </a:ext>
            </a:extLst>
          </p:cNvPr>
          <p:cNvSpPr/>
          <p:nvPr/>
        </p:nvSpPr>
        <p:spPr>
          <a:xfrm>
            <a:off x="200025" y="671691"/>
            <a:ext cx="8305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(‘储层特征’,)---&gt;(‘东濮凹陷’,)Conf:0.4736842105263158   </a:t>
            </a:r>
            <a:r>
              <a:rPr lang="zh-CN" altLang="en-US" b="1" dirty="0">
                <a:solidFill>
                  <a:srgbClr val="FF0000"/>
                </a:solidFill>
              </a:rPr>
              <a:t>弱组合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('东濮凹陷',)---&gt;('储层特征',)Conf:0.20454545454545456</a:t>
            </a:r>
          </a:p>
          <a:p>
            <a:r>
              <a:rPr lang="zh-CN" altLang="en-US" dirty="0"/>
              <a:t>('岩石成分',)---&gt;('大磨拐河组',)Conf:1.0</a:t>
            </a:r>
          </a:p>
          <a:p>
            <a:r>
              <a:rPr lang="zh-CN" altLang="en-US" dirty="0"/>
              <a:t>('大磨拐河组',)---&gt;('岩石成分',)Conf:0.5909090909090909</a:t>
            </a:r>
          </a:p>
          <a:p>
            <a:r>
              <a:rPr lang="zh-CN" altLang="en-US" dirty="0"/>
              <a:t>('储集层特征',)---&gt;('大磨拐河组',)Conf:0.8124999999999999</a:t>
            </a:r>
          </a:p>
          <a:p>
            <a:r>
              <a:rPr lang="zh-CN" altLang="en-US" dirty="0"/>
              <a:t>('大磨拐河组',)---&gt;('储集层特征',)Conf:0.5909090909090909</a:t>
            </a:r>
          </a:p>
          <a:p>
            <a:r>
              <a:rPr lang="zh-CN" altLang="en-US" dirty="0"/>
              <a:t>('绿泥石环边',)---&gt;('储层性质',)Conf:1.0</a:t>
            </a:r>
          </a:p>
          <a:p>
            <a:r>
              <a:rPr lang="zh-CN" altLang="en-US" dirty="0"/>
              <a:t>('储层性质',)---&gt;('绿泥石环边',)Conf:0.3448275862068965</a:t>
            </a:r>
          </a:p>
          <a:p>
            <a:r>
              <a:rPr lang="zh-CN" altLang="en-US" dirty="0"/>
              <a:t>('储层性质',)---&gt;('成岩矿物',)Conf:0.3793103448275862</a:t>
            </a:r>
          </a:p>
          <a:p>
            <a:r>
              <a:rPr lang="zh-CN" altLang="en-US" dirty="0"/>
              <a:t>('成岩矿物',)---&gt;('储层性质',)Conf:1.0</a:t>
            </a:r>
          </a:p>
          <a:p>
            <a:r>
              <a:rPr lang="zh-CN" altLang="en-US" dirty="0"/>
              <a:t>('成岩相',)---&gt;('成岩作用',)Conf:0.5</a:t>
            </a:r>
          </a:p>
          <a:p>
            <a:r>
              <a:rPr lang="zh-CN" altLang="en-US" dirty="0"/>
              <a:t>('成岩作用',)---&gt;('成岩相',)Conf:0.20588235294117646</a:t>
            </a:r>
          </a:p>
          <a:p>
            <a:r>
              <a:rPr lang="zh-CN" altLang="en-US" dirty="0"/>
              <a:t>('次生孔隙',)---&gt;('成岩作用',)Conf:0.34693877551020413</a:t>
            </a:r>
          </a:p>
          <a:p>
            <a:r>
              <a:rPr lang="zh-CN" altLang="en-US" dirty="0"/>
              <a:t>('成岩相',)---&gt;('储层性质',)Conf:0.3333333333333333</a:t>
            </a:r>
          </a:p>
          <a:p>
            <a:r>
              <a:rPr lang="zh-CN" altLang="en-US" dirty="0"/>
              <a:t>('储层性质',)---&gt;('成岩相',)Conf:0.48275862068965514</a:t>
            </a:r>
          </a:p>
          <a:p>
            <a:r>
              <a:rPr lang="zh-CN" altLang="en-US" dirty="0"/>
              <a:t>('深盆气藏',)---&gt;('异常压力',)Conf:0.5789473684210525</a:t>
            </a:r>
          </a:p>
          <a:p>
            <a:r>
              <a:rPr lang="zh-CN" altLang="en-US" dirty="0"/>
              <a:t>('异常压力',)---&gt;('深盆气藏',)Conf:0.7333333333333334</a:t>
            </a:r>
          </a:p>
          <a:p>
            <a:r>
              <a:rPr lang="zh-CN" altLang="en-US" dirty="0"/>
              <a:t>('储层性质',)---&gt;('成岩作用',)Conf:0.44827586206896547</a:t>
            </a:r>
          </a:p>
          <a:p>
            <a:r>
              <a:rPr lang="zh-CN" altLang="en-US" dirty="0"/>
              <a:t>('高邮凹陷',)---&gt;('储层性质',)Conf:0.4230769230769231</a:t>
            </a:r>
          </a:p>
          <a:p>
            <a:r>
              <a:rPr lang="zh-CN" altLang="en-US" dirty="0"/>
              <a:t>('储层性质',)---&gt;('高邮凹陷',)Conf:0.3793103448275862</a:t>
            </a:r>
          </a:p>
          <a:p>
            <a:r>
              <a:rPr lang="zh-CN" altLang="en-US" dirty="0"/>
              <a:t>('储集层特征',)---&gt;('孔隙类型',)Conf:0.8124999999999999</a:t>
            </a:r>
          </a:p>
          <a:p>
            <a:r>
              <a:rPr lang="zh-CN" altLang="en-US" dirty="0"/>
              <a:t>('孔隙类型',)---&gt;('储集层特征',)Conf:1.0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027CBF-028A-45EE-950C-FD17ADDB3724}"/>
              </a:ext>
            </a:extLst>
          </p:cNvPr>
          <p:cNvSpPr/>
          <p:nvPr/>
        </p:nvSpPr>
        <p:spPr>
          <a:xfrm>
            <a:off x="6324600" y="1641186"/>
            <a:ext cx="7667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('</a:t>
            </a:r>
            <a:r>
              <a:rPr lang="zh-CN" altLang="en-US" dirty="0"/>
              <a:t>沉积类型</a:t>
            </a:r>
            <a:r>
              <a:rPr lang="en-US" altLang="zh-CN" dirty="0"/>
              <a:t>',)---&gt;('</a:t>
            </a:r>
            <a:r>
              <a:rPr lang="zh-CN" altLang="en-US" dirty="0"/>
              <a:t>沉积岩相</a:t>
            </a:r>
            <a:r>
              <a:rPr lang="en-US" altLang="zh-CN" dirty="0"/>
              <a:t>', '</a:t>
            </a:r>
            <a:r>
              <a:rPr lang="zh-CN" altLang="en-US" dirty="0"/>
              <a:t>成岩作用</a:t>
            </a:r>
            <a:r>
              <a:rPr lang="en-US" altLang="zh-CN" dirty="0"/>
              <a:t>')Conf:0.9285714285714286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沉积岩相</a:t>
            </a:r>
            <a:r>
              <a:rPr lang="en-US" altLang="zh-CN" dirty="0"/>
              <a:t>',)---&gt;('</a:t>
            </a:r>
            <a:r>
              <a:rPr lang="zh-CN" altLang="en-US" dirty="0"/>
              <a:t>成岩作用</a:t>
            </a:r>
            <a:r>
              <a:rPr lang="en-US" altLang="zh-CN" dirty="0"/>
              <a:t>', '</a:t>
            </a:r>
            <a:r>
              <a:rPr lang="zh-CN" altLang="en-US" dirty="0"/>
              <a:t>沉积类型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油气包裹体</a:t>
            </a:r>
            <a:r>
              <a:rPr lang="en-US" altLang="zh-CN" dirty="0"/>
              <a:t>',)---&gt;('</a:t>
            </a:r>
            <a:r>
              <a:rPr lang="zh-CN" altLang="en-US" dirty="0"/>
              <a:t>均一温度</a:t>
            </a:r>
            <a:r>
              <a:rPr lang="en-US" altLang="zh-CN" dirty="0"/>
              <a:t>', '</a:t>
            </a:r>
            <a:r>
              <a:rPr lang="zh-CN" altLang="en-US" dirty="0"/>
              <a:t>盐城凹陷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均一温度</a:t>
            </a:r>
            <a:r>
              <a:rPr lang="en-US" altLang="zh-CN" dirty="0"/>
              <a:t>',)---&gt;('</a:t>
            </a:r>
            <a:r>
              <a:rPr lang="zh-CN" altLang="en-US" dirty="0"/>
              <a:t>油气包裹体</a:t>
            </a:r>
            <a:r>
              <a:rPr lang="en-US" altLang="zh-CN" dirty="0"/>
              <a:t>', '</a:t>
            </a:r>
            <a:r>
              <a:rPr lang="zh-CN" altLang="en-US" dirty="0"/>
              <a:t>盐城凹陷</a:t>
            </a:r>
            <a:r>
              <a:rPr lang="en-US" altLang="zh-CN" dirty="0"/>
              <a:t>')Conf:0.8095238095238096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盐城凹陷</a:t>
            </a:r>
            <a:r>
              <a:rPr lang="en-US" altLang="zh-CN" dirty="0"/>
              <a:t>',)---&gt;('</a:t>
            </a:r>
            <a:r>
              <a:rPr lang="zh-CN" altLang="en-US" dirty="0"/>
              <a:t>油气包裹体</a:t>
            </a:r>
            <a:r>
              <a:rPr lang="en-US" altLang="zh-CN" dirty="0"/>
              <a:t>', '</a:t>
            </a:r>
            <a:r>
              <a:rPr lang="zh-CN" altLang="en-US" dirty="0"/>
              <a:t>均一温度</a:t>
            </a:r>
            <a:r>
              <a:rPr lang="en-US" altLang="zh-CN" dirty="0"/>
              <a:t>')Conf:0.5666666666666668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海拉尔盆地</a:t>
            </a:r>
            <a:r>
              <a:rPr lang="en-US" altLang="zh-CN" dirty="0"/>
              <a:t>',)---&gt;('</a:t>
            </a:r>
            <a:r>
              <a:rPr lang="zh-CN" altLang="en-US" dirty="0"/>
              <a:t>沉积岩相</a:t>
            </a:r>
            <a:r>
              <a:rPr lang="en-US" altLang="zh-CN" dirty="0"/>
              <a:t>', '</a:t>
            </a:r>
            <a:r>
              <a:rPr lang="zh-CN" altLang="en-US" dirty="0"/>
              <a:t>成岩作用</a:t>
            </a:r>
            <a:r>
              <a:rPr lang="en-US" altLang="zh-CN" dirty="0"/>
              <a:t>')Conf:0.8666666666666667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沉积岩相</a:t>
            </a:r>
            <a:r>
              <a:rPr lang="en-US" altLang="zh-CN" dirty="0"/>
              <a:t>',)---&gt;('</a:t>
            </a:r>
            <a:r>
              <a:rPr lang="zh-CN" altLang="en-US" dirty="0"/>
              <a:t>成岩作用</a:t>
            </a:r>
            <a:r>
              <a:rPr lang="en-US" altLang="zh-CN" dirty="0"/>
              <a:t>', '</a:t>
            </a:r>
            <a:r>
              <a:rPr lang="zh-CN" altLang="en-US" dirty="0"/>
              <a:t>海拉尔盆地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孔隙类型</a:t>
            </a:r>
            <a:r>
              <a:rPr lang="en-US" altLang="zh-CN" dirty="0"/>
              <a:t>',)---&gt;('</a:t>
            </a:r>
            <a:r>
              <a:rPr lang="zh-CN" altLang="en-US" dirty="0"/>
              <a:t>海拉尔盆地</a:t>
            </a:r>
            <a:r>
              <a:rPr lang="en-US" altLang="zh-CN" dirty="0"/>
              <a:t>', '</a:t>
            </a:r>
            <a:r>
              <a:rPr lang="zh-CN" altLang="en-US" dirty="0"/>
              <a:t>大磨拐河组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大磨拐河组</a:t>
            </a:r>
            <a:r>
              <a:rPr lang="en-US" altLang="zh-CN" dirty="0"/>
              <a:t>',)---&gt;('</a:t>
            </a:r>
            <a:r>
              <a:rPr lang="zh-CN" altLang="en-US" dirty="0"/>
              <a:t>海拉尔盆地</a:t>
            </a:r>
            <a:r>
              <a:rPr lang="en-US" altLang="zh-CN" dirty="0"/>
              <a:t>', '</a:t>
            </a:r>
            <a:r>
              <a:rPr lang="zh-CN" altLang="en-US" dirty="0"/>
              <a:t>孔隙类型</a:t>
            </a:r>
            <a:r>
              <a:rPr lang="en-US" altLang="zh-CN" dirty="0"/>
              <a:t>')Conf:0.5909090909090909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海拉尔盆地</a:t>
            </a:r>
            <a:r>
              <a:rPr lang="en-US" altLang="zh-CN" dirty="0"/>
              <a:t>',)---&gt;('</a:t>
            </a:r>
            <a:r>
              <a:rPr lang="zh-CN" altLang="en-US" dirty="0"/>
              <a:t>孔隙类型</a:t>
            </a:r>
            <a:r>
              <a:rPr lang="en-US" altLang="zh-CN" dirty="0"/>
              <a:t>', '</a:t>
            </a:r>
            <a:r>
              <a:rPr lang="zh-CN" altLang="en-US" dirty="0"/>
              <a:t>大磨拐河组</a:t>
            </a:r>
            <a:r>
              <a:rPr lang="en-US" altLang="zh-CN" dirty="0"/>
              <a:t>')Conf:0.8666666666666667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储层特征</a:t>
            </a:r>
            <a:r>
              <a:rPr lang="en-US" altLang="zh-CN" dirty="0"/>
              <a:t>',)---&gt;('</a:t>
            </a:r>
            <a:r>
              <a:rPr lang="zh-CN" altLang="en-US" dirty="0"/>
              <a:t>成岩作用</a:t>
            </a:r>
            <a:r>
              <a:rPr lang="en-US" altLang="zh-CN" dirty="0"/>
              <a:t>', '</a:t>
            </a:r>
            <a:r>
              <a:rPr lang="zh-CN" altLang="en-US" dirty="0"/>
              <a:t>成岩相</a:t>
            </a:r>
            <a:r>
              <a:rPr lang="en-US" altLang="zh-CN" dirty="0"/>
              <a:t>')Conf:0.4736842105263158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成岩相</a:t>
            </a:r>
            <a:r>
              <a:rPr lang="en-US" altLang="zh-CN" dirty="0"/>
              <a:t>',)---&gt;('</a:t>
            </a:r>
            <a:r>
              <a:rPr lang="zh-CN" altLang="en-US" dirty="0"/>
              <a:t>成岩作用</a:t>
            </a:r>
            <a:r>
              <a:rPr lang="en-US" altLang="zh-CN" dirty="0"/>
              <a:t>', '</a:t>
            </a:r>
            <a:r>
              <a:rPr lang="zh-CN" altLang="en-US" dirty="0"/>
              <a:t>储层特征</a:t>
            </a:r>
            <a:r>
              <a:rPr lang="en-US" altLang="zh-CN" dirty="0"/>
              <a:t>')Conf:0.2142857142857143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('</a:t>
            </a:r>
            <a:r>
              <a:rPr lang="zh-CN" altLang="en-US" dirty="0">
                <a:solidFill>
                  <a:srgbClr val="FF0000"/>
                </a:solidFill>
              </a:rPr>
              <a:t>岩石成分</a:t>
            </a:r>
            <a:r>
              <a:rPr lang="en-US" altLang="zh-CN" dirty="0">
                <a:solidFill>
                  <a:srgbClr val="FF0000"/>
                </a:solidFill>
              </a:rPr>
              <a:t>',)---&gt;('</a:t>
            </a:r>
            <a:r>
              <a:rPr lang="zh-CN" altLang="en-US" dirty="0">
                <a:solidFill>
                  <a:srgbClr val="FF0000"/>
                </a:solidFill>
              </a:rPr>
              <a:t>沉积岩相</a:t>
            </a:r>
            <a:r>
              <a:rPr lang="en-US" altLang="zh-CN" dirty="0">
                <a:solidFill>
                  <a:srgbClr val="FF0000"/>
                </a:solidFill>
              </a:rPr>
              <a:t>', '</a:t>
            </a:r>
            <a:r>
              <a:rPr lang="zh-CN" altLang="en-US" dirty="0">
                <a:solidFill>
                  <a:srgbClr val="FF0000"/>
                </a:solidFill>
              </a:rPr>
              <a:t>海拉尔盆地</a:t>
            </a:r>
            <a:r>
              <a:rPr lang="en-US" altLang="zh-CN" dirty="0">
                <a:solidFill>
                  <a:srgbClr val="FF0000"/>
                </a:solidFill>
              </a:rPr>
              <a:t>')Conf:1.0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('</a:t>
            </a:r>
            <a:r>
              <a:rPr lang="zh-CN" altLang="en-US" dirty="0">
                <a:solidFill>
                  <a:srgbClr val="FF0000"/>
                </a:solidFill>
              </a:rPr>
              <a:t>海拉尔盆地</a:t>
            </a:r>
            <a:r>
              <a:rPr lang="en-US" altLang="zh-CN" dirty="0">
                <a:solidFill>
                  <a:srgbClr val="FF0000"/>
                </a:solidFill>
              </a:rPr>
              <a:t>',)---&gt;('</a:t>
            </a:r>
            <a:r>
              <a:rPr lang="zh-CN" altLang="en-US" dirty="0">
                <a:solidFill>
                  <a:srgbClr val="FF0000"/>
                </a:solidFill>
              </a:rPr>
              <a:t>沉积岩相</a:t>
            </a:r>
            <a:r>
              <a:rPr lang="en-US" altLang="zh-CN" dirty="0">
                <a:solidFill>
                  <a:srgbClr val="FF0000"/>
                </a:solidFill>
              </a:rPr>
              <a:t>', '</a:t>
            </a:r>
            <a:r>
              <a:rPr lang="zh-CN" altLang="en-US" dirty="0">
                <a:solidFill>
                  <a:srgbClr val="FF0000"/>
                </a:solidFill>
              </a:rPr>
              <a:t>岩石成分</a:t>
            </a:r>
            <a:r>
              <a:rPr lang="en-US" altLang="zh-CN" dirty="0">
                <a:solidFill>
                  <a:srgbClr val="FF0000"/>
                </a:solidFill>
              </a:rPr>
              <a:t>')Conf:0.8666666666666667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zh-CN" altLang="en-US" dirty="0">
                <a:solidFill>
                  <a:srgbClr val="FF0000"/>
                </a:solidFill>
              </a:rPr>
              <a:t>沉积岩相</a:t>
            </a:r>
            <a:r>
              <a:rPr lang="en-US" altLang="zh-CN" dirty="0">
                <a:solidFill>
                  <a:srgbClr val="FF0000"/>
                </a:solidFill>
              </a:rPr>
              <a:t>’,)---&gt;(‘</a:t>
            </a:r>
            <a:r>
              <a:rPr lang="zh-CN" altLang="en-US" dirty="0">
                <a:solidFill>
                  <a:srgbClr val="FF0000"/>
                </a:solidFill>
              </a:rPr>
              <a:t>海拉尔盆地</a:t>
            </a:r>
            <a:r>
              <a:rPr lang="en-US" altLang="zh-CN" dirty="0">
                <a:solidFill>
                  <a:srgbClr val="FF0000"/>
                </a:solidFill>
              </a:rPr>
              <a:t>’, ‘</a:t>
            </a:r>
            <a:r>
              <a:rPr lang="zh-CN" altLang="en-US" dirty="0">
                <a:solidFill>
                  <a:srgbClr val="FF0000"/>
                </a:solidFill>
              </a:rPr>
              <a:t>岩石成分</a:t>
            </a:r>
            <a:r>
              <a:rPr lang="en-US" altLang="zh-CN" dirty="0">
                <a:solidFill>
                  <a:srgbClr val="FF0000"/>
                </a:solidFill>
              </a:rPr>
              <a:t>’)Conf:1.0  </a:t>
            </a:r>
            <a:r>
              <a:rPr lang="zh-CN" altLang="en-US" b="1" dirty="0">
                <a:solidFill>
                  <a:srgbClr val="FF0000"/>
                </a:solidFill>
              </a:rPr>
              <a:t>组合性比较强</a:t>
            </a:r>
          </a:p>
        </p:txBody>
      </p:sp>
    </p:spTree>
    <p:extLst>
      <p:ext uri="{BB962C8B-B14F-4D97-AF65-F5344CB8AC3E}">
        <p14:creationId xmlns:p14="http://schemas.microsoft.com/office/powerpoint/2010/main" val="130586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8D9305-CF3A-4E93-B791-A632E0C5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70"/>
            <a:ext cx="12192000" cy="65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3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A3978-40DC-4E26-8F5B-AD4CBB9AF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"/>
            <a:ext cx="12192000" cy="61366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1EB182-8F6A-4709-9962-0D7A995ABA00}"/>
              </a:ext>
            </a:extLst>
          </p:cNvPr>
          <p:cNvSpPr txBox="1"/>
          <p:nvPr/>
        </p:nvSpPr>
        <p:spPr>
          <a:xfrm>
            <a:off x="420624" y="173736"/>
            <a:ext cx="34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高频文章引用分析</a:t>
            </a:r>
          </a:p>
        </p:txBody>
      </p:sp>
    </p:spTree>
    <p:extLst>
      <p:ext uri="{BB962C8B-B14F-4D97-AF65-F5344CB8AC3E}">
        <p14:creationId xmlns:p14="http://schemas.microsoft.com/office/powerpoint/2010/main" val="333804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75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97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66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17BCB92-DE9A-4C6A-B6D7-E20F9373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94902"/>
              </p:ext>
            </p:extLst>
          </p:nvPr>
        </p:nvGraphicFramePr>
        <p:xfrm>
          <a:off x="2239224" y="2301130"/>
          <a:ext cx="7590576" cy="32858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520056">
                  <a:extLst>
                    <a:ext uri="{9D8B030D-6E8A-4147-A177-3AD203B41FA5}">
                      <a16:colId xmlns:a16="http://schemas.microsoft.com/office/drawing/2014/main" val="3005685900"/>
                    </a:ext>
                  </a:extLst>
                </a:gridCol>
                <a:gridCol w="3070520">
                  <a:extLst>
                    <a:ext uri="{9D8B030D-6E8A-4147-A177-3AD203B41FA5}">
                      <a16:colId xmlns:a16="http://schemas.microsoft.com/office/drawing/2014/main" val="1567284641"/>
                    </a:ext>
                  </a:extLst>
                </a:gridCol>
              </a:tblGrid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刘宝珺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毛凤鸣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0.031674208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006600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张金亮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毛凤鸣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常象春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0.03280543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4292501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张金亮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常象春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0.047511312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778559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刘宝珺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张金亮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常象春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0.03280543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254394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 dirty="0">
                          <a:effectLst/>
                        </a:rPr>
                        <a:t>('</a:t>
                      </a:r>
                      <a:r>
                        <a:rPr lang="zh-CN" altLang="en-US" sz="1400" u="none" strike="noStrike" dirty="0">
                          <a:effectLst/>
                        </a:rPr>
                        <a:t>张金亮</a:t>
                      </a:r>
                      <a:r>
                        <a:rPr lang="en-US" altLang="zh-CN" sz="1400" u="none" strike="noStrike" dirty="0">
                          <a:effectLst/>
                        </a:rPr>
                        <a:t>', '</a:t>
                      </a:r>
                      <a:r>
                        <a:rPr lang="zh-CN" altLang="en-US" sz="1400" u="none" strike="noStrike" dirty="0">
                          <a:effectLst/>
                        </a:rPr>
                        <a:t>毛凤鸣</a:t>
                      </a:r>
                      <a:r>
                        <a:rPr lang="en-US" altLang="zh-CN" sz="1400" u="none" strike="noStrike" dirty="0">
                          <a:effectLst/>
                        </a:rPr>
                        <a:t>') </a:t>
                      </a:r>
                      <a:r>
                        <a:rPr lang="zh-CN" altLang="en-US" sz="1400" u="none" strike="noStrike" dirty="0">
                          <a:effectLst/>
                        </a:rPr>
                        <a:t>频繁度为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0.03280543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429546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刘宝珺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张金亮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0.035067873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49674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刘宝珺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毛凤鸣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常象春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0.031674208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814424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常象春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毛凤鸣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刘宝珺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张金亮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0.031674208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02509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张金亮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沈凤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0.036199095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190516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毛凤鸣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常象春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0.03280543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7646350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</a:rPr>
                        <a:t>('</a:t>
                      </a:r>
                      <a:r>
                        <a:rPr lang="zh-CN" altLang="en-US" sz="1400" u="none" strike="noStrike">
                          <a:effectLst/>
                        </a:rPr>
                        <a:t>刘宝珺</a:t>
                      </a:r>
                      <a:r>
                        <a:rPr lang="en-US" altLang="zh-CN" sz="1400" u="none" strike="noStrike">
                          <a:effectLst/>
                        </a:rPr>
                        <a:t>', '</a:t>
                      </a:r>
                      <a:r>
                        <a:rPr lang="zh-CN" altLang="en-US" sz="1400" u="none" strike="noStrike">
                          <a:effectLst/>
                        </a:rPr>
                        <a:t>常象春</a:t>
                      </a:r>
                      <a:r>
                        <a:rPr lang="en-US" altLang="zh-CN" sz="1400" u="none" strike="noStrike">
                          <a:effectLst/>
                        </a:rPr>
                        <a:t>') </a:t>
                      </a:r>
                      <a:r>
                        <a:rPr lang="zh-CN" altLang="en-US" sz="1400" u="none" strike="noStrike">
                          <a:effectLst/>
                        </a:rPr>
                        <a:t>频繁度为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0.03280543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111752"/>
                  </a:ext>
                </a:extLst>
              </a:tr>
              <a:tr h="273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 dirty="0">
                          <a:effectLst/>
                        </a:rPr>
                        <a:t>('</a:t>
                      </a:r>
                      <a:r>
                        <a:rPr lang="zh-CN" altLang="en-US" sz="1400" u="none" strike="noStrike" dirty="0">
                          <a:effectLst/>
                        </a:rPr>
                        <a:t>刘宝珺</a:t>
                      </a:r>
                      <a:r>
                        <a:rPr lang="en-US" altLang="zh-CN" sz="1400" u="none" strike="noStrike" dirty="0">
                          <a:effectLst/>
                        </a:rPr>
                        <a:t>', '</a:t>
                      </a:r>
                      <a:r>
                        <a:rPr lang="zh-CN" altLang="en-US" sz="1400" u="none" strike="noStrike" dirty="0">
                          <a:effectLst/>
                        </a:rPr>
                        <a:t>张金亮</a:t>
                      </a:r>
                      <a:r>
                        <a:rPr lang="en-US" altLang="zh-CN" sz="1400" u="none" strike="noStrike" dirty="0">
                          <a:effectLst/>
                        </a:rPr>
                        <a:t>', '</a:t>
                      </a:r>
                      <a:r>
                        <a:rPr lang="zh-CN" altLang="en-US" sz="1400" u="none" strike="noStrike" dirty="0">
                          <a:effectLst/>
                        </a:rPr>
                        <a:t>毛凤鸣</a:t>
                      </a:r>
                      <a:r>
                        <a:rPr lang="en-US" altLang="zh-CN" sz="1400" u="none" strike="noStrike" dirty="0">
                          <a:effectLst/>
                        </a:rPr>
                        <a:t>') </a:t>
                      </a:r>
                      <a:r>
                        <a:rPr lang="zh-CN" altLang="en-US" sz="1400" u="none" strike="noStrike" dirty="0">
                          <a:effectLst/>
                        </a:rPr>
                        <a:t>频繁度为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0.031674208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32604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4F4F9AB-FA57-4B1E-83F3-3821EF80B844}"/>
              </a:ext>
            </a:extLst>
          </p:cNvPr>
          <p:cNvSpPr/>
          <p:nvPr/>
        </p:nvSpPr>
        <p:spPr>
          <a:xfrm>
            <a:off x="4316717" y="1650925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大于</a:t>
            </a:r>
            <a:r>
              <a:rPr lang="en-US" altLang="zh-CN" b="1" dirty="0"/>
              <a:t>0.03</a:t>
            </a:r>
            <a:r>
              <a:rPr lang="zh-CN" altLang="en-US" b="1" dirty="0"/>
              <a:t>的频繁项集合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921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B81D54-4DCF-4AD1-96AC-28C502E9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0" y="994227"/>
            <a:ext cx="6006159" cy="4474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7E9567-3ACE-449E-AB9A-2BF8E4927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46" y="994227"/>
            <a:ext cx="5826366" cy="43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D6BD0A-6A0C-408D-ADCA-47BBBAE8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83" y="700803"/>
            <a:ext cx="7315834" cy="54563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F57A10-DADB-435B-AFC6-6DBF49DB8C71}"/>
              </a:ext>
            </a:extLst>
          </p:cNvPr>
          <p:cNvSpPr txBox="1"/>
          <p:nvPr/>
        </p:nvSpPr>
        <p:spPr>
          <a:xfrm>
            <a:off x="3621024" y="329184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第一作者和第二作者关系</a:t>
            </a:r>
          </a:p>
        </p:txBody>
      </p:sp>
    </p:spTree>
    <p:extLst>
      <p:ext uri="{BB962C8B-B14F-4D97-AF65-F5344CB8AC3E}">
        <p14:creationId xmlns:p14="http://schemas.microsoft.com/office/powerpoint/2010/main" val="88969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46954-26D4-4F2A-988A-53C4FF79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8" y="218821"/>
            <a:ext cx="7757160" cy="4212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人物画像：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363263-01E1-4FE9-BE69-E31DBD157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44" y="-941832"/>
            <a:ext cx="7315215" cy="54498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6E857B-4334-46A4-8F09-9B21E8002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3483858"/>
            <a:ext cx="6440409" cy="33741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2500EE-40D2-4DB7-9E26-884C52276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87" y="-64014"/>
            <a:ext cx="5028813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2CB3EB0-649F-4E38-8678-B040736ACC6A}"/>
              </a:ext>
            </a:extLst>
          </p:cNvPr>
          <p:cNvSpPr txBox="1"/>
          <p:nvPr/>
        </p:nvSpPr>
        <p:spPr>
          <a:xfrm>
            <a:off x="2852928" y="-54876"/>
            <a:ext cx="488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第一作者张金亮人物分析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367707-5775-41A0-AB8F-3E43D2A7DF56}"/>
              </a:ext>
            </a:extLst>
          </p:cNvPr>
          <p:cNvSpPr txBox="1"/>
          <p:nvPr/>
        </p:nvSpPr>
        <p:spPr>
          <a:xfrm>
            <a:off x="9278305" y="12979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发表期刊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09A592-6EC2-4E63-9B04-C7F652024836}"/>
              </a:ext>
            </a:extLst>
          </p:cNvPr>
          <p:cNvSpPr txBox="1"/>
          <p:nvPr/>
        </p:nvSpPr>
        <p:spPr>
          <a:xfrm>
            <a:off x="3020762" y="342900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发表年限</a:t>
            </a:r>
          </a:p>
        </p:txBody>
      </p:sp>
    </p:spTree>
    <p:extLst>
      <p:ext uri="{BB962C8B-B14F-4D97-AF65-F5344CB8AC3E}">
        <p14:creationId xmlns:p14="http://schemas.microsoft.com/office/powerpoint/2010/main" val="20777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397513-823E-465E-A581-B13237218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9" y="3429000"/>
            <a:ext cx="11197483" cy="3352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796E19-6CDB-44BB-AD90-AF8890238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41" y="372610"/>
            <a:ext cx="4158759" cy="3098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76D071-9CA7-4129-BD1E-9568E61A6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5" y="456381"/>
            <a:ext cx="5989083" cy="30145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A6847C-6DDA-4EEC-9389-0FAE2044A5C5}"/>
              </a:ext>
            </a:extLst>
          </p:cNvPr>
          <p:cNvSpPr txBox="1"/>
          <p:nvPr/>
        </p:nvSpPr>
        <p:spPr>
          <a:xfrm>
            <a:off x="1573820" y="252575"/>
            <a:ext cx="359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第二作者常象春</a:t>
            </a:r>
          </a:p>
        </p:txBody>
      </p:sp>
    </p:spTree>
    <p:extLst>
      <p:ext uri="{BB962C8B-B14F-4D97-AF65-F5344CB8AC3E}">
        <p14:creationId xmlns:p14="http://schemas.microsoft.com/office/powerpoint/2010/main" val="86880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7AD5E8-4830-4C65-8FDB-4F7A48B31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3" y="562903"/>
            <a:ext cx="5857736" cy="29483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FCE915-74AE-4692-8AD2-8CDD5D158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8" y="3429000"/>
            <a:ext cx="11667366" cy="315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C464E-FEAE-4704-922A-31FC4431F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5" y="137183"/>
            <a:ext cx="4688570" cy="34929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A6071E-E93A-4089-AF2A-6DC6D9BED727}"/>
              </a:ext>
            </a:extLst>
          </p:cNvPr>
          <p:cNvSpPr txBox="1"/>
          <p:nvPr/>
        </p:nvSpPr>
        <p:spPr>
          <a:xfrm>
            <a:off x="2057400" y="137183"/>
            <a:ext cx="296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第二作者刘宝珺</a:t>
            </a:r>
          </a:p>
        </p:txBody>
      </p:sp>
    </p:spTree>
    <p:extLst>
      <p:ext uri="{BB962C8B-B14F-4D97-AF65-F5344CB8AC3E}">
        <p14:creationId xmlns:p14="http://schemas.microsoft.com/office/powerpoint/2010/main" val="218495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BD4C45-09EC-4E44-8A91-981E191C0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31314"/>
              </p:ext>
            </p:extLst>
          </p:nvPr>
        </p:nvGraphicFramePr>
        <p:xfrm>
          <a:off x="996384" y="1947910"/>
          <a:ext cx="4643926" cy="2800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4938">
                  <a:extLst>
                    <a:ext uri="{9D8B030D-6E8A-4147-A177-3AD203B41FA5}">
                      <a16:colId xmlns:a16="http://schemas.microsoft.com/office/drawing/2014/main" val="3952572628"/>
                    </a:ext>
                  </a:extLst>
                </a:gridCol>
                <a:gridCol w="728988">
                  <a:extLst>
                    <a:ext uri="{9D8B030D-6E8A-4147-A177-3AD203B41FA5}">
                      <a16:colId xmlns:a16="http://schemas.microsoft.com/office/drawing/2014/main" val="4132201715"/>
                    </a:ext>
                  </a:extLst>
                </a:gridCol>
              </a:tblGrid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刘宝珺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常象春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0.8787879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806446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常象春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刘宝珺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0.6904762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859186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梁杰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林辉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0.9090909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289249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('</a:t>
                      </a:r>
                      <a:r>
                        <a:rPr lang="zh-CN" altLang="en-US" sz="1200" u="none" strike="noStrike" dirty="0">
                          <a:effectLst/>
                        </a:rPr>
                        <a:t>林辉</a:t>
                      </a:r>
                      <a:r>
                        <a:rPr lang="en-US" altLang="zh-CN" sz="1200" u="none" strike="noStrike" dirty="0">
                          <a:effectLst/>
                        </a:rPr>
                        <a:t>',)---&gt;('</a:t>
                      </a:r>
                      <a:r>
                        <a:rPr lang="zh-CN" altLang="en-US" sz="1200" u="none" strike="noStrike" dirty="0">
                          <a:effectLst/>
                        </a:rPr>
                        <a:t>梁杰</a:t>
                      </a:r>
                      <a:r>
                        <a:rPr lang="en-US" altLang="zh-CN" sz="1200" u="none" strike="noStrike" dirty="0">
                          <a:effectLst/>
                        </a:rPr>
                        <a:t>',)</a:t>
                      </a:r>
                      <a:r>
                        <a:rPr lang="en-US" sz="1200" u="none" strike="noStrike" dirty="0" err="1">
                          <a:effectLst/>
                        </a:rPr>
                        <a:t>Conf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47045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毛凤鸣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张金亮</a:t>
                      </a:r>
                      <a:r>
                        <a:rPr lang="en-US" altLang="zh-CN" sz="1200" u="none" strike="noStrike">
                          <a:effectLst/>
                        </a:rPr>
                        <a:t>',)Conf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0.9354839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4719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王春艳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张金亮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0.8181818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604572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刘宝珺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毛凤鸣</a:t>
                      </a:r>
                      <a:r>
                        <a:rPr lang="en-US" altLang="zh-CN" sz="1200" u="none" strike="noStrike">
                          <a:effectLst/>
                        </a:rPr>
                        <a:t>',)Conf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0.8484848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71529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('</a:t>
                      </a:r>
                      <a:r>
                        <a:rPr lang="zh-CN" altLang="en-US" sz="1200" u="none" strike="noStrike" dirty="0">
                          <a:effectLst/>
                        </a:rPr>
                        <a:t>毛凤鸣</a:t>
                      </a:r>
                      <a:r>
                        <a:rPr lang="en-US" altLang="zh-CN" sz="1200" u="none" strike="noStrike" dirty="0">
                          <a:effectLst/>
                        </a:rPr>
                        <a:t>',)---&gt;('</a:t>
                      </a:r>
                      <a:r>
                        <a:rPr lang="zh-CN" altLang="en-US" sz="1200" u="none" strike="noStrike" dirty="0">
                          <a:effectLst/>
                        </a:rPr>
                        <a:t>刘宝珺</a:t>
                      </a:r>
                      <a:r>
                        <a:rPr lang="en-US" altLang="zh-CN" sz="1200" u="none" strike="noStrike" dirty="0">
                          <a:effectLst/>
                        </a:rPr>
                        <a:t>',)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Conf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0.9032258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486501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刘宝珺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张金亮</a:t>
                      </a:r>
                      <a:r>
                        <a:rPr lang="en-US" altLang="zh-CN" sz="1200" u="none" strike="noStrike">
                          <a:effectLst/>
                        </a:rPr>
                        <a:t>',)Conf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0.9393939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260572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赵澂林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袁政文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1118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('</a:t>
                      </a:r>
                      <a:r>
                        <a:rPr lang="zh-CN" altLang="en-US" sz="1200" u="none" strike="noStrike" dirty="0">
                          <a:effectLst/>
                        </a:rPr>
                        <a:t>袁政文</a:t>
                      </a:r>
                      <a:r>
                        <a:rPr lang="en-US" altLang="zh-CN" sz="1200" u="none" strike="noStrike" dirty="0">
                          <a:effectLst/>
                        </a:rPr>
                        <a:t>',)---&gt;('</a:t>
                      </a:r>
                      <a:r>
                        <a:rPr lang="zh-CN" altLang="en-US" sz="1200" u="none" strike="noStrike" dirty="0">
                          <a:effectLst/>
                        </a:rPr>
                        <a:t>赵澂林</a:t>
                      </a:r>
                      <a:r>
                        <a:rPr lang="en-US" altLang="zh-CN" sz="1200" u="none" strike="noStrike" dirty="0">
                          <a:effectLst/>
                        </a:rPr>
                        <a:t>',)</a:t>
                      </a:r>
                      <a:r>
                        <a:rPr lang="en-US" sz="1200" u="none" strike="noStrike" dirty="0" err="1">
                          <a:effectLst/>
                        </a:rPr>
                        <a:t>Conf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847027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('</a:t>
                      </a:r>
                      <a:r>
                        <a:rPr lang="zh-CN" altLang="en-US" sz="1200" u="none" strike="noStrike" dirty="0">
                          <a:effectLst/>
                        </a:rPr>
                        <a:t>梁杰</a:t>
                      </a:r>
                      <a:r>
                        <a:rPr lang="en-US" altLang="zh-CN" sz="1200" u="none" strike="noStrike" dirty="0">
                          <a:effectLst/>
                        </a:rPr>
                        <a:t>',)---&gt;('</a:t>
                      </a:r>
                      <a:r>
                        <a:rPr lang="zh-CN" altLang="en-US" sz="1200" u="none" strike="noStrike" dirty="0">
                          <a:effectLst/>
                        </a:rPr>
                        <a:t>张金亮</a:t>
                      </a:r>
                      <a:r>
                        <a:rPr lang="en-US" altLang="zh-CN" sz="1200" u="none" strike="noStrike" dirty="0">
                          <a:effectLst/>
                        </a:rPr>
                        <a:t>',)</a:t>
                      </a:r>
                      <a:r>
                        <a:rPr lang="en-US" sz="1200" u="none" strike="noStrike" dirty="0" err="1">
                          <a:effectLst/>
                        </a:rPr>
                        <a:t>Conf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13082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A7F6DE-96FD-4A9A-93C6-E1D28395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24308"/>
              </p:ext>
            </p:extLst>
          </p:nvPr>
        </p:nvGraphicFramePr>
        <p:xfrm>
          <a:off x="6238341" y="1947910"/>
          <a:ext cx="4368800" cy="2800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8764149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54557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('</a:t>
                      </a:r>
                      <a:r>
                        <a:rPr lang="zh-CN" altLang="en-US" sz="1200" u="none" strike="noStrike" dirty="0">
                          <a:effectLst/>
                        </a:rPr>
                        <a:t>张晓华</a:t>
                      </a:r>
                      <a:r>
                        <a:rPr lang="en-US" altLang="zh-CN" sz="1200" u="none" strike="noStrike" dirty="0">
                          <a:effectLst/>
                        </a:rPr>
                        <a:t>',)---&gt;('</a:t>
                      </a:r>
                      <a:r>
                        <a:rPr lang="zh-CN" altLang="en-US" sz="1200" u="none" strike="noStrike" dirty="0">
                          <a:effectLst/>
                        </a:rPr>
                        <a:t>张金亮</a:t>
                      </a:r>
                      <a:r>
                        <a:rPr lang="en-US" altLang="zh-CN" sz="1200" u="none" strike="noStrike" dirty="0">
                          <a:effectLst/>
                        </a:rPr>
                        <a:t>',)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Conf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3353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梁杰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司学强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0.909091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701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司学强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梁杰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0.769231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48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司学强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张金亮</a:t>
                      </a:r>
                      <a:r>
                        <a:rPr lang="en-US" altLang="zh-CN" sz="1200" u="none" strike="noStrike">
                          <a:effectLst/>
                        </a:rPr>
                        <a:t>',)Conf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4370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沈凤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张金亮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887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张金亮</a:t>
                      </a:r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常象春</a:t>
                      </a:r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0.201923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0518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常象春</a:t>
                      </a:r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张金亮</a:t>
                      </a:r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240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司学强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林辉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0.769231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931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effectLst/>
                        </a:rPr>
                        <a:t>林辉</a:t>
                      </a:r>
                      <a:r>
                        <a:rPr lang="en-US" altLang="zh-CN" sz="1200" u="none" strike="noStrike"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effectLst/>
                        </a:rPr>
                        <a:t>司学强</a:t>
                      </a:r>
                      <a:r>
                        <a:rPr lang="en-US" altLang="zh-CN" sz="1200" u="none" strike="noStrike"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1229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('</a:t>
                      </a:r>
                      <a:r>
                        <a:rPr lang="zh-CN" altLang="en-US" sz="1200" u="none" strike="noStrike" dirty="0">
                          <a:effectLst/>
                        </a:rPr>
                        <a:t>李德勇</a:t>
                      </a:r>
                      <a:r>
                        <a:rPr lang="en-US" altLang="zh-CN" sz="1200" u="none" strike="noStrike" dirty="0">
                          <a:effectLst/>
                        </a:rPr>
                        <a:t>',)---&gt;('</a:t>
                      </a:r>
                      <a:r>
                        <a:rPr lang="zh-CN" altLang="en-US" sz="1200" u="none" strike="noStrike" dirty="0">
                          <a:effectLst/>
                        </a:rPr>
                        <a:t>张金亮</a:t>
                      </a:r>
                      <a:r>
                        <a:rPr lang="en-US" altLang="zh-CN" sz="1200" u="none" strike="noStrike" dirty="0">
                          <a:effectLst/>
                        </a:rPr>
                        <a:t>',)</a:t>
                      </a:r>
                      <a:r>
                        <a:rPr lang="en-US" sz="1200" u="none" strike="noStrike" dirty="0" err="1">
                          <a:effectLst/>
                        </a:rPr>
                        <a:t>Conf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164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王春艳</a:t>
                      </a:r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郑荣儿</a:t>
                      </a:r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',)Conf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</a:rPr>
                        <a:t>0.909091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463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('</a:t>
                      </a:r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郑荣儿</a:t>
                      </a:r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',)---&gt;('</a:t>
                      </a:r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王春艳</a:t>
                      </a:r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',)</a:t>
                      </a:r>
                      <a:r>
                        <a:rPr lang="en-US" altLang="zh-CN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Conf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0.833333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9940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('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张金功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',)---&gt;('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张金亮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',)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Conf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331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('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林辉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',)---&gt;('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张金亮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',)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960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40DF9BD-F03D-499B-86F6-321162D55B6C}"/>
              </a:ext>
            </a:extLst>
          </p:cNvPr>
          <p:cNvSpPr txBox="1"/>
          <p:nvPr/>
        </p:nvSpPr>
        <p:spPr>
          <a:xfrm>
            <a:off x="10753344" y="2935224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师徒关系？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D73CB-0B2F-4724-8CBF-E5D30994DF2D}"/>
              </a:ext>
            </a:extLst>
          </p:cNvPr>
          <p:cNvSpPr txBox="1"/>
          <p:nvPr/>
        </p:nvSpPr>
        <p:spPr>
          <a:xfrm>
            <a:off x="10753344" y="3921728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合作关系？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9DDCD3-411A-41AB-A5CE-825FF1ABAA52}"/>
              </a:ext>
            </a:extLst>
          </p:cNvPr>
          <p:cNvSpPr txBox="1"/>
          <p:nvPr/>
        </p:nvSpPr>
        <p:spPr>
          <a:xfrm>
            <a:off x="996384" y="1371600"/>
            <a:ext cx="581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频繁项集中置信度大于</a:t>
            </a:r>
            <a:r>
              <a:rPr lang="en-US" altLang="zh-CN" dirty="0"/>
              <a:t>0.5</a:t>
            </a:r>
            <a:r>
              <a:rPr lang="zh-CN" altLang="en-US" dirty="0"/>
              <a:t>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7A0E2-E55A-401E-B75A-21F57E3F2848}"/>
              </a:ext>
            </a:extLst>
          </p:cNvPr>
          <p:cNvSpPr txBox="1"/>
          <p:nvPr/>
        </p:nvSpPr>
        <p:spPr>
          <a:xfrm>
            <a:off x="1014672" y="448056"/>
            <a:ext cx="5779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人物关系</a:t>
            </a:r>
          </a:p>
        </p:txBody>
      </p:sp>
    </p:spTree>
    <p:extLst>
      <p:ext uri="{BB962C8B-B14F-4D97-AF65-F5344CB8AC3E}">
        <p14:creationId xmlns:p14="http://schemas.microsoft.com/office/powerpoint/2010/main" val="281853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FE30BD-4A57-4E75-89C9-27FBA56B6B9C}"/>
              </a:ext>
            </a:extLst>
          </p:cNvPr>
          <p:cNvSpPr/>
          <p:nvPr/>
        </p:nvSpPr>
        <p:spPr>
          <a:xfrm>
            <a:off x="560832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('</a:t>
            </a:r>
            <a:r>
              <a:rPr lang="zh-CN" altLang="en-US" dirty="0"/>
              <a:t>毛凤鸣</a:t>
            </a:r>
            <a:r>
              <a:rPr lang="en-US" altLang="zh-CN" dirty="0"/>
              <a:t>',)---&gt;('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张金亮</a:t>
            </a:r>
            <a:r>
              <a:rPr lang="en-US" altLang="zh-CN" dirty="0"/>
              <a:t>')Conf:0.935483870967742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常象春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')Conf:0.6904761904761906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刘宝珺</a:t>
            </a:r>
            <a:r>
              <a:rPr lang="en-US" altLang="zh-CN" dirty="0"/>
              <a:t>',)---&gt;('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张金亮</a:t>
            </a:r>
            <a:r>
              <a:rPr lang="en-US" altLang="zh-CN" dirty="0"/>
              <a:t>')Conf:0.8787878787878789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常象春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')Conf:0.6904761904761906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梁杰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林辉</a:t>
            </a:r>
            <a:r>
              <a:rPr lang="en-US" altLang="zh-CN" dirty="0"/>
              <a:t>')Conf:0.9090909090909092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林辉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司学强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林辉</a:t>
            </a:r>
            <a:r>
              <a:rPr lang="en-US" altLang="zh-CN" dirty="0"/>
              <a:t>')Conf:0.7692307692307693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林辉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刘宝珺</a:t>
            </a:r>
            <a:r>
              <a:rPr lang="en-US" altLang="zh-CN" dirty="0"/>
              <a:t>',)---&gt;('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')Conf:0.8484848484848485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毛凤鸣</a:t>
            </a:r>
            <a:r>
              <a:rPr lang="en-US" altLang="zh-CN" dirty="0"/>
              <a:t>',)---&gt;('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')Conf:0.9032258064516129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常象春</a:t>
            </a:r>
            <a:r>
              <a:rPr lang="en-US" altLang="zh-CN" dirty="0"/>
              <a:t>',)---&gt;('</a:t>
            </a:r>
            <a:r>
              <a:rPr lang="zh-CN" altLang="en-US" dirty="0"/>
              <a:t>毛凤鸣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')Conf:0.6666666666666666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刘宝珺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')Conf:0.8484848484848485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毛凤鸣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')Conf:0.9032258064516129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梁杰</a:t>
            </a:r>
            <a:r>
              <a:rPr lang="en-US" altLang="zh-CN" dirty="0"/>
              <a:t>',)---&gt;('</a:t>
            </a:r>
            <a:r>
              <a:rPr lang="zh-CN" altLang="en-US" dirty="0"/>
              <a:t>林辉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')Conf:0.9090909090909092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司学强</a:t>
            </a:r>
            <a:r>
              <a:rPr lang="en-US" altLang="zh-CN" dirty="0"/>
              <a:t>',)---&gt;('</a:t>
            </a:r>
            <a:r>
              <a:rPr lang="zh-CN" altLang="en-US" dirty="0"/>
              <a:t>林辉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')Conf:0.7692307692307693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林辉</a:t>
            </a:r>
            <a:r>
              <a:rPr lang="en-US" altLang="zh-CN" dirty="0"/>
              <a:t>',)---&gt;('</a:t>
            </a:r>
            <a:r>
              <a:rPr lang="zh-CN" altLang="en-US" dirty="0"/>
              <a:t>司学强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梁杰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')Conf:0.9090909090909092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A3A7D8-9440-418D-9097-196C17BCB512}"/>
              </a:ext>
            </a:extLst>
          </p:cNvPr>
          <p:cNvSpPr/>
          <p:nvPr/>
        </p:nvSpPr>
        <p:spPr>
          <a:xfrm>
            <a:off x="6897624" y="826711"/>
            <a:ext cx="85831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('</a:t>
            </a:r>
            <a:r>
              <a:rPr lang="zh-CN" altLang="en-US" dirty="0"/>
              <a:t>司学强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')Conf:0.7692307692307693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')Conf:0.9032258064516129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')Conf:0.9655172413793103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毛凤鸣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张金亮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张金亮</a:t>
            </a:r>
            <a:r>
              <a:rPr lang="en-US" altLang="zh-CN" dirty="0"/>
              <a:t>')---&gt;('</a:t>
            </a:r>
            <a:r>
              <a:rPr lang="zh-CN" altLang="en-US" dirty="0"/>
              <a:t>毛凤鸣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')Conf:0.6666666666666666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')Conf:0.9655172413793103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')Conf:0.9655172413793103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刘宝珺</a:t>
            </a:r>
            <a:r>
              <a:rPr lang="en-US" altLang="zh-CN" dirty="0"/>
              <a:t>',)---&gt;('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')Conf:0.8484848484848485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毛凤鸣</a:t>
            </a:r>
            <a:r>
              <a:rPr lang="en-US" altLang="zh-CN" dirty="0"/>
              <a:t>',)---&gt;('</a:t>
            </a:r>
            <a:r>
              <a:rPr lang="zh-CN" altLang="en-US" dirty="0"/>
              <a:t>常象春</a:t>
            </a:r>
            <a:r>
              <a:rPr lang="en-US" altLang="zh-CN" dirty="0"/>
              <a:t>', 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')Conf:0.9032258064516129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常象春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毛凤鸣</a:t>
            </a:r>
            <a:r>
              <a:rPr lang="en-US" altLang="zh-CN" dirty="0"/>
              <a:t>', '</a:t>
            </a:r>
            <a:r>
              <a:rPr lang="zh-CN" altLang="en-US" dirty="0"/>
              <a:t>刘宝珺</a:t>
            </a:r>
            <a:r>
              <a:rPr lang="en-US" altLang="zh-CN" dirty="0"/>
              <a:t>')Conf:0.6666666666666666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')---&gt;('</a:t>
            </a:r>
            <a:r>
              <a:rPr lang="zh-CN" altLang="en-US" dirty="0"/>
              <a:t>林辉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')Conf:0.9090909090909092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司学强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林辉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')---&gt;('</a:t>
            </a:r>
            <a:r>
              <a:rPr lang="zh-CN" altLang="en-US" dirty="0"/>
              <a:t>林辉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')Conf:0.7692307692307693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林辉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林辉</a:t>
            </a:r>
            <a:r>
              <a:rPr lang="en-US" altLang="zh-CN" dirty="0"/>
              <a:t>')---&gt;('</a:t>
            </a:r>
            <a:r>
              <a:rPr lang="zh-CN" altLang="en-US" dirty="0"/>
              <a:t>司学强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林辉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')Conf:1.0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梁杰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林辉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')Conf:0.9090909090909092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司学强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林辉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')Conf:0.7692307692307693</a:t>
            </a:r>
          </a:p>
          <a:p>
            <a:r>
              <a:rPr lang="en-US" altLang="zh-CN" dirty="0"/>
              <a:t>('</a:t>
            </a:r>
            <a:r>
              <a:rPr lang="zh-CN" altLang="en-US" dirty="0"/>
              <a:t>林辉</a:t>
            </a:r>
            <a:r>
              <a:rPr lang="en-US" altLang="zh-CN" dirty="0"/>
              <a:t>',)---&gt;('</a:t>
            </a:r>
            <a:r>
              <a:rPr lang="zh-CN" altLang="en-US" dirty="0"/>
              <a:t>张金亮</a:t>
            </a:r>
            <a:r>
              <a:rPr lang="en-US" altLang="zh-CN" dirty="0"/>
              <a:t>', '</a:t>
            </a:r>
            <a:r>
              <a:rPr lang="zh-CN" altLang="en-US" dirty="0"/>
              <a:t>司学强</a:t>
            </a:r>
            <a:r>
              <a:rPr lang="en-US" altLang="zh-CN" dirty="0"/>
              <a:t>', '</a:t>
            </a:r>
            <a:r>
              <a:rPr lang="zh-CN" altLang="en-US" dirty="0"/>
              <a:t>梁杰</a:t>
            </a:r>
            <a:r>
              <a:rPr lang="en-US" altLang="zh-CN" dirty="0"/>
              <a:t>')Conf:1.0</a:t>
            </a:r>
          </a:p>
        </p:txBody>
      </p:sp>
    </p:spTree>
    <p:extLst>
      <p:ext uri="{BB962C8B-B14F-4D97-AF65-F5344CB8AC3E}">
        <p14:creationId xmlns:p14="http://schemas.microsoft.com/office/powerpoint/2010/main" val="230565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1467</Words>
  <Application>Microsoft Office PowerPoint</Application>
  <PresentationFormat>宽屏</PresentationFormat>
  <Paragraphs>165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数据分析部分</vt:lpstr>
      <vt:lpstr>PowerPoint 演示文稿</vt:lpstr>
      <vt:lpstr>PowerPoint 演示文稿</vt:lpstr>
      <vt:lpstr>PowerPoint 演示文稿</vt:lpstr>
      <vt:lpstr>人物画像：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关键词关注度分析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sjl10261026@outlook.com</dc:creator>
  <cp:lastModifiedBy>sjl10261026@outlook.com</cp:lastModifiedBy>
  <cp:revision>22</cp:revision>
  <dcterms:created xsi:type="dcterms:W3CDTF">2018-07-09T10:56:09Z</dcterms:created>
  <dcterms:modified xsi:type="dcterms:W3CDTF">2018-07-12T10:50:08Z</dcterms:modified>
</cp:coreProperties>
</file>