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7" r:id="rId3"/>
    <p:sldId id="262" r:id="rId4"/>
    <p:sldId id="257" r:id="rId5"/>
    <p:sldId id="263" r:id="rId6"/>
    <p:sldId id="269" r:id="rId7"/>
    <p:sldId id="258" r:id="rId8"/>
    <p:sldId id="259" r:id="rId9"/>
    <p:sldId id="265" r:id="rId10"/>
    <p:sldId id="260" r:id="rId11"/>
    <p:sldId id="264" r:id="rId12"/>
    <p:sldId id="266" r:id="rId13"/>
    <p:sldId id="274" r:id="rId14"/>
    <p:sldId id="275" r:id="rId15"/>
    <p:sldId id="276" r:id="rId16"/>
    <p:sldId id="277" r:id="rId17"/>
    <p:sldId id="278" r:id="rId18"/>
    <p:sldId id="27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9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9" d="100"/>
          <a:sy n="109"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387ED-6691-5144-85D1-0EC175E59730}"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1C77E-3B51-5E40-AEA2-3BA68CDB07F8}" type="slidenum">
              <a:rPr lang="en-US" smtClean="0"/>
              <a:t>‹#›</a:t>
            </a:fld>
            <a:endParaRPr lang="en-US"/>
          </a:p>
        </p:txBody>
      </p:sp>
    </p:spTree>
    <p:extLst>
      <p:ext uri="{BB962C8B-B14F-4D97-AF65-F5344CB8AC3E}">
        <p14:creationId xmlns:p14="http://schemas.microsoft.com/office/powerpoint/2010/main" val="124192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1C77E-3B51-5E40-AEA2-3BA68CDB07F8}" type="slidenum">
              <a:rPr lang="en-US" smtClean="0"/>
              <a:t>5</a:t>
            </a:fld>
            <a:endParaRPr lang="en-US"/>
          </a:p>
        </p:txBody>
      </p:sp>
    </p:spTree>
    <p:extLst>
      <p:ext uri="{BB962C8B-B14F-4D97-AF65-F5344CB8AC3E}">
        <p14:creationId xmlns:p14="http://schemas.microsoft.com/office/powerpoint/2010/main" val="221786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AB53-13A8-6581-A252-857BDDD6BE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5D9BF2-D4EF-50C5-3BCD-53A972B8E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983CF9A-D33B-4A67-4ACE-4A8FD44FA728}"/>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53E61843-C5BF-AC97-DB1F-C80665E45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83AE8-675D-5A63-C5CD-5B617767FFD8}"/>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2232423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968E-4B1F-E645-D6DD-EA9450C8D5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A09FC1-A804-4B04-3B44-23CDABE293D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32572D-209E-5E83-0A44-E173F11C99DE}"/>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A13ABE37-5B4F-E1FD-3A88-435D87D67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87B9B-9A9F-3C13-58F1-92BED1E20F26}"/>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196953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D1F33-F529-F661-0DD5-232F92F856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8CAEBFA-FE85-1C71-5050-89F17E68B1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611650-1925-DC87-A9BD-2C157B081D42}"/>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67423D50-6189-D10E-E0AE-569667D8B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61082-D657-FB1C-C83B-87620C197E48}"/>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7076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EE29-6BDD-6CD5-6FB0-EA5B4D4094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4AEDEE-A511-6508-F785-09A7CCA4D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7198F8-5E61-7799-E6D5-51D44ACDCE8E}"/>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7B25B100-17D6-3769-0376-8FDBDCD40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FC9A6-B892-24FB-70AB-9415B2CFEF95}"/>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91496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F9F6B-112D-CE88-0D14-5C5B7C2BAE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96FD76-A8C4-DF01-B451-F279DAE39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F997B20-8F82-F742-7B75-970321013712}"/>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676B077D-6109-5187-FCF0-21792FDCE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EEB2D-D548-BBCE-CE45-70C66F5D0E59}"/>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18655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A16E-539E-7344-7588-24A1CADFF3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D1DA02-BE93-7C2A-1075-DABE39A6526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492DCF3-30BC-4ECB-D212-0B8AE07493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CC466E3-0A83-C304-52C9-27284E3FF99A}"/>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6" name="Footer Placeholder 5">
            <a:extLst>
              <a:ext uri="{FF2B5EF4-FFF2-40B4-BE49-F238E27FC236}">
                <a16:creationId xmlns:a16="http://schemas.microsoft.com/office/drawing/2014/main" id="{7DBF2CA7-E0AC-3025-CCD3-4F8E6C160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8469F-3028-9499-D68F-13D2F15E44EA}"/>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9609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61B7-4DAA-CB3D-7923-926F04EA7D4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42FB84-A417-6315-8FC9-894409160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C52EC4-64EB-7762-58EC-6C688A889F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DB0C40-01C3-B5E4-4899-B9B4117CF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48A7AB-A892-91DE-F021-5FFA8FE0BA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A133F03-0634-5320-4284-A4D3CC617656}"/>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8" name="Footer Placeholder 7">
            <a:extLst>
              <a:ext uri="{FF2B5EF4-FFF2-40B4-BE49-F238E27FC236}">
                <a16:creationId xmlns:a16="http://schemas.microsoft.com/office/drawing/2014/main" id="{0D040E5A-FC11-5381-0EDC-01FC26E86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012A93-0423-32B7-7A00-B060DF16C245}"/>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2379540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19E6-AB53-D7B6-01DA-A4B51F217AC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269A8C7-68A5-EDE4-B87A-219309DA1F54}"/>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4" name="Footer Placeholder 3">
            <a:extLst>
              <a:ext uri="{FF2B5EF4-FFF2-40B4-BE49-F238E27FC236}">
                <a16:creationId xmlns:a16="http://schemas.microsoft.com/office/drawing/2014/main" id="{909E3D38-8E12-BF17-36F6-B496B3AFE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3E0233-F816-4D27-C31F-21761947A5C6}"/>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46890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459E7-A9CE-0ED3-0B56-932F2E182BA6}"/>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3" name="Footer Placeholder 2">
            <a:extLst>
              <a:ext uri="{FF2B5EF4-FFF2-40B4-BE49-F238E27FC236}">
                <a16:creationId xmlns:a16="http://schemas.microsoft.com/office/drawing/2014/main" id="{D71EFD8E-F636-E4D8-440F-F170AA6A8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EB764-EC01-407F-1A3B-DFA249BFC4B3}"/>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126129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EBCF-95EA-446B-D2A5-F038EF337B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5EDD9E-DCBB-C48B-20F5-FF985C886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E0C765-CA56-DD98-574A-9307B71AC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0BCB3D-4E1B-98CD-EB72-B83AD2BB6C65}"/>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6" name="Footer Placeholder 5">
            <a:extLst>
              <a:ext uri="{FF2B5EF4-FFF2-40B4-BE49-F238E27FC236}">
                <a16:creationId xmlns:a16="http://schemas.microsoft.com/office/drawing/2014/main" id="{87369FFB-992E-6163-9EC5-2C0DD7785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28D01-B887-0F39-396A-152F4FCAF8CD}"/>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63184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4CC0-88F0-77FC-FC1F-B6DF17BCF8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9B20B9D-EFFB-9D61-EA7E-17C5749E1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7903D-0376-2273-1287-7C71F5574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671E98-FBB4-625C-C38A-521CF3475CF3}"/>
              </a:ext>
            </a:extLst>
          </p:cNvPr>
          <p:cNvSpPr>
            <a:spLocks noGrp="1"/>
          </p:cNvSpPr>
          <p:nvPr>
            <p:ph type="dt" sz="half" idx="10"/>
          </p:nvPr>
        </p:nvSpPr>
        <p:spPr/>
        <p:txBody>
          <a:bodyPr/>
          <a:lstStyle/>
          <a:p>
            <a:fld id="{97D7236B-1901-7B4F-B62F-09FD270933C8}" type="datetimeFigureOut">
              <a:rPr lang="en-US" smtClean="0"/>
              <a:t>1/9/25</a:t>
            </a:fld>
            <a:endParaRPr lang="en-US"/>
          </a:p>
        </p:txBody>
      </p:sp>
      <p:sp>
        <p:nvSpPr>
          <p:cNvPr id="6" name="Footer Placeholder 5">
            <a:extLst>
              <a:ext uri="{FF2B5EF4-FFF2-40B4-BE49-F238E27FC236}">
                <a16:creationId xmlns:a16="http://schemas.microsoft.com/office/drawing/2014/main" id="{4863F35C-D2E8-03B6-1E6C-A1FAAB24C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03E17-7A1F-F04F-FDD6-FAD087BE1605}"/>
              </a:ext>
            </a:extLst>
          </p:cNvPr>
          <p:cNvSpPr>
            <a:spLocks noGrp="1"/>
          </p:cNvSpPr>
          <p:nvPr>
            <p:ph type="sldNum" sz="quarter" idx="12"/>
          </p:nvPr>
        </p:nvSpPr>
        <p:spPr/>
        <p:txBody>
          <a:bodyPr/>
          <a:lstStyle/>
          <a:p>
            <a:fld id="{242F53F2-95E0-0245-A78B-91E3DE407999}" type="slidenum">
              <a:rPr lang="en-US" smtClean="0"/>
              <a:t>‹#›</a:t>
            </a:fld>
            <a:endParaRPr lang="en-US"/>
          </a:p>
        </p:txBody>
      </p:sp>
    </p:spTree>
    <p:extLst>
      <p:ext uri="{BB962C8B-B14F-4D97-AF65-F5344CB8AC3E}">
        <p14:creationId xmlns:p14="http://schemas.microsoft.com/office/powerpoint/2010/main" val="299286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EA5891-C636-BBBB-696E-9D2B28607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29DC85-FC1E-EB34-8063-7A6D5D9ED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84BAE9-46B8-A2E3-7BBE-19097AE74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236B-1901-7B4F-B62F-09FD270933C8}" type="datetimeFigureOut">
              <a:rPr lang="en-US" smtClean="0"/>
              <a:t>1/9/25</a:t>
            </a:fld>
            <a:endParaRPr lang="en-US"/>
          </a:p>
        </p:txBody>
      </p:sp>
      <p:sp>
        <p:nvSpPr>
          <p:cNvPr id="5" name="Footer Placeholder 4">
            <a:extLst>
              <a:ext uri="{FF2B5EF4-FFF2-40B4-BE49-F238E27FC236}">
                <a16:creationId xmlns:a16="http://schemas.microsoft.com/office/drawing/2014/main" id="{A277195B-4869-B0D3-9BF1-4A9B67090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562377-E585-8E00-51C4-CBD7B4492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F53F2-95E0-0245-A78B-91E3DE407999}" type="slidenum">
              <a:rPr lang="en-US" smtClean="0"/>
              <a:t>‹#›</a:t>
            </a:fld>
            <a:endParaRPr lang="en-US"/>
          </a:p>
        </p:txBody>
      </p:sp>
    </p:spTree>
    <p:extLst>
      <p:ext uri="{BB962C8B-B14F-4D97-AF65-F5344CB8AC3E}">
        <p14:creationId xmlns:p14="http://schemas.microsoft.com/office/powerpoint/2010/main" val="134519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1D760-2C30-035F-44D2-A33B68405412}"/>
              </a:ext>
            </a:extLst>
          </p:cNvPr>
          <p:cNvSpPr>
            <a:spLocks noGrp="1"/>
          </p:cNvSpPr>
          <p:nvPr>
            <p:ph type="ctrTitle"/>
          </p:nvPr>
        </p:nvSpPr>
        <p:spPr/>
        <p:txBody>
          <a:bodyPr/>
          <a:lstStyle/>
          <a:p>
            <a:r>
              <a:rPr lang="en-US" dirty="0" err="1"/>
              <a:t>Madeups</a:t>
            </a:r>
            <a:endParaRPr lang="en-US" dirty="0"/>
          </a:p>
        </p:txBody>
      </p:sp>
    </p:spTree>
    <p:extLst>
      <p:ext uri="{BB962C8B-B14F-4D97-AF65-F5344CB8AC3E}">
        <p14:creationId xmlns:p14="http://schemas.microsoft.com/office/powerpoint/2010/main" val="372349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E0E511-436F-AA1D-ACE8-67A1AFD38FDB}"/>
              </a:ext>
            </a:extLst>
          </p:cNvPr>
          <p:cNvGraphicFramePr>
            <a:graphicFrameLocks noGrp="1"/>
          </p:cNvGraphicFramePr>
          <p:nvPr>
            <p:extLst>
              <p:ext uri="{D42A27DB-BD31-4B8C-83A1-F6EECF244321}">
                <p14:modId xmlns:p14="http://schemas.microsoft.com/office/powerpoint/2010/main" val="4075374307"/>
              </p:ext>
            </p:extLst>
          </p:nvPr>
        </p:nvGraphicFramePr>
        <p:xfrm>
          <a:off x="6404261" y="1431634"/>
          <a:ext cx="4995639" cy="3603096"/>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1248910">
                  <a:extLst>
                    <a:ext uri="{9D8B030D-6E8A-4147-A177-3AD203B41FA5}">
                      <a16:colId xmlns:a16="http://schemas.microsoft.com/office/drawing/2014/main" val="3853559332"/>
                    </a:ext>
                  </a:extLst>
                </a:gridCol>
                <a:gridCol w="1248910">
                  <a:extLst>
                    <a:ext uri="{9D8B030D-6E8A-4147-A177-3AD203B41FA5}">
                      <a16:colId xmlns:a16="http://schemas.microsoft.com/office/drawing/2014/main" val="880391544"/>
                    </a:ext>
                  </a:extLst>
                </a:gridCol>
              </a:tblGrid>
              <a:tr h="259581">
                <a:tc>
                  <a:txBody>
                    <a:bodyPr/>
                    <a:lstStyle/>
                    <a:p>
                      <a:pPr algn="l" fontAlgn="b"/>
                      <a:r>
                        <a:rPr lang="en-IN" sz="1200" b="0" i="0" u="none" strike="noStrike" dirty="0">
                          <a:solidFill>
                            <a:srgbClr val="000000"/>
                          </a:solidFill>
                          <a:effectLst/>
                          <a:latin typeface="Calibri" panose="020F0502020204030204" pitchFamily="34" charset="0"/>
                        </a:rPr>
                        <a:t>Stitching outwards date</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485583481"/>
                  </a:ext>
                </a:extLst>
              </a:tr>
              <a:tr h="330973">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a:t>
                      </a:r>
                    </a:p>
                  </a:txBody>
                  <a:tcPr marL="9525" marR="9525" marT="9525" marB="0" anchor="b"/>
                </a:tc>
                <a:tc gridSpan="2">
                  <a:txBody>
                    <a:bodyPr/>
                    <a:lstStyle/>
                    <a:p>
                      <a:pPr algn="l" fontAlgn="b"/>
                      <a:r>
                        <a:rPr lang="en-IN" sz="1200" b="0" i="0" u="none" strike="noStrike" dirty="0">
                          <a:solidFill>
                            <a:srgbClr val="000000"/>
                          </a:solidFill>
                          <a:effectLst/>
                          <a:latin typeface="Calibri" panose="020F0502020204030204" pitchFamily="34" charset="0"/>
                        </a:rPr>
                        <a:t>Will automatically display the chosen dyed fabric code </a:t>
                      </a:r>
                    </a:p>
                  </a:txBody>
                  <a:tcPr marL="9525" marR="9525" marT="9525" marB="0" anchor="b"/>
                </a:tc>
                <a:tc hMerge="1">
                  <a:txBody>
                    <a:bodyPr/>
                    <a:lstStyle/>
                    <a:p>
                      <a:endParaRPr lang="en-US"/>
                    </a:p>
                  </a:txBody>
                  <a:tcPr/>
                </a:tc>
                <a:extLst>
                  <a:ext uri="{0D108BD9-81ED-4DB2-BD59-A6C34878D82A}">
                    <a16:rowId xmlns:a16="http://schemas.microsoft.com/office/drawing/2014/main" val="1685916369"/>
                  </a:ext>
                </a:extLst>
              </a:tr>
              <a:tr h="330973">
                <a:tc>
                  <a:txBody>
                    <a:bodyPr/>
                    <a:lstStyle/>
                    <a:p>
                      <a:pPr algn="l" fontAlgn="b"/>
                      <a:r>
                        <a:rPr lang="en-IN" sz="1200" b="0" i="0" u="none" strike="noStrike" dirty="0">
                          <a:solidFill>
                            <a:srgbClr val="000000"/>
                          </a:solidFill>
                          <a:effectLst/>
                          <a:latin typeface="Calibri" panose="020F0502020204030204" pitchFamily="34" charset="0"/>
                        </a:rPr>
                        <a:t>Meters in Stock</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Will automatically display the meters for the chosen dyed fabric code </a:t>
                      </a:r>
                    </a:p>
                  </a:txBody>
                  <a:tcPr marL="9525" marR="9525" marT="9525" marB="0" anchor="b"/>
                </a:tc>
                <a:tc hMerge="1">
                  <a:txBody>
                    <a:bodyPr/>
                    <a:lstStyle/>
                    <a:p>
                      <a:endParaRPr lang="en-US"/>
                    </a:p>
                  </a:txBody>
                  <a:tcPr/>
                </a:tc>
                <a:extLst>
                  <a:ext uri="{0D108BD9-81ED-4DB2-BD59-A6C34878D82A}">
                    <a16:rowId xmlns:a16="http://schemas.microsoft.com/office/drawing/2014/main" val="1187262461"/>
                  </a:ext>
                </a:extLst>
              </a:tr>
              <a:tr h="330973">
                <a:tc>
                  <a:txBody>
                    <a:bodyPr/>
                    <a:lstStyle/>
                    <a:p>
                      <a:pPr algn="l" fontAlgn="b"/>
                      <a:r>
                        <a:rPr lang="en-IN" sz="1200" b="0" i="0" u="none" strike="noStrike" dirty="0">
                          <a:solidFill>
                            <a:srgbClr val="000000"/>
                          </a:solidFill>
                          <a:effectLst/>
                          <a:latin typeface="Calibri" panose="020F0502020204030204" pitchFamily="34" charset="0"/>
                        </a:rPr>
                        <a:t>Meters given for stitching</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05199682"/>
                  </a:ext>
                </a:extLst>
              </a:tr>
              <a:tr h="258747">
                <a:tc>
                  <a:txBody>
                    <a:bodyPr/>
                    <a:lstStyle/>
                    <a:p>
                      <a:pPr algn="l" fontAlgn="b"/>
                      <a:r>
                        <a:rPr lang="en-IN" sz="1200" b="0" i="0" u="none" strike="noStrike" dirty="0">
                          <a:solidFill>
                            <a:srgbClr val="000000"/>
                          </a:solidFill>
                          <a:effectLst/>
                          <a:latin typeface="Calibri" panose="020F0502020204030204" pitchFamily="34" charset="0"/>
                        </a:rPr>
                        <a:t>King Set (optional)</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291899656"/>
                  </a:ext>
                </a:extLst>
              </a:tr>
              <a:tr h="258747">
                <a:tc>
                  <a:txBody>
                    <a:bodyPr/>
                    <a:lstStyle/>
                    <a:p>
                      <a:pPr algn="l" fontAlgn="b"/>
                      <a:r>
                        <a:rPr lang="en-IN" sz="1200" b="0" i="0" u="none" strike="noStrike" dirty="0">
                          <a:solidFill>
                            <a:srgbClr val="000000"/>
                          </a:solidFill>
                          <a:effectLst/>
                          <a:latin typeface="Calibri" panose="020F0502020204030204" pitchFamily="34" charset="0"/>
                        </a:rPr>
                        <a:t>Queen Set (optional)</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356915001"/>
                  </a:ext>
                </a:extLst>
              </a:tr>
              <a:tr h="258747">
                <a:tc>
                  <a:txBody>
                    <a:bodyPr/>
                    <a:lstStyle/>
                    <a:p>
                      <a:pPr algn="l" fontAlgn="b"/>
                      <a:r>
                        <a:rPr lang="en-IN" sz="1200" b="0" i="0" u="none" strike="noStrike" dirty="0">
                          <a:solidFill>
                            <a:srgbClr val="000000"/>
                          </a:solidFill>
                          <a:effectLst/>
                          <a:latin typeface="Calibri" panose="020F0502020204030204" pitchFamily="34" charset="0"/>
                        </a:rPr>
                        <a:t>Single Set (optional)</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574197492"/>
                  </a:ext>
                </a:extLst>
              </a:tr>
              <a:tr h="258747">
                <a:tc>
                  <a:txBody>
                    <a:bodyPr/>
                    <a:lstStyle/>
                    <a:p>
                      <a:pPr algn="l" fontAlgn="b"/>
                      <a:r>
                        <a:rPr lang="en-IN" sz="1200" b="0" i="0" u="none" strike="noStrike" dirty="0">
                          <a:solidFill>
                            <a:srgbClr val="000000"/>
                          </a:solidFill>
                          <a:effectLst/>
                          <a:latin typeface="Calibri" panose="020F0502020204030204" pitchFamily="34" charset="0"/>
                        </a:rPr>
                        <a:t>Duvet Cover (optional)</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11531711"/>
                  </a:ext>
                </a:extLst>
              </a:tr>
              <a:tr h="258747">
                <a:tc>
                  <a:txBody>
                    <a:bodyPr/>
                    <a:lstStyle/>
                    <a:p>
                      <a:pPr algn="l" fontAlgn="b"/>
                      <a:r>
                        <a:rPr lang="en-IN" sz="1200" b="0" i="0" u="none" strike="noStrike" dirty="0">
                          <a:solidFill>
                            <a:srgbClr val="000000"/>
                          </a:solidFill>
                          <a:effectLst/>
                          <a:latin typeface="Calibri" panose="020F0502020204030204" pitchFamily="34" charset="0"/>
                        </a:rPr>
                        <a:t>Custom Size (optional)</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Dimension to be inputted</a:t>
                      </a: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No of Sets for the customised size</a:t>
                      </a: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610784"/>
                  </a:ext>
                </a:extLst>
              </a:tr>
              <a:tr h="258747">
                <a:tc>
                  <a:txBody>
                    <a:bodyPr/>
                    <a:lstStyle/>
                    <a:p>
                      <a:pPr algn="l" fontAlgn="b"/>
                      <a:r>
                        <a:rPr lang="en-IN" sz="1200" b="0" i="0" u="none" strike="noStrike" dirty="0">
                          <a:solidFill>
                            <a:srgbClr val="000000"/>
                          </a:solidFill>
                          <a:effectLst/>
                          <a:latin typeface="Calibri" panose="020F0502020204030204" pitchFamily="34" charset="0"/>
                        </a:rPr>
                        <a:t>Pillow cases</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6013125"/>
                  </a:ext>
                </a:extLst>
              </a:tr>
            </a:tbl>
          </a:graphicData>
        </a:graphic>
      </p:graphicFrame>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3770770103"/>
              </p:ext>
            </p:extLst>
          </p:nvPr>
        </p:nvGraphicFramePr>
        <p:xfrm>
          <a:off x="549875" y="1965707"/>
          <a:ext cx="4995638" cy="71773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i="0" u="none" strike="noStrike" dirty="0">
                          <a:solidFill>
                            <a:srgbClr val="000000"/>
                          </a:solidFill>
                          <a:effectLst/>
                          <a:latin typeface="Calibri" panose="020F0502020204030204" pitchFamily="34" charset="0"/>
                        </a:rPr>
                        <a:t>Choose 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a:t>
                      </a:r>
                    </a:p>
                  </a:txBody>
                  <a:tcPr marL="9525" marR="9525" marT="9525" marB="0" anchor="b"/>
                </a:tc>
                <a:extLst>
                  <a:ext uri="{0D108BD9-81ED-4DB2-BD59-A6C34878D82A}">
                    <a16:rowId xmlns:a16="http://schemas.microsoft.com/office/drawing/2014/main" val="1685916369"/>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8943645" y="1460310"/>
            <a:ext cx="1147079" cy="166891"/>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3"/>
          <a:srcRect l="-1" t="11428" r="1494" b="17858"/>
          <a:stretch/>
        </p:blipFill>
        <p:spPr>
          <a:xfrm>
            <a:off x="3082059" y="2023503"/>
            <a:ext cx="2187121" cy="279400"/>
          </a:xfrm>
          <a:prstGeom prst="rect">
            <a:avLst/>
          </a:prstGeom>
        </p:spPr>
      </p:pic>
      <p:pic>
        <p:nvPicPr>
          <p:cNvPr id="12" name="Picture 11">
            <a:extLst>
              <a:ext uri="{FF2B5EF4-FFF2-40B4-BE49-F238E27FC236}">
                <a16:creationId xmlns:a16="http://schemas.microsoft.com/office/drawing/2014/main" id="{6FE0F0A2-C4AC-E0B4-43E6-C7E704984B6C}"/>
              </a:ext>
            </a:extLst>
          </p:cNvPr>
          <p:cNvPicPr>
            <a:picLocks noChangeAspect="1"/>
          </p:cNvPicPr>
          <p:nvPr/>
        </p:nvPicPr>
        <p:blipFill>
          <a:blip r:embed="rId4">
            <a:duotone>
              <a:prstClr val="black"/>
              <a:srgbClr val="D9C3A5">
                <a:tint val="50000"/>
                <a:satMod val="180000"/>
              </a:srgbClr>
            </a:duotone>
          </a:blip>
          <a:stretch>
            <a:fillRect/>
          </a:stretch>
        </p:blipFill>
        <p:spPr>
          <a:xfrm>
            <a:off x="9113813" y="2548785"/>
            <a:ext cx="1357001" cy="166891"/>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369332"/>
          </a:xfrm>
          <a:prstGeom prst="rect">
            <a:avLst/>
          </a:prstGeom>
          <a:solidFill>
            <a:schemeClr val="accent1">
              <a:lumMod val="60000"/>
              <a:lumOff val="40000"/>
            </a:schemeClr>
          </a:solidFill>
        </p:spPr>
        <p:txBody>
          <a:bodyPr wrap="square" rtlCol="0">
            <a:spAutoFit/>
          </a:bodyPr>
          <a:lstStyle/>
          <a:p>
            <a:pPr algn="ctr"/>
            <a:r>
              <a:rPr lang="en-US" dirty="0"/>
              <a:t>Form 3A – Stitching Outwards</a:t>
            </a:r>
          </a:p>
        </p:txBody>
      </p:sp>
      <p:sp>
        <p:nvSpPr>
          <p:cNvPr id="2" name="Rounded Rectangle 1">
            <a:extLst>
              <a:ext uri="{FF2B5EF4-FFF2-40B4-BE49-F238E27FC236}">
                <a16:creationId xmlns:a16="http://schemas.microsoft.com/office/drawing/2014/main" id="{1F151640-67B4-D5F3-D014-CD5C31A8EA62}"/>
              </a:ext>
            </a:extLst>
          </p:cNvPr>
          <p:cNvSpPr/>
          <p:nvPr/>
        </p:nvSpPr>
        <p:spPr>
          <a:xfrm>
            <a:off x="3302949" y="2819848"/>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Display details</a:t>
            </a:r>
          </a:p>
        </p:txBody>
      </p:sp>
      <p:sp>
        <p:nvSpPr>
          <p:cNvPr id="5" name="TextBox 4">
            <a:extLst>
              <a:ext uri="{FF2B5EF4-FFF2-40B4-BE49-F238E27FC236}">
                <a16:creationId xmlns:a16="http://schemas.microsoft.com/office/drawing/2014/main" id="{EDB1FC12-836A-3F94-9168-68D7F0C6AFBA}"/>
              </a:ext>
            </a:extLst>
          </p:cNvPr>
          <p:cNvSpPr txBox="1"/>
          <p:nvPr/>
        </p:nvSpPr>
        <p:spPr>
          <a:xfrm>
            <a:off x="2487573" y="3198445"/>
            <a:ext cx="3148925" cy="261610"/>
          </a:xfrm>
          <a:prstGeom prst="rect">
            <a:avLst/>
          </a:prstGeom>
          <a:noFill/>
        </p:spPr>
        <p:txBody>
          <a:bodyPr wrap="square" rtlCol="0">
            <a:spAutoFit/>
          </a:bodyPr>
          <a:lstStyle/>
          <a:p>
            <a:r>
              <a:rPr lang="en-US" sz="1100" i="1" dirty="0"/>
              <a:t>(Will display the details of chosen  dyed fabric code)</a:t>
            </a:r>
          </a:p>
        </p:txBody>
      </p:sp>
      <p:sp>
        <p:nvSpPr>
          <p:cNvPr id="14" name="Notched Right Arrow 13">
            <a:extLst>
              <a:ext uri="{FF2B5EF4-FFF2-40B4-BE49-F238E27FC236}">
                <a16:creationId xmlns:a16="http://schemas.microsoft.com/office/drawing/2014/main" id="{9F9AB6D6-979E-880D-4E1B-27ACC07B3D00}"/>
              </a:ext>
            </a:extLst>
          </p:cNvPr>
          <p:cNvSpPr/>
          <p:nvPr/>
        </p:nvSpPr>
        <p:spPr>
          <a:xfrm>
            <a:off x="5787740" y="2415130"/>
            <a:ext cx="443243" cy="4047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F22A127-71C1-94F4-2DCD-DA91204488AF}"/>
              </a:ext>
            </a:extLst>
          </p:cNvPr>
          <p:cNvPicPr>
            <a:picLocks noChangeAspect="1"/>
          </p:cNvPicPr>
          <p:nvPr/>
        </p:nvPicPr>
        <p:blipFill>
          <a:blip r:embed="rId4">
            <a:duotone>
              <a:prstClr val="black"/>
              <a:srgbClr val="D9C3A5">
                <a:tint val="50000"/>
                <a:satMod val="180000"/>
              </a:srgbClr>
            </a:duotone>
          </a:blip>
          <a:stretch>
            <a:fillRect/>
          </a:stretch>
        </p:blipFill>
        <p:spPr>
          <a:xfrm>
            <a:off x="9160079" y="2856639"/>
            <a:ext cx="709801" cy="166891"/>
          </a:xfrm>
          <a:prstGeom prst="rect">
            <a:avLst/>
          </a:prstGeom>
        </p:spPr>
      </p:pic>
      <p:pic>
        <p:nvPicPr>
          <p:cNvPr id="10" name="Picture 9">
            <a:extLst>
              <a:ext uri="{FF2B5EF4-FFF2-40B4-BE49-F238E27FC236}">
                <a16:creationId xmlns:a16="http://schemas.microsoft.com/office/drawing/2014/main" id="{44A4390D-4645-9967-E43A-BCBFFFB8E115}"/>
              </a:ext>
            </a:extLst>
          </p:cNvPr>
          <p:cNvPicPr>
            <a:picLocks noChangeAspect="1"/>
          </p:cNvPicPr>
          <p:nvPr/>
        </p:nvPicPr>
        <p:blipFill>
          <a:blip r:embed="rId4">
            <a:duotone>
              <a:prstClr val="black"/>
              <a:srgbClr val="D9C3A5">
                <a:tint val="50000"/>
                <a:satMod val="180000"/>
              </a:srgbClr>
            </a:duotone>
          </a:blip>
          <a:stretch>
            <a:fillRect/>
          </a:stretch>
        </p:blipFill>
        <p:spPr>
          <a:xfrm>
            <a:off x="9161065" y="3103809"/>
            <a:ext cx="709801" cy="166891"/>
          </a:xfrm>
          <a:prstGeom prst="rect">
            <a:avLst/>
          </a:prstGeom>
        </p:spPr>
      </p:pic>
      <p:pic>
        <p:nvPicPr>
          <p:cNvPr id="11" name="Picture 10">
            <a:extLst>
              <a:ext uri="{FF2B5EF4-FFF2-40B4-BE49-F238E27FC236}">
                <a16:creationId xmlns:a16="http://schemas.microsoft.com/office/drawing/2014/main" id="{0E7C54BB-C6F7-DDD3-9131-5084F4CA3F80}"/>
              </a:ext>
            </a:extLst>
          </p:cNvPr>
          <p:cNvPicPr>
            <a:picLocks noChangeAspect="1"/>
          </p:cNvPicPr>
          <p:nvPr/>
        </p:nvPicPr>
        <p:blipFill>
          <a:blip r:embed="rId4">
            <a:duotone>
              <a:prstClr val="black"/>
              <a:srgbClr val="D9C3A5">
                <a:tint val="50000"/>
                <a:satMod val="180000"/>
              </a:srgbClr>
            </a:duotone>
          </a:blip>
          <a:stretch>
            <a:fillRect/>
          </a:stretch>
        </p:blipFill>
        <p:spPr>
          <a:xfrm>
            <a:off x="9160079" y="3343031"/>
            <a:ext cx="709801" cy="166891"/>
          </a:xfrm>
          <a:prstGeom prst="rect">
            <a:avLst/>
          </a:prstGeom>
        </p:spPr>
      </p:pic>
      <p:pic>
        <p:nvPicPr>
          <p:cNvPr id="13" name="Picture 12">
            <a:extLst>
              <a:ext uri="{FF2B5EF4-FFF2-40B4-BE49-F238E27FC236}">
                <a16:creationId xmlns:a16="http://schemas.microsoft.com/office/drawing/2014/main" id="{17605FF1-D886-8E3B-B3F8-2EA926A62226}"/>
              </a:ext>
            </a:extLst>
          </p:cNvPr>
          <p:cNvPicPr>
            <a:picLocks noChangeAspect="1"/>
          </p:cNvPicPr>
          <p:nvPr/>
        </p:nvPicPr>
        <p:blipFill>
          <a:blip r:embed="rId4">
            <a:duotone>
              <a:prstClr val="black"/>
              <a:srgbClr val="D9C3A5">
                <a:tint val="50000"/>
                <a:satMod val="180000"/>
              </a:srgbClr>
            </a:duotone>
          </a:blip>
          <a:stretch>
            <a:fillRect/>
          </a:stretch>
        </p:blipFill>
        <p:spPr>
          <a:xfrm>
            <a:off x="9160079" y="3590201"/>
            <a:ext cx="709801" cy="166891"/>
          </a:xfrm>
          <a:prstGeom prst="rect">
            <a:avLst/>
          </a:prstGeom>
        </p:spPr>
      </p:pic>
      <p:pic>
        <p:nvPicPr>
          <p:cNvPr id="18" name="Picture 17">
            <a:extLst>
              <a:ext uri="{FF2B5EF4-FFF2-40B4-BE49-F238E27FC236}">
                <a16:creationId xmlns:a16="http://schemas.microsoft.com/office/drawing/2014/main" id="{30FCA1C1-6F79-3353-0846-5A80BB072800}"/>
              </a:ext>
            </a:extLst>
          </p:cNvPr>
          <p:cNvPicPr>
            <a:picLocks noChangeAspect="1"/>
          </p:cNvPicPr>
          <p:nvPr/>
        </p:nvPicPr>
        <p:blipFill>
          <a:blip r:embed="rId4">
            <a:duotone>
              <a:prstClr val="black"/>
              <a:srgbClr val="D9C3A5">
                <a:tint val="50000"/>
                <a:satMod val="180000"/>
              </a:srgbClr>
            </a:duotone>
          </a:blip>
          <a:stretch>
            <a:fillRect/>
          </a:stretch>
        </p:blipFill>
        <p:spPr>
          <a:xfrm>
            <a:off x="9124766" y="4371641"/>
            <a:ext cx="709801" cy="166891"/>
          </a:xfrm>
          <a:prstGeom prst="rect">
            <a:avLst/>
          </a:prstGeom>
        </p:spPr>
      </p:pic>
      <p:pic>
        <p:nvPicPr>
          <p:cNvPr id="27" name="Picture 26">
            <a:extLst>
              <a:ext uri="{FF2B5EF4-FFF2-40B4-BE49-F238E27FC236}">
                <a16:creationId xmlns:a16="http://schemas.microsoft.com/office/drawing/2014/main" id="{61FC1BD9-7440-2BB8-F5F9-A9E3E1709018}"/>
              </a:ext>
            </a:extLst>
          </p:cNvPr>
          <p:cNvPicPr>
            <a:picLocks noChangeAspect="1"/>
          </p:cNvPicPr>
          <p:nvPr/>
        </p:nvPicPr>
        <p:blipFill>
          <a:blip r:embed="rId4">
            <a:duotone>
              <a:prstClr val="black"/>
              <a:srgbClr val="D9C3A5">
                <a:tint val="50000"/>
                <a:satMod val="180000"/>
              </a:srgbClr>
            </a:duotone>
          </a:blip>
          <a:stretch>
            <a:fillRect/>
          </a:stretch>
        </p:blipFill>
        <p:spPr>
          <a:xfrm>
            <a:off x="10338415" y="4371641"/>
            <a:ext cx="709801" cy="166891"/>
          </a:xfrm>
          <a:prstGeom prst="rect">
            <a:avLst/>
          </a:prstGeom>
        </p:spPr>
      </p:pic>
      <p:sp>
        <p:nvSpPr>
          <p:cNvPr id="28" name="Rounded Rectangle 27">
            <a:extLst>
              <a:ext uri="{FF2B5EF4-FFF2-40B4-BE49-F238E27FC236}">
                <a16:creationId xmlns:a16="http://schemas.microsoft.com/office/drawing/2014/main" id="{EAEF6E39-6148-C13C-02F3-690F97A3F3E6}"/>
              </a:ext>
            </a:extLst>
          </p:cNvPr>
          <p:cNvSpPr/>
          <p:nvPr/>
        </p:nvSpPr>
        <p:spPr>
          <a:xfrm>
            <a:off x="8429905" y="5538147"/>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Print PDF</a:t>
            </a:r>
          </a:p>
        </p:txBody>
      </p:sp>
      <p:sp>
        <p:nvSpPr>
          <p:cNvPr id="29" name="TextBox 28">
            <a:extLst>
              <a:ext uri="{FF2B5EF4-FFF2-40B4-BE49-F238E27FC236}">
                <a16:creationId xmlns:a16="http://schemas.microsoft.com/office/drawing/2014/main" id="{3947248B-1484-6F38-C5FD-6B3E9425EAB5}"/>
              </a:ext>
            </a:extLst>
          </p:cNvPr>
          <p:cNvSpPr txBox="1"/>
          <p:nvPr/>
        </p:nvSpPr>
        <p:spPr>
          <a:xfrm>
            <a:off x="7960913" y="6151881"/>
            <a:ext cx="2564527" cy="430887"/>
          </a:xfrm>
          <a:prstGeom prst="rect">
            <a:avLst/>
          </a:prstGeom>
          <a:noFill/>
        </p:spPr>
        <p:txBody>
          <a:bodyPr wrap="square" rtlCol="0">
            <a:spAutoFit/>
          </a:bodyPr>
          <a:lstStyle/>
          <a:p>
            <a:r>
              <a:rPr lang="en-US" sz="1100" i="1" dirty="0"/>
              <a:t>(Will save the details submitted and download the details in a pdf format)</a:t>
            </a:r>
          </a:p>
        </p:txBody>
      </p:sp>
      <p:pic>
        <p:nvPicPr>
          <p:cNvPr id="7" name="Picture 6">
            <a:extLst>
              <a:ext uri="{FF2B5EF4-FFF2-40B4-BE49-F238E27FC236}">
                <a16:creationId xmlns:a16="http://schemas.microsoft.com/office/drawing/2014/main" id="{8FE9A8B2-99B2-78A0-8DB2-91DC56D69D19}"/>
              </a:ext>
            </a:extLst>
          </p:cNvPr>
          <p:cNvPicPr>
            <a:picLocks noChangeAspect="1"/>
          </p:cNvPicPr>
          <p:nvPr/>
        </p:nvPicPr>
        <p:blipFill>
          <a:blip r:embed="rId4">
            <a:duotone>
              <a:prstClr val="black"/>
              <a:srgbClr val="D9C3A5">
                <a:tint val="50000"/>
                <a:satMod val="180000"/>
              </a:srgbClr>
            </a:duotone>
          </a:blip>
          <a:stretch>
            <a:fillRect/>
          </a:stretch>
        </p:blipFill>
        <p:spPr>
          <a:xfrm>
            <a:off x="9160078" y="4814413"/>
            <a:ext cx="709801" cy="166891"/>
          </a:xfrm>
          <a:prstGeom prst="rect">
            <a:avLst/>
          </a:prstGeom>
        </p:spPr>
      </p:pic>
      <p:sp>
        <p:nvSpPr>
          <p:cNvPr id="16" name="TextBox 15">
            <a:extLst>
              <a:ext uri="{FF2B5EF4-FFF2-40B4-BE49-F238E27FC236}">
                <a16:creationId xmlns:a16="http://schemas.microsoft.com/office/drawing/2014/main" id="{4737A11F-53EA-1F34-22CD-97AB0393453C}"/>
              </a:ext>
            </a:extLst>
          </p:cNvPr>
          <p:cNvSpPr txBox="1"/>
          <p:nvPr/>
        </p:nvSpPr>
        <p:spPr>
          <a:xfrm>
            <a:off x="549875" y="4061922"/>
            <a:ext cx="5086623" cy="1754326"/>
          </a:xfrm>
          <a:prstGeom prst="rect">
            <a:avLst/>
          </a:prstGeom>
          <a:noFill/>
        </p:spPr>
        <p:txBody>
          <a:bodyPr wrap="square">
            <a:spAutoFit/>
          </a:bodyPr>
          <a:lstStyle/>
          <a:p>
            <a:r>
              <a:rPr lang="en-US" dirty="0"/>
              <a:t>We should be able to print a stock report which has stock in the following category wise</a:t>
            </a:r>
          </a:p>
          <a:p>
            <a:r>
              <a:rPr lang="en-US" dirty="0"/>
              <a:t>(greige fabric, dyeing fabric, finished products)</a:t>
            </a:r>
          </a:p>
          <a:p>
            <a:r>
              <a:rPr lang="en-US" dirty="0"/>
              <a:t> We should be able to sell all the above mentioned products. It should adjusted from the</a:t>
            </a:r>
          </a:p>
          <a:p>
            <a:r>
              <a:rPr lang="en-US" dirty="0"/>
              <a:t>stock once sales is entered.</a:t>
            </a:r>
          </a:p>
        </p:txBody>
      </p:sp>
    </p:spTree>
    <p:extLst>
      <p:ext uri="{BB962C8B-B14F-4D97-AF65-F5344CB8AC3E}">
        <p14:creationId xmlns:p14="http://schemas.microsoft.com/office/powerpoint/2010/main" val="372081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E0E511-436F-AA1D-ACE8-67A1AFD38FDB}"/>
              </a:ext>
            </a:extLst>
          </p:cNvPr>
          <p:cNvGraphicFramePr>
            <a:graphicFrameLocks noGrp="1"/>
          </p:cNvGraphicFramePr>
          <p:nvPr>
            <p:extLst>
              <p:ext uri="{D42A27DB-BD31-4B8C-83A1-F6EECF244321}">
                <p14:modId xmlns:p14="http://schemas.microsoft.com/office/powerpoint/2010/main" val="1976713814"/>
              </p:ext>
            </p:extLst>
          </p:nvPr>
        </p:nvGraphicFramePr>
        <p:xfrm>
          <a:off x="6404262" y="1246909"/>
          <a:ext cx="4995639" cy="3342843"/>
        </p:xfrm>
        <a:graphic>
          <a:graphicData uri="http://schemas.openxmlformats.org/drawingml/2006/table">
            <a:tbl>
              <a:tblPr>
                <a:tableStyleId>{616DA210-FB5B-4158-B5E0-FEB733F419BA}</a:tableStyleId>
              </a:tblPr>
              <a:tblGrid>
                <a:gridCol w="1866902">
                  <a:extLst>
                    <a:ext uri="{9D8B030D-6E8A-4147-A177-3AD203B41FA5}">
                      <a16:colId xmlns:a16="http://schemas.microsoft.com/office/drawing/2014/main" val="2061306620"/>
                    </a:ext>
                  </a:extLst>
                </a:gridCol>
                <a:gridCol w="1879827">
                  <a:extLst>
                    <a:ext uri="{9D8B030D-6E8A-4147-A177-3AD203B41FA5}">
                      <a16:colId xmlns:a16="http://schemas.microsoft.com/office/drawing/2014/main" val="3853559332"/>
                    </a:ext>
                  </a:extLst>
                </a:gridCol>
                <a:gridCol w="1248910">
                  <a:extLst>
                    <a:ext uri="{9D8B030D-6E8A-4147-A177-3AD203B41FA5}">
                      <a16:colId xmlns:a16="http://schemas.microsoft.com/office/drawing/2014/main" val="880391544"/>
                    </a:ext>
                  </a:extLst>
                </a:gridCol>
              </a:tblGrid>
              <a:tr h="201827">
                <a:tc>
                  <a:txBody>
                    <a:bodyPr/>
                    <a:lstStyle/>
                    <a:p>
                      <a:pPr algn="l" fontAlgn="b"/>
                      <a:r>
                        <a:rPr lang="en-IN" sz="1200" b="0" i="0" u="none" strike="noStrike" dirty="0">
                          <a:solidFill>
                            <a:srgbClr val="000000"/>
                          </a:solidFill>
                          <a:effectLst/>
                          <a:latin typeface="Calibri" panose="020F0502020204030204" pitchFamily="34" charset="0"/>
                        </a:rPr>
                        <a:t>Stitching inwards date</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485583481"/>
                  </a:ext>
                </a:extLst>
              </a:tr>
              <a:tr h="393662">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a:t>
                      </a:r>
                    </a:p>
                  </a:txBody>
                  <a:tcPr marL="9525" marR="9525" marT="9525" marB="0" anchor="b"/>
                </a:tc>
                <a:tc gridSpan="2">
                  <a:txBody>
                    <a:bodyPr/>
                    <a:lstStyle/>
                    <a:p>
                      <a:pPr algn="l" fontAlgn="b"/>
                      <a:r>
                        <a:rPr lang="en-IN" sz="1200" b="0" i="0" u="none" strike="noStrike" dirty="0">
                          <a:solidFill>
                            <a:srgbClr val="000000"/>
                          </a:solidFill>
                          <a:effectLst/>
                          <a:latin typeface="Calibri" panose="020F0502020204030204" pitchFamily="34" charset="0"/>
                        </a:rPr>
                        <a:t>Will automatically display the chosen dyed fabric code </a:t>
                      </a:r>
                    </a:p>
                  </a:txBody>
                  <a:tcPr marL="9525" marR="9525" marT="9525" marB="0" anchor="b"/>
                </a:tc>
                <a:tc hMerge="1">
                  <a:txBody>
                    <a:bodyPr/>
                    <a:lstStyle/>
                    <a:p>
                      <a:endParaRPr lang="en-US"/>
                    </a:p>
                  </a:txBody>
                  <a:tcPr/>
                </a:tc>
                <a:extLst>
                  <a:ext uri="{0D108BD9-81ED-4DB2-BD59-A6C34878D82A}">
                    <a16:rowId xmlns:a16="http://schemas.microsoft.com/office/drawing/2014/main" val="1685916369"/>
                  </a:ext>
                </a:extLst>
              </a:tr>
              <a:tr h="393662">
                <a:tc>
                  <a:txBody>
                    <a:bodyPr/>
                    <a:lstStyle/>
                    <a:p>
                      <a:pPr algn="l" fontAlgn="b"/>
                      <a:r>
                        <a:rPr lang="en-IN" sz="1200" b="0" i="0" u="none" strike="noStrike" dirty="0">
                          <a:solidFill>
                            <a:srgbClr val="000000"/>
                          </a:solidFill>
                          <a:effectLst/>
                          <a:latin typeface="Calibri" panose="020F0502020204030204" pitchFamily="34" charset="0"/>
                        </a:rPr>
                        <a:t>Meters given for stitching</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Will automatically display the meters for the chosen dyed fabric code </a:t>
                      </a:r>
                    </a:p>
                  </a:txBody>
                  <a:tcPr marL="9525" marR="9525" marT="9525" marB="0" anchor="b"/>
                </a:tc>
                <a:tc hMerge="1">
                  <a:txBody>
                    <a:bodyPr/>
                    <a:lstStyle/>
                    <a:p>
                      <a:endParaRPr lang="en-US"/>
                    </a:p>
                  </a:txBody>
                  <a:tcPr/>
                </a:tc>
                <a:extLst>
                  <a:ext uri="{0D108BD9-81ED-4DB2-BD59-A6C34878D82A}">
                    <a16:rowId xmlns:a16="http://schemas.microsoft.com/office/drawing/2014/main" val="1187262461"/>
                  </a:ext>
                </a:extLst>
              </a:tr>
              <a:tr h="393662">
                <a:tc>
                  <a:txBody>
                    <a:bodyPr/>
                    <a:lstStyle/>
                    <a:p>
                      <a:pPr algn="l" fontAlgn="b"/>
                      <a:r>
                        <a:rPr lang="en-IN" sz="1200" b="0" i="0" u="none" strike="noStrike" dirty="0">
                          <a:solidFill>
                            <a:srgbClr val="000000"/>
                          </a:solidFill>
                          <a:effectLst/>
                          <a:latin typeface="Calibri" panose="020F0502020204030204" pitchFamily="34" charset="0"/>
                        </a:rPr>
                        <a:t>No of King Sets stitched (optional)</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291899656"/>
                  </a:ext>
                </a:extLst>
              </a:tr>
              <a:tr h="393662">
                <a:tc>
                  <a:txBody>
                    <a:bodyPr/>
                    <a:lstStyle/>
                    <a:p>
                      <a:pPr algn="l" fontAlgn="b"/>
                      <a:r>
                        <a:rPr lang="en-IN" sz="1200" b="0" i="0" u="none" strike="noStrike" dirty="0">
                          <a:solidFill>
                            <a:srgbClr val="000000"/>
                          </a:solidFill>
                          <a:effectLst/>
                          <a:latin typeface="Calibri" panose="020F0502020204030204" pitchFamily="34" charset="0"/>
                        </a:rPr>
                        <a:t>No of Queen Sets stitched (optional)</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356915001"/>
                  </a:ext>
                </a:extLst>
              </a:tr>
              <a:tr h="393662">
                <a:tc>
                  <a:txBody>
                    <a:bodyPr/>
                    <a:lstStyle/>
                    <a:p>
                      <a:pPr algn="l" fontAlgn="b"/>
                      <a:r>
                        <a:rPr lang="en-IN" sz="1200" b="0" i="0" u="none" strike="noStrike" dirty="0">
                          <a:solidFill>
                            <a:srgbClr val="000000"/>
                          </a:solidFill>
                          <a:effectLst/>
                          <a:latin typeface="Calibri" panose="020F0502020204030204" pitchFamily="34" charset="0"/>
                        </a:rPr>
                        <a:t>No of Single sets stitched (optional)</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574197492"/>
                  </a:ext>
                </a:extLst>
              </a:tr>
              <a:tr h="395374">
                <a:tc>
                  <a:txBody>
                    <a:bodyPr/>
                    <a:lstStyle/>
                    <a:p>
                      <a:pPr algn="l" fontAlgn="b"/>
                      <a:r>
                        <a:rPr lang="en-IN" sz="1200" b="0" i="0" u="none" strike="noStrike" dirty="0">
                          <a:solidFill>
                            <a:srgbClr val="000000"/>
                          </a:solidFill>
                          <a:effectLst/>
                          <a:latin typeface="Calibri" panose="020F0502020204030204" pitchFamily="34" charset="0"/>
                        </a:rPr>
                        <a:t>No of Duvet Covers stitched (optional)</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11531711"/>
                  </a:ext>
                </a:extLst>
              </a:tr>
              <a:tr h="777332">
                <a:tc>
                  <a:txBody>
                    <a:bodyPr/>
                    <a:lstStyle/>
                    <a:p>
                      <a:pPr algn="l" fontAlgn="b"/>
                      <a:r>
                        <a:rPr lang="en-IN" sz="1200" b="0" i="0" u="none" strike="noStrike" dirty="0">
                          <a:solidFill>
                            <a:srgbClr val="000000"/>
                          </a:solidFill>
                          <a:effectLst/>
                          <a:latin typeface="Calibri" panose="020F0502020204030204" pitchFamily="34" charset="0"/>
                        </a:rPr>
                        <a:t>No of Custom Sizes (optional) </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Dimension will be automatically displayed</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No of Sets for the customised size</a:t>
                      </a: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610784"/>
                  </a:ext>
                </a:extLst>
              </a:tr>
            </a:tbl>
          </a:graphicData>
        </a:graphic>
      </p:graphicFrame>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nvGraphicFramePr>
        <p:xfrm>
          <a:off x="549875" y="1965707"/>
          <a:ext cx="4995638" cy="71773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i="0" u="none" strike="noStrike" dirty="0">
                          <a:solidFill>
                            <a:srgbClr val="000000"/>
                          </a:solidFill>
                          <a:effectLst/>
                          <a:latin typeface="Calibri" panose="020F0502020204030204" pitchFamily="34" charset="0"/>
                        </a:rPr>
                        <a:t>Choose 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a:t>
                      </a:r>
                    </a:p>
                  </a:txBody>
                  <a:tcPr marL="9525" marR="9525" marT="9525" marB="0" anchor="b"/>
                </a:tc>
                <a:extLst>
                  <a:ext uri="{0D108BD9-81ED-4DB2-BD59-A6C34878D82A}">
                    <a16:rowId xmlns:a16="http://schemas.microsoft.com/office/drawing/2014/main" val="1685916369"/>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8317881" y="1258885"/>
            <a:ext cx="1168400" cy="145470"/>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3"/>
          <a:srcRect l="-1" t="11428" r="1494" b="17858"/>
          <a:stretch/>
        </p:blipFill>
        <p:spPr>
          <a:xfrm>
            <a:off x="3082059" y="2023503"/>
            <a:ext cx="2187121" cy="27940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4"/>
          <a:stretch>
            <a:fillRect/>
          </a:stretch>
        </p:blipFill>
        <p:spPr>
          <a:xfrm>
            <a:off x="7917831" y="4976299"/>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369332"/>
          </a:xfrm>
          <a:prstGeom prst="rect">
            <a:avLst/>
          </a:prstGeom>
          <a:solidFill>
            <a:schemeClr val="accent1">
              <a:lumMod val="60000"/>
              <a:lumOff val="40000"/>
            </a:schemeClr>
          </a:solidFill>
        </p:spPr>
        <p:txBody>
          <a:bodyPr wrap="square" rtlCol="0">
            <a:spAutoFit/>
          </a:bodyPr>
          <a:lstStyle/>
          <a:p>
            <a:pPr algn="ctr"/>
            <a:r>
              <a:rPr lang="en-US" dirty="0"/>
              <a:t>Form 3B – Stitching Inwards</a:t>
            </a:r>
          </a:p>
        </p:txBody>
      </p:sp>
      <p:sp>
        <p:nvSpPr>
          <p:cNvPr id="2" name="Rounded Rectangle 1">
            <a:extLst>
              <a:ext uri="{FF2B5EF4-FFF2-40B4-BE49-F238E27FC236}">
                <a16:creationId xmlns:a16="http://schemas.microsoft.com/office/drawing/2014/main" id="{1F151640-67B4-D5F3-D014-CD5C31A8EA62}"/>
              </a:ext>
            </a:extLst>
          </p:cNvPr>
          <p:cNvSpPr/>
          <p:nvPr/>
        </p:nvSpPr>
        <p:spPr>
          <a:xfrm>
            <a:off x="3302949" y="2819848"/>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Display details</a:t>
            </a:r>
          </a:p>
        </p:txBody>
      </p:sp>
      <p:sp>
        <p:nvSpPr>
          <p:cNvPr id="5" name="TextBox 4">
            <a:extLst>
              <a:ext uri="{FF2B5EF4-FFF2-40B4-BE49-F238E27FC236}">
                <a16:creationId xmlns:a16="http://schemas.microsoft.com/office/drawing/2014/main" id="{EDB1FC12-836A-3F94-9168-68D7F0C6AFBA}"/>
              </a:ext>
            </a:extLst>
          </p:cNvPr>
          <p:cNvSpPr txBox="1"/>
          <p:nvPr/>
        </p:nvSpPr>
        <p:spPr>
          <a:xfrm>
            <a:off x="2336331" y="3297913"/>
            <a:ext cx="3451409" cy="276999"/>
          </a:xfrm>
          <a:prstGeom prst="rect">
            <a:avLst/>
          </a:prstGeom>
          <a:noFill/>
        </p:spPr>
        <p:txBody>
          <a:bodyPr wrap="square" rtlCol="0">
            <a:spAutoFit/>
          </a:bodyPr>
          <a:lstStyle/>
          <a:p>
            <a:r>
              <a:rPr lang="en-US" sz="1200" i="1" dirty="0"/>
              <a:t>(Will display the details of chosen dyed fabric code)</a:t>
            </a:r>
          </a:p>
        </p:txBody>
      </p:sp>
      <p:sp>
        <p:nvSpPr>
          <p:cNvPr id="14" name="Notched Right Arrow 13">
            <a:extLst>
              <a:ext uri="{FF2B5EF4-FFF2-40B4-BE49-F238E27FC236}">
                <a16:creationId xmlns:a16="http://schemas.microsoft.com/office/drawing/2014/main" id="{9F9AB6D6-979E-880D-4E1B-27ACC07B3D00}"/>
              </a:ext>
            </a:extLst>
          </p:cNvPr>
          <p:cNvSpPr/>
          <p:nvPr/>
        </p:nvSpPr>
        <p:spPr>
          <a:xfrm>
            <a:off x="5787740" y="2415130"/>
            <a:ext cx="443243" cy="4047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DB1AD4D-2F52-2120-C762-6E8ADE61CEF8}"/>
              </a:ext>
            </a:extLst>
          </p:cNvPr>
          <p:cNvPicPr>
            <a:picLocks noChangeAspect="1"/>
          </p:cNvPicPr>
          <p:nvPr/>
        </p:nvPicPr>
        <p:blipFill>
          <a:blip r:embed="rId5">
            <a:duotone>
              <a:prstClr val="black"/>
              <a:srgbClr val="D9C3A5">
                <a:tint val="50000"/>
                <a:satMod val="180000"/>
              </a:srgbClr>
            </a:duotone>
          </a:blip>
          <a:stretch>
            <a:fillRect/>
          </a:stretch>
        </p:blipFill>
        <p:spPr>
          <a:xfrm>
            <a:off x="8390028" y="2367461"/>
            <a:ext cx="709801" cy="166891"/>
          </a:xfrm>
          <a:prstGeom prst="rect">
            <a:avLst/>
          </a:prstGeom>
        </p:spPr>
      </p:pic>
      <p:pic>
        <p:nvPicPr>
          <p:cNvPr id="9" name="Picture 8">
            <a:extLst>
              <a:ext uri="{FF2B5EF4-FFF2-40B4-BE49-F238E27FC236}">
                <a16:creationId xmlns:a16="http://schemas.microsoft.com/office/drawing/2014/main" id="{F415A70F-B2FA-5EC4-3D30-09CD3A079211}"/>
              </a:ext>
            </a:extLst>
          </p:cNvPr>
          <p:cNvPicPr>
            <a:picLocks noChangeAspect="1"/>
          </p:cNvPicPr>
          <p:nvPr/>
        </p:nvPicPr>
        <p:blipFill>
          <a:blip r:embed="rId5">
            <a:duotone>
              <a:prstClr val="black"/>
              <a:srgbClr val="D9C3A5">
                <a:tint val="50000"/>
                <a:satMod val="180000"/>
              </a:srgbClr>
            </a:duotone>
          </a:blip>
          <a:stretch>
            <a:fillRect/>
          </a:stretch>
        </p:blipFill>
        <p:spPr>
          <a:xfrm>
            <a:off x="8386933" y="2767499"/>
            <a:ext cx="709801" cy="166891"/>
          </a:xfrm>
          <a:prstGeom prst="rect">
            <a:avLst/>
          </a:prstGeom>
        </p:spPr>
      </p:pic>
      <p:pic>
        <p:nvPicPr>
          <p:cNvPr id="19" name="Picture 18">
            <a:extLst>
              <a:ext uri="{FF2B5EF4-FFF2-40B4-BE49-F238E27FC236}">
                <a16:creationId xmlns:a16="http://schemas.microsoft.com/office/drawing/2014/main" id="{6A50EBB3-09B9-31DF-10AF-42B5F1FE63E8}"/>
              </a:ext>
            </a:extLst>
          </p:cNvPr>
          <p:cNvPicPr>
            <a:picLocks noChangeAspect="1"/>
          </p:cNvPicPr>
          <p:nvPr/>
        </p:nvPicPr>
        <p:blipFill>
          <a:blip r:embed="rId5">
            <a:duotone>
              <a:prstClr val="black"/>
              <a:srgbClr val="D9C3A5">
                <a:tint val="50000"/>
                <a:satMod val="180000"/>
              </a:srgbClr>
            </a:duotone>
          </a:blip>
          <a:stretch>
            <a:fillRect/>
          </a:stretch>
        </p:blipFill>
        <p:spPr>
          <a:xfrm>
            <a:off x="8386933" y="3132478"/>
            <a:ext cx="709801" cy="166891"/>
          </a:xfrm>
          <a:prstGeom prst="rect">
            <a:avLst/>
          </a:prstGeom>
        </p:spPr>
      </p:pic>
      <p:pic>
        <p:nvPicPr>
          <p:cNvPr id="20" name="Picture 19">
            <a:extLst>
              <a:ext uri="{FF2B5EF4-FFF2-40B4-BE49-F238E27FC236}">
                <a16:creationId xmlns:a16="http://schemas.microsoft.com/office/drawing/2014/main" id="{79A2B6B1-292D-61C8-B1D7-BC232DD6CFC8}"/>
              </a:ext>
            </a:extLst>
          </p:cNvPr>
          <p:cNvPicPr>
            <a:picLocks noChangeAspect="1"/>
          </p:cNvPicPr>
          <p:nvPr/>
        </p:nvPicPr>
        <p:blipFill>
          <a:blip r:embed="rId5">
            <a:duotone>
              <a:prstClr val="black"/>
              <a:srgbClr val="D9C3A5">
                <a:tint val="50000"/>
                <a:satMod val="180000"/>
              </a:srgbClr>
            </a:duotone>
          </a:blip>
          <a:stretch>
            <a:fillRect/>
          </a:stretch>
        </p:blipFill>
        <p:spPr>
          <a:xfrm>
            <a:off x="8386933" y="3574912"/>
            <a:ext cx="709801" cy="166891"/>
          </a:xfrm>
          <a:prstGeom prst="rect">
            <a:avLst/>
          </a:prstGeom>
        </p:spPr>
      </p:pic>
      <p:pic>
        <p:nvPicPr>
          <p:cNvPr id="21" name="Picture 20">
            <a:extLst>
              <a:ext uri="{FF2B5EF4-FFF2-40B4-BE49-F238E27FC236}">
                <a16:creationId xmlns:a16="http://schemas.microsoft.com/office/drawing/2014/main" id="{C3F4F5D8-261B-ECAA-7C11-4AAE308C659C}"/>
              </a:ext>
            </a:extLst>
          </p:cNvPr>
          <p:cNvPicPr>
            <a:picLocks noChangeAspect="1"/>
          </p:cNvPicPr>
          <p:nvPr/>
        </p:nvPicPr>
        <p:blipFill>
          <a:blip r:embed="rId5">
            <a:duotone>
              <a:prstClr val="black"/>
              <a:srgbClr val="D9C3A5">
                <a:tint val="50000"/>
                <a:satMod val="180000"/>
              </a:srgbClr>
            </a:duotone>
          </a:blip>
          <a:stretch>
            <a:fillRect/>
          </a:stretch>
        </p:blipFill>
        <p:spPr>
          <a:xfrm>
            <a:off x="10313470" y="4300975"/>
            <a:ext cx="709801" cy="166891"/>
          </a:xfrm>
          <a:prstGeom prst="rect">
            <a:avLst/>
          </a:prstGeom>
        </p:spPr>
      </p:pic>
    </p:spTree>
    <p:extLst>
      <p:ext uri="{BB962C8B-B14F-4D97-AF65-F5344CB8AC3E}">
        <p14:creationId xmlns:p14="http://schemas.microsoft.com/office/powerpoint/2010/main" val="346215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E0E511-436F-AA1D-ACE8-67A1AFD38FDB}"/>
              </a:ext>
            </a:extLst>
          </p:cNvPr>
          <p:cNvGraphicFramePr>
            <a:graphicFrameLocks noGrp="1"/>
          </p:cNvGraphicFramePr>
          <p:nvPr>
            <p:extLst>
              <p:ext uri="{D42A27DB-BD31-4B8C-83A1-F6EECF244321}">
                <p14:modId xmlns:p14="http://schemas.microsoft.com/office/powerpoint/2010/main" val="96809009"/>
              </p:ext>
            </p:extLst>
          </p:nvPr>
        </p:nvGraphicFramePr>
        <p:xfrm>
          <a:off x="3754580" y="1577830"/>
          <a:ext cx="5027979" cy="3376789"/>
        </p:xfrm>
        <a:graphic>
          <a:graphicData uri="http://schemas.openxmlformats.org/drawingml/2006/table">
            <a:tbl>
              <a:tblPr>
                <a:tableStyleId>{616DA210-FB5B-4158-B5E0-FEB733F419BA}</a:tableStyleId>
              </a:tblPr>
              <a:tblGrid>
                <a:gridCol w="1866902">
                  <a:extLst>
                    <a:ext uri="{9D8B030D-6E8A-4147-A177-3AD203B41FA5}">
                      <a16:colId xmlns:a16="http://schemas.microsoft.com/office/drawing/2014/main" val="2061306620"/>
                    </a:ext>
                  </a:extLst>
                </a:gridCol>
                <a:gridCol w="3161077">
                  <a:extLst>
                    <a:ext uri="{9D8B030D-6E8A-4147-A177-3AD203B41FA5}">
                      <a16:colId xmlns:a16="http://schemas.microsoft.com/office/drawing/2014/main" val="3853559332"/>
                    </a:ext>
                  </a:extLst>
                </a:gridCol>
              </a:tblGrid>
              <a:tr h="201827">
                <a:tc>
                  <a:txBody>
                    <a:bodyPr/>
                    <a:lstStyle/>
                    <a:p>
                      <a:pPr algn="l" fontAlgn="b"/>
                      <a:r>
                        <a:rPr lang="en-IN" sz="1200" b="0" i="0" u="none" strike="noStrike" dirty="0">
                          <a:solidFill>
                            <a:srgbClr val="000000"/>
                          </a:solidFill>
                          <a:effectLst/>
                          <a:latin typeface="Calibri" panose="020F0502020204030204" pitchFamily="34" charset="0"/>
                        </a:rPr>
                        <a:t>Sales Date</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583481"/>
                  </a:ext>
                </a:extLst>
              </a:tr>
              <a:tr h="393662">
                <a:tc>
                  <a:txBody>
                    <a:bodyPr/>
                    <a:lstStyle/>
                    <a:p>
                      <a:pPr algn="l" fontAlgn="b"/>
                      <a:r>
                        <a:rPr lang="en-IN" sz="1200" b="0" i="0" u="none" strike="noStrike" dirty="0">
                          <a:solidFill>
                            <a:srgbClr val="000000"/>
                          </a:solidFill>
                          <a:effectLst/>
                          <a:latin typeface="Calibri" panose="020F0502020204030204" pitchFamily="34" charset="0"/>
                        </a:rPr>
                        <a:t>Dyed Fabric Code</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p>
                      <a:pPr algn="l" fontAlgn="b"/>
                      <a:r>
                        <a:rPr lang="en-IN" sz="1200" b="0" i="0" u="none" strike="noStrike" dirty="0">
                          <a:solidFill>
                            <a:srgbClr val="000000"/>
                          </a:solidFill>
                          <a:effectLst/>
                          <a:latin typeface="Calibri" panose="020F0502020204030204" pitchFamily="34" charset="0"/>
                        </a:rPr>
                        <a:t>Choose dyed fabric Code</a:t>
                      </a:r>
                    </a:p>
                  </a:txBody>
                  <a:tcPr marL="9525" marR="9525" marT="9525" marB="0" anchor="b"/>
                </a:tc>
                <a:extLst>
                  <a:ext uri="{0D108BD9-81ED-4DB2-BD59-A6C34878D82A}">
                    <a16:rowId xmlns:a16="http://schemas.microsoft.com/office/drawing/2014/main" val="1685916369"/>
                  </a:ext>
                </a:extLst>
              </a:tr>
              <a:tr h="393662">
                <a:tc>
                  <a:txBody>
                    <a:bodyPr/>
                    <a:lstStyle/>
                    <a:p>
                      <a:pPr algn="l" fontAlgn="b"/>
                      <a:r>
                        <a:rPr lang="en-IN" sz="1200" b="0" i="0" u="none" strike="noStrike" dirty="0">
                          <a:solidFill>
                            <a:srgbClr val="000000"/>
                          </a:solidFill>
                          <a:effectLst/>
                          <a:latin typeface="Calibri" panose="020F0502020204030204" pitchFamily="34" charset="0"/>
                        </a:rPr>
                        <a:t>Type of Product </a:t>
                      </a:r>
                    </a:p>
                    <a:p>
                      <a:pPr algn="l" fontAlgn="b"/>
                      <a:r>
                        <a:rPr lang="en-IN" sz="1200" b="0" i="0" u="none" strike="noStrike" dirty="0">
                          <a:solidFill>
                            <a:srgbClr val="000000"/>
                          </a:solidFill>
                          <a:effectLst/>
                          <a:latin typeface="Calibri" panose="020F0502020204030204" pitchFamily="34" charset="0"/>
                        </a:rPr>
                        <a:t>(King Flat / King Fitted / Queen Flat / Queen Fitted / Single flat / Single fitted / Customised Set / Pillow Covers)</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Choose type of product</a:t>
                      </a:r>
                    </a:p>
                  </a:txBody>
                  <a:tcPr marL="9525" marR="9525" marT="9525" marB="0" anchor="b"/>
                </a:tc>
                <a:extLst>
                  <a:ext uri="{0D108BD9-81ED-4DB2-BD59-A6C34878D82A}">
                    <a16:rowId xmlns:a16="http://schemas.microsoft.com/office/drawing/2014/main" val="1187262461"/>
                  </a:ext>
                </a:extLst>
              </a:tr>
              <a:tr h="393662">
                <a:tc>
                  <a:txBody>
                    <a:bodyPr/>
                    <a:lstStyle/>
                    <a:p>
                      <a:pPr algn="l" fontAlgn="b"/>
                      <a:r>
                        <a:rPr lang="en-IN" sz="1200" b="0" i="0" u="none" strike="noStrike" dirty="0">
                          <a:solidFill>
                            <a:srgbClr val="000000"/>
                          </a:solidFill>
                          <a:effectLst/>
                          <a:latin typeface="Calibri" panose="020F0502020204030204" pitchFamily="34" charset="0"/>
                        </a:rPr>
                        <a:t>Type of Sales</a:t>
                      </a:r>
                    </a:p>
                    <a:p>
                      <a:pPr algn="l" fontAlgn="b"/>
                      <a:r>
                        <a:rPr lang="en-IN" sz="1200" b="0" i="0" u="none" strike="noStrike" dirty="0">
                          <a:solidFill>
                            <a:srgbClr val="000000"/>
                          </a:solidFill>
                          <a:effectLst/>
                          <a:latin typeface="Calibri" panose="020F0502020204030204" pitchFamily="34" charset="0"/>
                        </a:rPr>
                        <a:t>(Direct Sales / Online Sales / Free Sales/Chennai Stock)</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Choose type of Sales</a:t>
                      </a:r>
                    </a:p>
                  </a:txBody>
                  <a:tcPr marL="9525" marR="9525" marT="9525" marB="0" anchor="b"/>
                </a:tc>
                <a:extLst>
                  <a:ext uri="{0D108BD9-81ED-4DB2-BD59-A6C34878D82A}">
                    <a16:rowId xmlns:a16="http://schemas.microsoft.com/office/drawing/2014/main" val="3291899656"/>
                  </a:ext>
                </a:extLst>
              </a:tr>
              <a:tr h="393662">
                <a:tc>
                  <a:txBody>
                    <a:bodyPr/>
                    <a:lstStyle/>
                    <a:p>
                      <a:pPr algn="l" fontAlgn="b"/>
                      <a:r>
                        <a:rPr lang="en-IN" sz="1200" b="0" i="0" u="none" strike="noStrike" dirty="0">
                          <a:solidFill>
                            <a:srgbClr val="000000"/>
                          </a:solidFill>
                          <a:effectLst/>
                          <a:latin typeface="Calibri" panose="020F0502020204030204" pitchFamily="34" charset="0"/>
                        </a:rPr>
                        <a:t>Remarks </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Any remarks to be mentioned here</a:t>
                      </a:r>
                    </a:p>
                  </a:txBody>
                  <a:tcPr marL="9525" marR="9525" marT="9525" marB="0" anchor="b"/>
                </a:tc>
                <a:extLst>
                  <a:ext uri="{0D108BD9-81ED-4DB2-BD59-A6C34878D82A}">
                    <a16:rowId xmlns:a16="http://schemas.microsoft.com/office/drawing/2014/main" val="1356915001"/>
                  </a:ext>
                </a:extLst>
              </a:tr>
              <a:tr h="393662">
                <a:tc>
                  <a:txBody>
                    <a:bodyPr/>
                    <a:lstStyle/>
                    <a:p>
                      <a:pPr algn="l" fontAlgn="b"/>
                      <a:r>
                        <a:rPr lang="en-IN" sz="1200" b="0" i="0" u="none" strike="noStrike" dirty="0">
                          <a:solidFill>
                            <a:srgbClr val="000000"/>
                          </a:solidFill>
                          <a:effectLst/>
                          <a:latin typeface="Calibri" panose="020F0502020204030204" pitchFamily="34" charset="0"/>
                        </a:rPr>
                        <a:t>No of Set </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4197492"/>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5668199" y="1589806"/>
            <a:ext cx="1168400" cy="14547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3"/>
          <a:stretch>
            <a:fillRect/>
          </a:stretch>
        </p:blipFill>
        <p:spPr>
          <a:xfrm>
            <a:off x="4952306" y="5187915"/>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369332"/>
          </a:xfrm>
          <a:prstGeom prst="rect">
            <a:avLst/>
          </a:prstGeom>
          <a:solidFill>
            <a:schemeClr val="accent1">
              <a:lumMod val="60000"/>
              <a:lumOff val="40000"/>
            </a:schemeClr>
          </a:solidFill>
        </p:spPr>
        <p:txBody>
          <a:bodyPr wrap="square" rtlCol="0">
            <a:spAutoFit/>
          </a:bodyPr>
          <a:lstStyle/>
          <a:p>
            <a:pPr algn="ctr"/>
            <a:r>
              <a:rPr lang="en-US" dirty="0"/>
              <a:t>Form 4 – Sales </a:t>
            </a:r>
          </a:p>
        </p:txBody>
      </p:sp>
      <p:pic>
        <p:nvPicPr>
          <p:cNvPr id="21" name="Picture 20">
            <a:extLst>
              <a:ext uri="{FF2B5EF4-FFF2-40B4-BE49-F238E27FC236}">
                <a16:creationId xmlns:a16="http://schemas.microsoft.com/office/drawing/2014/main" id="{C3F4F5D8-261B-ECAA-7C11-4AAE308C659C}"/>
              </a:ext>
            </a:extLst>
          </p:cNvPr>
          <p:cNvPicPr>
            <a:picLocks noChangeAspect="1"/>
          </p:cNvPicPr>
          <p:nvPr/>
        </p:nvPicPr>
        <p:blipFill>
          <a:blip r:embed="rId4">
            <a:duotone>
              <a:prstClr val="black"/>
              <a:srgbClr val="D9C3A5">
                <a:tint val="50000"/>
                <a:satMod val="180000"/>
              </a:srgbClr>
            </a:duotone>
          </a:blip>
          <a:stretch>
            <a:fillRect/>
          </a:stretch>
        </p:blipFill>
        <p:spPr>
          <a:xfrm>
            <a:off x="5741099" y="4144032"/>
            <a:ext cx="709801" cy="166891"/>
          </a:xfrm>
          <a:prstGeom prst="rect">
            <a:avLst/>
          </a:prstGeom>
        </p:spPr>
      </p:pic>
      <p:pic>
        <p:nvPicPr>
          <p:cNvPr id="10" name="Picture 9">
            <a:extLst>
              <a:ext uri="{FF2B5EF4-FFF2-40B4-BE49-F238E27FC236}">
                <a16:creationId xmlns:a16="http://schemas.microsoft.com/office/drawing/2014/main" id="{CF1BCDF3-0F96-EAEC-424B-85B7EA80A6C1}"/>
              </a:ext>
            </a:extLst>
          </p:cNvPr>
          <p:cNvPicPr>
            <a:picLocks noChangeAspect="1"/>
          </p:cNvPicPr>
          <p:nvPr/>
        </p:nvPicPr>
        <p:blipFill rotWithShape="1">
          <a:blip r:embed="rId5"/>
          <a:srcRect l="-1" t="11428" r="1494" b="17858"/>
          <a:stretch/>
        </p:blipFill>
        <p:spPr>
          <a:xfrm>
            <a:off x="5623955" y="1840524"/>
            <a:ext cx="2187121" cy="279400"/>
          </a:xfrm>
          <a:prstGeom prst="rect">
            <a:avLst/>
          </a:prstGeom>
        </p:spPr>
      </p:pic>
      <p:pic>
        <p:nvPicPr>
          <p:cNvPr id="11" name="Picture 10">
            <a:extLst>
              <a:ext uri="{FF2B5EF4-FFF2-40B4-BE49-F238E27FC236}">
                <a16:creationId xmlns:a16="http://schemas.microsoft.com/office/drawing/2014/main" id="{27DEAC6A-37BA-DA18-53F4-484F2B17679A}"/>
              </a:ext>
            </a:extLst>
          </p:cNvPr>
          <p:cNvPicPr>
            <a:picLocks noChangeAspect="1"/>
          </p:cNvPicPr>
          <p:nvPr/>
        </p:nvPicPr>
        <p:blipFill rotWithShape="1">
          <a:blip r:embed="rId5"/>
          <a:srcRect l="-1" t="11428" r="1494" b="17858"/>
          <a:stretch/>
        </p:blipFill>
        <p:spPr>
          <a:xfrm>
            <a:off x="5668199" y="2780749"/>
            <a:ext cx="2187121" cy="279400"/>
          </a:xfrm>
          <a:prstGeom prst="rect">
            <a:avLst/>
          </a:prstGeom>
        </p:spPr>
      </p:pic>
      <p:pic>
        <p:nvPicPr>
          <p:cNvPr id="12" name="Picture 11">
            <a:extLst>
              <a:ext uri="{FF2B5EF4-FFF2-40B4-BE49-F238E27FC236}">
                <a16:creationId xmlns:a16="http://schemas.microsoft.com/office/drawing/2014/main" id="{F7E2B44F-0642-6FBD-739F-7B8D642D7C9A}"/>
              </a:ext>
            </a:extLst>
          </p:cNvPr>
          <p:cNvPicPr>
            <a:picLocks noChangeAspect="1"/>
          </p:cNvPicPr>
          <p:nvPr/>
        </p:nvPicPr>
        <p:blipFill rotWithShape="1">
          <a:blip r:embed="rId5"/>
          <a:srcRect l="-1" t="11428" r="1494" b="17858"/>
          <a:stretch/>
        </p:blipFill>
        <p:spPr>
          <a:xfrm>
            <a:off x="5668199" y="3497426"/>
            <a:ext cx="2187121" cy="279400"/>
          </a:xfrm>
          <a:prstGeom prst="rect">
            <a:avLst/>
          </a:prstGeom>
        </p:spPr>
      </p:pic>
      <p:pic>
        <p:nvPicPr>
          <p:cNvPr id="13" name="Picture 12">
            <a:extLst>
              <a:ext uri="{FF2B5EF4-FFF2-40B4-BE49-F238E27FC236}">
                <a16:creationId xmlns:a16="http://schemas.microsoft.com/office/drawing/2014/main" id="{708697A5-5016-0C34-E076-A8FBF6898398}"/>
              </a:ext>
            </a:extLst>
          </p:cNvPr>
          <p:cNvPicPr>
            <a:picLocks noChangeAspect="1"/>
          </p:cNvPicPr>
          <p:nvPr/>
        </p:nvPicPr>
        <p:blipFill>
          <a:blip r:embed="rId4">
            <a:duotone>
              <a:prstClr val="black"/>
              <a:srgbClr val="D9C3A5">
                <a:tint val="50000"/>
                <a:satMod val="180000"/>
              </a:srgbClr>
            </a:duotone>
          </a:blip>
          <a:stretch>
            <a:fillRect/>
          </a:stretch>
        </p:blipFill>
        <p:spPr>
          <a:xfrm>
            <a:off x="5741099" y="4726099"/>
            <a:ext cx="709801" cy="166891"/>
          </a:xfrm>
          <a:prstGeom prst="rect">
            <a:avLst/>
          </a:prstGeom>
        </p:spPr>
      </p:pic>
    </p:spTree>
    <p:extLst>
      <p:ext uri="{BB962C8B-B14F-4D97-AF65-F5344CB8AC3E}">
        <p14:creationId xmlns:p14="http://schemas.microsoft.com/office/powerpoint/2010/main" val="387713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3BC348B-D336-6C9D-5403-98CB7EBC136C}"/>
              </a:ext>
            </a:extLst>
          </p:cNvPr>
          <p:cNvSpPr/>
          <p:nvPr/>
        </p:nvSpPr>
        <p:spPr>
          <a:xfrm>
            <a:off x="609600" y="2379785"/>
            <a:ext cx="1234192" cy="2895600"/>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t>Not doing now</a:t>
            </a:r>
          </a:p>
        </p:txBody>
      </p:sp>
      <p:sp>
        <p:nvSpPr>
          <p:cNvPr id="4" name="Slide Number Placeholder 3">
            <a:extLst>
              <a:ext uri="{FF2B5EF4-FFF2-40B4-BE49-F238E27FC236}">
                <a16:creationId xmlns:a16="http://schemas.microsoft.com/office/drawing/2014/main" id="{1153275A-3173-F889-57D1-5B9B308B3373}"/>
              </a:ext>
            </a:extLst>
          </p:cNvPr>
          <p:cNvSpPr>
            <a:spLocks noGrp="1"/>
          </p:cNvSpPr>
          <p:nvPr>
            <p:ph type="sldNum" sz="quarter" idx="12"/>
          </p:nvPr>
        </p:nvSpPr>
        <p:spPr/>
        <p:txBody>
          <a:bodyPr/>
          <a:lstStyle/>
          <a:p>
            <a:fld id="{1DEE8A2C-053F-3440-9C54-9EBC22EE2BEB}" type="slidenum">
              <a:rPr lang="en-US" smtClean="0"/>
              <a:t>13</a:t>
            </a:fld>
            <a:endParaRPr lang="en-US"/>
          </a:p>
        </p:txBody>
      </p:sp>
      <p:sp>
        <p:nvSpPr>
          <p:cNvPr id="5" name="Rectangle 4">
            <a:extLst>
              <a:ext uri="{FF2B5EF4-FFF2-40B4-BE49-F238E27FC236}">
                <a16:creationId xmlns:a16="http://schemas.microsoft.com/office/drawing/2014/main" id="{8F1382CD-9F02-4DDD-EE22-FA62F4EE6861}"/>
              </a:ext>
            </a:extLst>
          </p:cNvPr>
          <p:cNvSpPr/>
          <p:nvPr/>
        </p:nvSpPr>
        <p:spPr>
          <a:xfrm>
            <a:off x="756970" y="3026355"/>
            <a:ext cx="988867"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Enquiry List</a:t>
            </a:r>
          </a:p>
        </p:txBody>
      </p:sp>
      <p:sp>
        <p:nvSpPr>
          <p:cNvPr id="6" name="Rectangle 5">
            <a:extLst>
              <a:ext uri="{FF2B5EF4-FFF2-40B4-BE49-F238E27FC236}">
                <a16:creationId xmlns:a16="http://schemas.microsoft.com/office/drawing/2014/main" id="{1F12ADAB-3990-154E-6363-1924249F24DD}"/>
              </a:ext>
            </a:extLst>
          </p:cNvPr>
          <p:cNvSpPr/>
          <p:nvPr/>
        </p:nvSpPr>
        <p:spPr>
          <a:xfrm>
            <a:off x="1935852" y="3028706"/>
            <a:ext cx="819268"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Order</a:t>
            </a:r>
          </a:p>
        </p:txBody>
      </p:sp>
      <p:sp>
        <p:nvSpPr>
          <p:cNvPr id="7" name="Rectangle 6">
            <a:extLst>
              <a:ext uri="{FF2B5EF4-FFF2-40B4-BE49-F238E27FC236}">
                <a16:creationId xmlns:a16="http://schemas.microsoft.com/office/drawing/2014/main" id="{56F5E6AD-7084-DA82-29C3-827BD4BBFB8E}"/>
              </a:ext>
            </a:extLst>
          </p:cNvPr>
          <p:cNvSpPr/>
          <p:nvPr/>
        </p:nvSpPr>
        <p:spPr>
          <a:xfrm>
            <a:off x="3017556" y="3034517"/>
            <a:ext cx="764735"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Order </a:t>
            </a:r>
          </a:p>
        </p:txBody>
      </p:sp>
      <p:sp>
        <p:nvSpPr>
          <p:cNvPr id="8" name="Rectangle 7">
            <a:extLst>
              <a:ext uri="{FF2B5EF4-FFF2-40B4-BE49-F238E27FC236}">
                <a16:creationId xmlns:a16="http://schemas.microsoft.com/office/drawing/2014/main" id="{24B150D0-6480-846B-EA41-6E93FAC324CB}"/>
              </a:ext>
            </a:extLst>
          </p:cNvPr>
          <p:cNvSpPr/>
          <p:nvPr/>
        </p:nvSpPr>
        <p:spPr>
          <a:xfrm>
            <a:off x="5175589" y="3051247"/>
            <a:ext cx="1486821"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Dyeing Fabric Issue</a:t>
            </a:r>
          </a:p>
        </p:txBody>
      </p:sp>
      <p:sp>
        <p:nvSpPr>
          <p:cNvPr id="55" name="Title 1">
            <a:extLst>
              <a:ext uri="{FF2B5EF4-FFF2-40B4-BE49-F238E27FC236}">
                <a16:creationId xmlns:a16="http://schemas.microsoft.com/office/drawing/2014/main" id="{0FE05FFB-1A37-E546-3A63-1CB5E836C649}"/>
              </a:ext>
            </a:extLst>
          </p:cNvPr>
          <p:cNvSpPr>
            <a:spLocks noGrp="1"/>
          </p:cNvSpPr>
          <p:nvPr>
            <p:ph type="title"/>
          </p:nvPr>
        </p:nvSpPr>
        <p:spPr>
          <a:xfrm>
            <a:off x="761871" y="500656"/>
            <a:ext cx="10515600" cy="400464"/>
          </a:xfrm>
        </p:spPr>
        <p:txBody>
          <a:bodyPr>
            <a:noAutofit/>
          </a:bodyPr>
          <a:lstStyle/>
          <a:p>
            <a:r>
              <a:rPr lang="en-US" sz="3200" b="1" dirty="0" err="1">
                <a:latin typeface="+mn-lt"/>
              </a:rPr>
              <a:t>Madeups</a:t>
            </a:r>
            <a:r>
              <a:rPr lang="en-US" sz="3200" b="1" dirty="0">
                <a:latin typeface="+mn-lt"/>
              </a:rPr>
              <a:t> Software</a:t>
            </a:r>
          </a:p>
        </p:txBody>
      </p:sp>
      <p:grpSp>
        <p:nvGrpSpPr>
          <p:cNvPr id="111" name="Group 110">
            <a:extLst>
              <a:ext uri="{FF2B5EF4-FFF2-40B4-BE49-F238E27FC236}">
                <a16:creationId xmlns:a16="http://schemas.microsoft.com/office/drawing/2014/main" id="{F858D25E-BF41-3DD1-F5D6-A88FAF1EDEA2}"/>
              </a:ext>
            </a:extLst>
          </p:cNvPr>
          <p:cNvGrpSpPr/>
          <p:nvPr/>
        </p:nvGrpSpPr>
        <p:grpSpPr>
          <a:xfrm>
            <a:off x="747065" y="2478043"/>
            <a:ext cx="10130486" cy="312794"/>
            <a:chOff x="747065" y="2478043"/>
            <a:chExt cx="10130486" cy="312794"/>
          </a:xfrm>
        </p:grpSpPr>
        <p:sp>
          <p:nvSpPr>
            <p:cNvPr id="65" name="TextBox 64">
              <a:extLst>
                <a:ext uri="{FF2B5EF4-FFF2-40B4-BE49-F238E27FC236}">
                  <a16:creationId xmlns:a16="http://schemas.microsoft.com/office/drawing/2014/main" id="{F86B5F61-1690-B3D5-31A7-AD43F941B09D}"/>
                </a:ext>
              </a:extLst>
            </p:cNvPr>
            <p:cNvSpPr txBox="1"/>
            <p:nvPr/>
          </p:nvSpPr>
          <p:spPr>
            <a:xfrm>
              <a:off x="747065" y="2478045"/>
              <a:ext cx="895351" cy="307777"/>
            </a:xfrm>
            <a:prstGeom prst="rect">
              <a:avLst/>
            </a:prstGeom>
            <a:noFill/>
            <a:ln>
              <a:noFill/>
            </a:ln>
          </p:spPr>
          <p:txBody>
            <a:bodyPr wrap="square" rtlCol="0">
              <a:spAutoFit/>
            </a:bodyPr>
            <a:lstStyle/>
            <a:p>
              <a:pPr algn="ctr"/>
              <a:r>
                <a:rPr lang="en-US" sz="1400" b="1" dirty="0"/>
                <a:t>PART A</a:t>
              </a:r>
            </a:p>
          </p:txBody>
        </p:sp>
        <p:sp>
          <p:nvSpPr>
            <p:cNvPr id="66" name="TextBox 65">
              <a:extLst>
                <a:ext uri="{FF2B5EF4-FFF2-40B4-BE49-F238E27FC236}">
                  <a16:creationId xmlns:a16="http://schemas.microsoft.com/office/drawing/2014/main" id="{7F2C352A-B3AD-5972-64C4-5451A077B998}"/>
                </a:ext>
              </a:extLst>
            </p:cNvPr>
            <p:cNvSpPr txBox="1"/>
            <p:nvPr/>
          </p:nvSpPr>
          <p:spPr>
            <a:xfrm>
              <a:off x="1937864" y="2478045"/>
              <a:ext cx="895351" cy="307777"/>
            </a:xfrm>
            <a:prstGeom prst="rect">
              <a:avLst/>
            </a:prstGeom>
            <a:noFill/>
            <a:ln>
              <a:noFill/>
            </a:ln>
          </p:spPr>
          <p:txBody>
            <a:bodyPr wrap="square" rtlCol="0">
              <a:spAutoFit/>
            </a:bodyPr>
            <a:lstStyle/>
            <a:p>
              <a:pPr algn="ctr"/>
              <a:r>
                <a:rPr lang="en-US" sz="1400" b="1" dirty="0">
                  <a:solidFill>
                    <a:schemeClr val="accent6">
                      <a:lumMod val="60000"/>
                      <a:lumOff val="40000"/>
                    </a:schemeClr>
                  </a:solidFill>
                </a:rPr>
                <a:t>PART B</a:t>
              </a:r>
            </a:p>
          </p:txBody>
        </p:sp>
        <p:sp>
          <p:nvSpPr>
            <p:cNvPr id="67" name="TextBox 66">
              <a:extLst>
                <a:ext uri="{FF2B5EF4-FFF2-40B4-BE49-F238E27FC236}">
                  <a16:creationId xmlns:a16="http://schemas.microsoft.com/office/drawing/2014/main" id="{34FF67DB-BCBC-CE2F-E8C2-4E88626DBF9D}"/>
                </a:ext>
              </a:extLst>
            </p:cNvPr>
            <p:cNvSpPr txBox="1"/>
            <p:nvPr/>
          </p:nvSpPr>
          <p:spPr>
            <a:xfrm>
              <a:off x="2929129" y="2478045"/>
              <a:ext cx="895351" cy="307777"/>
            </a:xfrm>
            <a:prstGeom prst="rect">
              <a:avLst/>
            </a:prstGeom>
            <a:noFill/>
            <a:ln>
              <a:noFill/>
            </a:ln>
          </p:spPr>
          <p:txBody>
            <a:bodyPr wrap="square" rtlCol="0">
              <a:spAutoFit/>
            </a:bodyPr>
            <a:lstStyle/>
            <a:p>
              <a:pPr algn="ctr"/>
              <a:r>
                <a:rPr lang="en-US" sz="1400" b="1" dirty="0">
                  <a:solidFill>
                    <a:schemeClr val="accent6">
                      <a:lumMod val="60000"/>
                      <a:lumOff val="40000"/>
                    </a:schemeClr>
                  </a:solidFill>
                </a:rPr>
                <a:t>PART C</a:t>
              </a:r>
            </a:p>
          </p:txBody>
        </p:sp>
        <p:sp>
          <p:nvSpPr>
            <p:cNvPr id="68" name="TextBox 67">
              <a:extLst>
                <a:ext uri="{FF2B5EF4-FFF2-40B4-BE49-F238E27FC236}">
                  <a16:creationId xmlns:a16="http://schemas.microsoft.com/office/drawing/2014/main" id="{3712C01D-342E-6DED-AE3C-3F4B4623C377}"/>
                </a:ext>
              </a:extLst>
            </p:cNvPr>
            <p:cNvSpPr txBox="1"/>
            <p:nvPr/>
          </p:nvSpPr>
          <p:spPr>
            <a:xfrm>
              <a:off x="3904935" y="2483060"/>
              <a:ext cx="895351" cy="307777"/>
            </a:xfrm>
            <a:prstGeom prst="rect">
              <a:avLst/>
            </a:prstGeom>
            <a:noFill/>
            <a:ln>
              <a:noFill/>
            </a:ln>
          </p:spPr>
          <p:txBody>
            <a:bodyPr wrap="square" rtlCol="0">
              <a:spAutoFit/>
            </a:bodyPr>
            <a:lstStyle/>
            <a:p>
              <a:pPr algn="ctr"/>
              <a:r>
                <a:rPr lang="en-US" sz="1400" b="1" dirty="0">
                  <a:solidFill>
                    <a:schemeClr val="accent5">
                      <a:lumMod val="75000"/>
                    </a:schemeClr>
                  </a:solidFill>
                </a:rPr>
                <a:t>PART D</a:t>
              </a:r>
            </a:p>
          </p:txBody>
        </p:sp>
        <p:sp>
          <p:nvSpPr>
            <p:cNvPr id="69" name="TextBox 68">
              <a:extLst>
                <a:ext uri="{FF2B5EF4-FFF2-40B4-BE49-F238E27FC236}">
                  <a16:creationId xmlns:a16="http://schemas.microsoft.com/office/drawing/2014/main" id="{E86C89B9-E602-16D0-BA86-D947F56D6626}"/>
                </a:ext>
              </a:extLst>
            </p:cNvPr>
            <p:cNvSpPr txBox="1"/>
            <p:nvPr/>
          </p:nvSpPr>
          <p:spPr>
            <a:xfrm>
              <a:off x="5497162" y="2478044"/>
              <a:ext cx="895351" cy="307777"/>
            </a:xfrm>
            <a:prstGeom prst="rect">
              <a:avLst/>
            </a:prstGeom>
            <a:noFill/>
            <a:ln>
              <a:noFill/>
            </a:ln>
          </p:spPr>
          <p:txBody>
            <a:bodyPr wrap="square" rtlCol="0">
              <a:spAutoFit/>
            </a:bodyPr>
            <a:lstStyle/>
            <a:p>
              <a:pPr algn="ctr"/>
              <a:r>
                <a:rPr lang="en-US" sz="1400" b="1" dirty="0">
                  <a:solidFill>
                    <a:schemeClr val="accent2">
                      <a:lumMod val="75000"/>
                    </a:schemeClr>
                  </a:solidFill>
                </a:rPr>
                <a:t>PART E</a:t>
              </a:r>
            </a:p>
          </p:txBody>
        </p:sp>
        <p:sp>
          <p:nvSpPr>
            <p:cNvPr id="70" name="TextBox 69">
              <a:extLst>
                <a:ext uri="{FF2B5EF4-FFF2-40B4-BE49-F238E27FC236}">
                  <a16:creationId xmlns:a16="http://schemas.microsoft.com/office/drawing/2014/main" id="{699AC207-2AC7-E291-95B8-3B82410C936B}"/>
                </a:ext>
              </a:extLst>
            </p:cNvPr>
            <p:cNvSpPr txBox="1"/>
            <p:nvPr/>
          </p:nvSpPr>
          <p:spPr>
            <a:xfrm>
              <a:off x="9982200" y="2478043"/>
              <a:ext cx="895351" cy="307777"/>
            </a:xfrm>
            <a:prstGeom prst="rect">
              <a:avLst/>
            </a:prstGeom>
            <a:noFill/>
            <a:ln>
              <a:noFill/>
            </a:ln>
          </p:spPr>
          <p:txBody>
            <a:bodyPr wrap="square" rtlCol="0">
              <a:spAutoFit/>
            </a:bodyPr>
            <a:lstStyle/>
            <a:p>
              <a:pPr algn="ctr"/>
              <a:r>
                <a:rPr lang="en-US" sz="1400" b="1" dirty="0">
                  <a:solidFill>
                    <a:srgbClr val="7030A0"/>
                  </a:solidFill>
                </a:rPr>
                <a:t>PART G</a:t>
              </a:r>
            </a:p>
          </p:txBody>
        </p:sp>
      </p:grpSp>
      <p:sp>
        <p:nvSpPr>
          <p:cNvPr id="80" name="Rectangle 79">
            <a:extLst>
              <a:ext uri="{FF2B5EF4-FFF2-40B4-BE49-F238E27FC236}">
                <a16:creationId xmlns:a16="http://schemas.microsoft.com/office/drawing/2014/main" id="{789A7A95-E19A-4FE2-7542-AD30AC54A0D5}"/>
              </a:ext>
            </a:extLst>
          </p:cNvPr>
          <p:cNvSpPr/>
          <p:nvPr/>
        </p:nvSpPr>
        <p:spPr>
          <a:xfrm>
            <a:off x="3995423" y="3022157"/>
            <a:ext cx="845119"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Greige Fabric Purchase</a:t>
            </a:r>
          </a:p>
        </p:txBody>
      </p:sp>
      <p:sp>
        <p:nvSpPr>
          <p:cNvPr id="94" name="Right Arrow 93">
            <a:extLst>
              <a:ext uri="{FF2B5EF4-FFF2-40B4-BE49-F238E27FC236}">
                <a16:creationId xmlns:a16="http://schemas.microsoft.com/office/drawing/2014/main" id="{E072988C-BCE9-AA58-ABB6-022B2C3BD4D7}"/>
              </a:ext>
            </a:extLst>
          </p:cNvPr>
          <p:cNvSpPr/>
          <p:nvPr/>
        </p:nvSpPr>
        <p:spPr>
          <a:xfrm>
            <a:off x="1744254" y="3263325"/>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ight Arrow 104">
            <a:extLst>
              <a:ext uri="{FF2B5EF4-FFF2-40B4-BE49-F238E27FC236}">
                <a16:creationId xmlns:a16="http://schemas.microsoft.com/office/drawing/2014/main" id="{8D3AD82C-3EF4-5FD9-ED1F-83B530E0A09A}"/>
              </a:ext>
            </a:extLst>
          </p:cNvPr>
          <p:cNvSpPr/>
          <p:nvPr/>
        </p:nvSpPr>
        <p:spPr>
          <a:xfrm>
            <a:off x="2811195" y="3244944"/>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ight Arrow 105">
            <a:extLst>
              <a:ext uri="{FF2B5EF4-FFF2-40B4-BE49-F238E27FC236}">
                <a16:creationId xmlns:a16="http://schemas.microsoft.com/office/drawing/2014/main" id="{C2437C63-864A-6796-99F0-C78E15D9F2C5}"/>
              </a:ext>
            </a:extLst>
          </p:cNvPr>
          <p:cNvSpPr/>
          <p:nvPr/>
        </p:nvSpPr>
        <p:spPr>
          <a:xfrm>
            <a:off x="3818487" y="3230521"/>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ight Arrow 108">
            <a:extLst>
              <a:ext uri="{FF2B5EF4-FFF2-40B4-BE49-F238E27FC236}">
                <a16:creationId xmlns:a16="http://schemas.microsoft.com/office/drawing/2014/main" id="{32FC2325-3CA6-C2FC-564A-78509FFBD04D}"/>
              </a:ext>
            </a:extLst>
          </p:cNvPr>
          <p:cNvSpPr/>
          <p:nvPr/>
        </p:nvSpPr>
        <p:spPr>
          <a:xfrm>
            <a:off x="6798380" y="3229007"/>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ight Arrow 111">
            <a:extLst>
              <a:ext uri="{FF2B5EF4-FFF2-40B4-BE49-F238E27FC236}">
                <a16:creationId xmlns:a16="http://schemas.microsoft.com/office/drawing/2014/main" id="{6DC11321-1FF9-9186-0DF1-90DCFF9683BE}"/>
              </a:ext>
            </a:extLst>
          </p:cNvPr>
          <p:cNvSpPr/>
          <p:nvPr/>
        </p:nvSpPr>
        <p:spPr>
          <a:xfrm>
            <a:off x="4976512" y="3263325"/>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F5FA78-9A77-86A9-FF54-DDDC4D723104}"/>
              </a:ext>
            </a:extLst>
          </p:cNvPr>
          <p:cNvSpPr/>
          <p:nvPr/>
        </p:nvSpPr>
        <p:spPr>
          <a:xfrm>
            <a:off x="5175588" y="3782485"/>
            <a:ext cx="1486821"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Dyeing fabric instruction</a:t>
            </a:r>
          </a:p>
        </p:txBody>
      </p:sp>
      <p:sp>
        <p:nvSpPr>
          <p:cNvPr id="15" name="Rectangle 14">
            <a:extLst>
              <a:ext uri="{FF2B5EF4-FFF2-40B4-BE49-F238E27FC236}">
                <a16:creationId xmlns:a16="http://schemas.microsoft.com/office/drawing/2014/main" id="{2B3AE4EE-0597-849A-296E-BA928AD85F5C}"/>
              </a:ext>
            </a:extLst>
          </p:cNvPr>
          <p:cNvSpPr/>
          <p:nvPr/>
        </p:nvSpPr>
        <p:spPr>
          <a:xfrm>
            <a:off x="4017564" y="3784510"/>
            <a:ext cx="845119"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Greige Fabric PO</a:t>
            </a:r>
          </a:p>
        </p:txBody>
      </p:sp>
      <p:sp>
        <p:nvSpPr>
          <p:cNvPr id="16" name="Rectangle 15">
            <a:extLst>
              <a:ext uri="{FF2B5EF4-FFF2-40B4-BE49-F238E27FC236}">
                <a16:creationId xmlns:a16="http://schemas.microsoft.com/office/drawing/2014/main" id="{268BC5A1-EAF7-F4BB-BB3B-887B4FB0755A}"/>
              </a:ext>
            </a:extLst>
          </p:cNvPr>
          <p:cNvSpPr/>
          <p:nvPr/>
        </p:nvSpPr>
        <p:spPr>
          <a:xfrm>
            <a:off x="4017564" y="4420150"/>
            <a:ext cx="845119"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SKU Master</a:t>
            </a:r>
          </a:p>
        </p:txBody>
      </p:sp>
      <p:sp>
        <p:nvSpPr>
          <p:cNvPr id="17" name="Rectangle 16">
            <a:extLst>
              <a:ext uri="{FF2B5EF4-FFF2-40B4-BE49-F238E27FC236}">
                <a16:creationId xmlns:a16="http://schemas.microsoft.com/office/drawing/2014/main" id="{867C1249-1682-460B-8E50-8194E47D9C1C}"/>
              </a:ext>
            </a:extLst>
          </p:cNvPr>
          <p:cNvSpPr/>
          <p:nvPr/>
        </p:nvSpPr>
        <p:spPr>
          <a:xfrm>
            <a:off x="7090128" y="3051247"/>
            <a:ext cx="1486821"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Dyeing Fabric Inward</a:t>
            </a:r>
          </a:p>
        </p:txBody>
      </p:sp>
      <p:sp>
        <p:nvSpPr>
          <p:cNvPr id="18" name="Rectangle 17">
            <a:extLst>
              <a:ext uri="{FF2B5EF4-FFF2-40B4-BE49-F238E27FC236}">
                <a16:creationId xmlns:a16="http://schemas.microsoft.com/office/drawing/2014/main" id="{25238054-9A8E-F88C-DC9D-BA29D8F16FC6}"/>
              </a:ext>
            </a:extLst>
          </p:cNvPr>
          <p:cNvSpPr/>
          <p:nvPr/>
        </p:nvSpPr>
        <p:spPr>
          <a:xfrm>
            <a:off x="7123779" y="3793571"/>
            <a:ext cx="1486821"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Dyeing fabric inspection</a:t>
            </a:r>
          </a:p>
        </p:txBody>
      </p:sp>
      <p:sp>
        <p:nvSpPr>
          <p:cNvPr id="19" name="Rectangle 18">
            <a:extLst>
              <a:ext uri="{FF2B5EF4-FFF2-40B4-BE49-F238E27FC236}">
                <a16:creationId xmlns:a16="http://schemas.microsoft.com/office/drawing/2014/main" id="{EE0B2F66-7595-22DD-624A-4B78D2F2195A}"/>
              </a:ext>
            </a:extLst>
          </p:cNvPr>
          <p:cNvSpPr/>
          <p:nvPr/>
        </p:nvSpPr>
        <p:spPr>
          <a:xfrm>
            <a:off x="9082879" y="3067868"/>
            <a:ext cx="2194592" cy="305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Dyeing Fabric Issue</a:t>
            </a:r>
          </a:p>
        </p:txBody>
      </p:sp>
      <p:sp>
        <p:nvSpPr>
          <p:cNvPr id="20" name="Rectangle 19">
            <a:extLst>
              <a:ext uri="{FF2B5EF4-FFF2-40B4-BE49-F238E27FC236}">
                <a16:creationId xmlns:a16="http://schemas.microsoft.com/office/drawing/2014/main" id="{2289CA0D-6F60-A796-B85B-63C1B41FFFB7}"/>
              </a:ext>
            </a:extLst>
          </p:cNvPr>
          <p:cNvSpPr/>
          <p:nvPr/>
        </p:nvSpPr>
        <p:spPr>
          <a:xfrm>
            <a:off x="9082878" y="3373064"/>
            <a:ext cx="2194593" cy="22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Dyeing Fabric Return</a:t>
            </a:r>
          </a:p>
        </p:txBody>
      </p:sp>
      <p:sp>
        <p:nvSpPr>
          <p:cNvPr id="21" name="TextBox 20">
            <a:extLst>
              <a:ext uri="{FF2B5EF4-FFF2-40B4-BE49-F238E27FC236}">
                <a16:creationId xmlns:a16="http://schemas.microsoft.com/office/drawing/2014/main" id="{43F6651B-D18E-6FD2-0510-1A2EA0B4371F}"/>
              </a:ext>
            </a:extLst>
          </p:cNvPr>
          <p:cNvSpPr txBox="1"/>
          <p:nvPr/>
        </p:nvSpPr>
        <p:spPr>
          <a:xfrm>
            <a:off x="7514561" y="2478044"/>
            <a:ext cx="895351" cy="307777"/>
          </a:xfrm>
          <a:prstGeom prst="rect">
            <a:avLst/>
          </a:prstGeom>
          <a:noFill/>
          <a:ln>
            <a:noFill/>
          </a:ln>
        </p:spPr>
        <p:txBody>
          <a:bodyPr wrap="square" rtlCol="0">
            <a:spAutoFit/>
          </a:bodyPr>
          <a:lstStyle/>
          <a:p>
            <a:pPr algn="ctr"/>
            <a:r>
              <a:rPr lang="en-US" sz="1400" b="1" dirty="0">
                <a:solidFill>
                  <a:srgbClr val="7030A0"/>
                </a:solidFill>
              </a:rPr>
              <a:t>PART F</a:t>
            </a:r>
          </a:p>
        </p:txBody>
      </p:sp>
      <p:sp>
        <p:nvSpPr>
          <p:cNvPr id="22" name="Right Arrow 21">
            <a:extLst>
              <a:ext uri="{FF2B5EF4-FFF2-40B4-BE49-F238E27FC236}">
                <a16:creationId xmlns:a16="http://schemas.microsoft.com/office/drawing/2014/main" id="{EB0DAE13-D999-62DE-76FC-4593A8AFD304}"/>
              </a:ext>
            </a:extLst>
          </p:cNvPr>
          <p:cNvSpPr/>
          <p:nvPr/>
        </p:nvSpPr>
        <p:spPr>
          <a:xfrm>
            <a:off x="8730375" y="3229007"/>
            <a:ext cx="199077" cy="1425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56CBD5C-8E7B-3767-AF6C-0CBE3728D6C3}"/>
              </a:ext>
            </a:extLst>
          </p:cNvPr>
          <p:cNvSpPr/>
          <p:nvPr/>
        </p:nvSpPr>
        <p:spPr>
          <a:xfrm>
            <a:off x="1966076" y="3752796"/>
            <a:ext cx="845119"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Order Details</a:t>
            </a:r>
          </a:p>
        </p:txBody>
      </p:sp>
      <p:sp>
        <p:nvSpPr>
          <p:cNvPr id="30" name="Rectangle 29">
            <a:extLst>
              <a:ext uri="{FF2B5EF4-FFF2-40B4-BE49-F238E27FC236}">
                <a16:creationId xmlns:a16="http://schemas.microsoft.com/office/drawing/2014/main" id="{55ADA79F-4783-B773-1729-E13BE60A72A4}"/>
              </a:ext>
            </a:extLst>
          </p:cNvPr>
          <p:cNvSpPr/>
          <p:nvPr/>
        </p:nvSpPr>
        <p:spPr>
          <a:xfrm>
            <a:off x="3019365" y="3752796"/>
            <a:ext cx="845119" cy="52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Checklist Items</a:t>
            </a:r>
          </a:p>
        </p:txBody>
      </p:sp>
    </p:spTree>
    <p:extLst>
      <p:ext uri="{BB962C8B-B14F-4D97-AF65-F5344CB8AC3E}">
        <p14:creationId xmlns:p14="http://schemas.microsoft.com/office/powerpoint/2010/main" val="2608203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Greige Fabric PO (1/5)</a:t>
            </a:r>
          </a:p>
        </p:txBody>
      </p:sp>
      <p:sp>
        <p:nvSpPr>
          <p:cNvPr id="7" name="TextBox 6">
            <a:extLst>
              <a:ext uri="{FF2B5EF4-FFF2-40B4-BE49-F238E27FC236}">
                <a16:creationId xmlns:a16="http://schemas.microsoft.com/office/drawing/2014/main" id="{98C1F2B5-B6B7-2717-F062-0F431009F928}"/>
              </a:ext>
            </a:extLst>
          </p:cNvPr>
          <p:cNvSpPr txBox="1"/>
          <p:nvPr/>
        </p:nvSpPr>
        <p:spPr>
          <a:xfrm>
            <a:off x="838200" y="1763591"/>
            <a:ext cx="10287000" cy="646331"/>
          </a:xfrm>
          <a:prstGeom prst="rect">
            <a:avLst/>
          </a:prstGeom>
          <a:noFill/>
        </p:spPr>
        <p:txBody>
          <a:bodyPr wrap="square" rtlCol="0">
            <a:spAutoFit/>
          </a:bodyPr>
          <a:lstStyle/>
          <a:p>
            <a:r>
              <a:rPr lang="en-US" dirty="0"/>
              <a:t>1. Please use the below format for Html display for Greige Fabric Purchase Order and the contents are mentioned in the table.  Along with it, give a link to add new PO.</a:t>
            </a:r>
          </a:p>
        </p:txBody>
      </p:sp>
      <p:pic>
        <p:nvPicPr>
          <p:cNvPr id="4" name="Picture 3">
            <a:extLst>
              <a:ext uri="{FF2B5EF4-FFF2-40B4-BE49-F238E27FC236}">
                <a16:creationId xmlns:a16="http://schemas.microsoft.com/office/drawing/2014/main" id="{0C25A7DA-CFAC-256D-791D-8F8C957C5942}"/>
              </a:ext>
            </a:extLst>
          </p:cNvPr>
          <p:cNvPicPr>
            <a:picLocks noChangeAspect="1"/>
          </p:cNvPicPr>
          <p:nvPr/>
        </p:nvPicPr>
        <p:blipFill>
          <a:blip r:embed="rId2"/>
          <a:stretch>
            <a:fillRect/>
          </a:stretch>
        </p:blipFill>
        <p:spPr>
          <a:xfrm>
            <a:off x="1453662" y="2482825"/>
            <a:ext cx="8979876" cy="1828800"/>
          </a:xfrm>
          <a:prstGeom prst="rect">
            <a:avLst/>
          </a:prstGeom>
        </p:spPr>
      </p:pic>
      <p:graphicFrame>
        <p:nvGraphicFramePr>
          <p:cNvPr id="8" name="Table 9">
            <a:extLst>
              <a:ext uri="{FF2B5EF4-FFF2-40B4-BE49-F238E27FC236}">
                <a16:creationId xmlns:a16="http://schemas.microsoft.com/office/drawing/2014/main" id="{E7AE803A-4518-C410-37DC-67831395DE44}"/>
              </a:ext>
            </a:extLst>
          </p:cNvPr>
          <p:cNvGraphicFramePr>
            <a:graphicFrameLocks noGrp="1"/>
          </p:cNvGraphicFramePr>
          <p:nvPr>
            <p:extLst>
              <p:ext uri="{D42A27DB-BD31-4B8C-83A1-F6EECF244321}">
                <p14:modId xmlns:p14="http://schemas.microsoft.com/office/powerpoint/2010/main" val="2743119029"/>
              </p:ext>
            </p:extLst>
          </p:nvPr>
        </p:nvGraphicFramePr>
        <p:xfrm>
          <a:off x="304800" y="4188655"/>
          <a:ext cx="12004430" cy="2103120"/>
        </p:xfrm>
        <a:graphic>
          <a:graphicData uri="http://schemas.openxmlformats.org/drawingml/2006/table">
            <a:tbl>
              <a:tblPr firstRow="1" bandRow="1">
                <a:tableStyleId>{5C22544A-7EE6-4342-B048-85BDC9FD1C3A}</a:tableStyleId>
              </a:tblPr>
              <a:tblGrid>
                <a:gridCol w="427471">
                  <a:extLst>
                    <a:ext uri="{9D8B030D-6E8A-4147-A177-3AD203B41FA5}">
                      <a16:colId xmlns:a16="http://schemas.microsoft.com/office/drawing/2014/main" val="336722305"/>
                    </a:ext>
                  </a:extLst>
                </a:gridCol>
                <a:gridCol w="723566">
                  <a:extLst>
                    <a:ext uri="{9D8B030D-6E8A-4147-A177-3AD203B41FA5}">
                      <a16:colId xmlns:a16="http://schemas.microsoft.com/office/drawing/2014/main" val="206389683"/>
                    </a:ext>
                  </a:extLst>
                </a:gridCol>
                <a:gridCol w="1231663">
                  <a:extLst>
                    <a:ext uri="{9D8B030D-6E8A-4147-A177-3AD203B41FA5}">
                      <a16:colId xmlns:a16="http://schemas.microsoft.com/office/drawing/2014/main" val="1059297079"/>
                    </a:ext>
                  </a:extLst>
                </a:gridCol>
                <a:gridCol w="531761">
                  <a:extLst>
                    <a:ext uri="{9D8B030D-6E8A-4147-A177-3AD203B41FA5}">
                      <a16:colId xmlns:a16="http://schemas.microsoft.com/office/drawing/2014/main" val="154233444"/>
                    </a:ext>
                  </a:extLst>
                </a:gridCol>
                <a:gridCol w="1544154">
                  <a:extLst>
                    <a:ext uri="{9D8B030D-6E8A-4147-A177-3AD203B41FA5}">
                      <a16:colId xmlns:a16="http://schemas.microsoft.com/office/drawing/2014/main" val="3432044178"/>
                    </a:ext>
                  </a:extLst>
                </a:gridCol>
                <a:gridCol w="818095">
                  <a:extLst>
                    <a:ext uri="{9D8B030D-6E8A-4147-A177-3AD203B41FA5}">
                      <a16:colId xmlns:a16="http://schemas.microsoft.com/office/drawing/2014/main" val="846611901"/>
                    </a:ext>
                  </a:extLst>
                </a:gridCol>
                <a:gridCol w="1850939">
                  <a:extLst>
                    <a:ext uri="{9D8B030D-6E8A-4147-A177-3AD203B41FA5}">
                      <a16:colId xmlns:a16="http://schemas.microsoft.com/office/drawing/2014/main" val="1662582531"/>
                    </a:ext>
                  </a:extLst>
                </a:gridCol>
                <a:gridCol w="940809">
                  <a:extLst>
                    <a:ext uri="{9D8B030D-6E8A-4147-A177-3AD203B41FA5}">
                      <a16:colId xmlns:a16="http://schemas.microsoft.com/office/drawing/2014/main" val="3711786898"/>
                    </a:ext>
                  </a:extLst>
                </a:gridCol>
                <a:gridCol w="1327994">
                  <a:extLst>
                    <a:ext uri="{9D8B030D-6E8A-4147-A177-3AD203B41FA5}">
                      <a16:colId xmlns:a16="http://schemas.microsoft.com/office/drawing/2014/main" val="2582980911"/>
                    </a:ext>
                  </a:extLst>
                </a:gridCol>
                <a:gridCol w="911540">
                  <a:extLst>
                    <a:ext uri="{9D8B030D-6E8A-4147-A177-3AD203B41FA5}">
                      <a16:colId xmlns:a16="http://schemas.microsoft.com/office/drawing/2014/main" val="460322666"/>
                    </a:ext>
                  </a:extLst>
                </a:gridCol>
                <a:gridCol w="848219">
                  <a:extLst>
                    <a:ext uri="{9D8B030D-6E8A-4147-A177-3AD203B41FA5}">
                      <a16:colId xmlns:a16="http://schemas.microsoft.com/office/drawing/2014/main" val="597410305"/>
                    </a:ext>
                  </a:extLst>
                </a:gridCol>
                <a:gridCol w="848219">
                  <a:extLst>
                    <a:ext uri="{9D8B030D-6E8A-4147-A177-3AD203B41FA5}">
                      <a16:colId xmlns:a16="http://schemas.microsoft.com/office/drawing/2014/main" val="1700196139"/>
                    </a:ext>
                  </a:extLst>
                </a:gridCol>
              </a:tblGrid>
              <a:tr h="176387">
                <a:tc>
                  <a:txBody>
                    <a:bodyPr/>
                    <a:lstStyle/>
                    <a:p>
                      <a:r>
                        <a:rPr lang="en-US" dirty="0" err="1"/>
                        <a:t>SNo</a:t>
                      </a:r>
                      <a:endParaRPr lang="en-US" dirty="0"/>
                    </a:p>
                  </a:txBody>
                  <a:tcPr/>
                </a:tc>
                <a:tc>
                  <a:txBody>
                    <a:bodyPr/>
                    <a:lstStyle/>
                    <a:p>
                      <a:r>
                        <a:rPr lang="en-US" dirty="0"/>
                        <a:t>Sales Order No</a:t>
                      </a:r>
                    </a:p>
                  </a:txBody>
                  <a:tcPr/>
                </a:tc>
                <a:tc>
                  <a:txBody>
                    <a:bodyPr/>
                    <a:lstStyle/>
                    <a:p>
                      <a:r>
                        <a:rPr lang="en-US" dirty="0"/>
                        <a:t>Greige Fabric PO No</a:t>
                      </a:r>
                    </a:p>
                  </a:txBody>
                  <a:tcPr/>
                </a:tc>
                <a:tc>
                  <a:txBody>
                    <a:bodyPr/>
                    <a:lstStyle/>
                    <a:p>
                      <a:r>
                        <a:rPr lang="en-US" dirty="0"/>
                        <a:t>TC</a:t>
                      </a:r>
                    </a:p>
                  </a:txBody>
                  <a:tcPr/>
                </a:tc>
                <a:tc>
                  <a:txBody>
                    <a:bodyPr/>
                    <a:lstStyle/>
                    <a:p>
                      <a:r>
                        <a:rPr lang="en-US" dirty="0"/>
                        <a:t>Finished Fabric Construction</a:t>
                      </a:r>
                    </a:p>
                  </a:txBody>
                  <a:tcPr/>
                </a:tc>
                <a:tc>
                  <a:txBody>
                    <a:bodyPr/>
                    <a:lstStyle/>
                    <a:p>
                      <a:r>
                        <a:rPr lang="en-US" dirty="0"/>
                        <a:t>Weave Design</a:t>
                      </a:r>
                    </a:p>
                  </a:txBody>
                  <a:tcPr/>
                </a:tc>
                <a:tc>
                  <a:txBody>
                    <a:bodyPr/>
                    <a:lstStyle/>
                    <a:p>
                      <a:r>
                        <a:rPr lang="en-US" dirty="0"/>
                        <a:t>Greige Fabric Construction</a:t>
                      </a:r>
                    </a:p>
                  </a:txBody>
                  <a:tcPr/>
                </a:tc>
                <a:tc>
                  <a:txBody>
                    <a:bodyPr/>
                    <a:lstStyle/>
                    <a:p>
                      <a:r>
                        <a:rPr lang="en-US" dirty="0"/>
                        <a:t>GSM</a:t>
                      </a:r>
                    </a:p>
                  </a:txBody>
                  <a:tcPr/>
                </a:tc>
                <a:tc>
                  <a:txBody>
                    <a:bodyPr/>
                    <a:lstStyle/>
                    <a:p>
                      <a:r>
                        <a:rPr lang="en-US" dirty="0"/>
                        <a:t>Qty (meters)</a:t>
                      </a:r>
                    </a:p>
                  </a:txBody>
                  <a:tcPr/>
                </a:tc>
                <a:tc>
                  <a:txBody>
                    <a:bodyPr/>
                    <a:lstStyle/>
                    <a:p>
                      <a:r>
                        <a:rPr lang="en-US" dirty="0"/>
                        <a:t>Supplier Details</a:t>
                      </a:r>
                    </a:p>
                  </a:txBody>
                  <a:tcPr/>
                </a:tc>
                <a:tc>
                  <a:txBody>
                    <a:bodyPr/>
                    <a:lstStyle/>
                    <a:p>
                      <a:r>
                        <a:rPr lang="en-US" dirty="0"/>
                        <a:t>PDF Download</a:t>
                      </a:r>
                    </a:p>
                  </a:txBody>
                  <a:tcPr/>
                </a:tc>
                <a:tc>
                  <a:txBody>
                    <a:bodyPr/>
                    <a:lstStyle/>
                    <a:p>
                      <a:r>
                        <a:rPr lang="en-US" dirty="0"/>
                        <a:t>PO Status</a:t>
                      </a:r>
                    </a:p>
                  </a:txBody>
                  <a:tcPr/>
                </a:tc>
                <a:extLst>
                  <a:ext uri="{0D108BD9-81ED-4DB2-BD59-A6C34878D82A}">
                    <a16:rowId xmlns:a16="http://schemas.microsoft.com/office/drawing/2014/main" val="2570241676"/>
                  </a:ext>
                </a:extLst>
              </a:tr>
              <a:tr h="192945">
                <a:tc>
                  <a:txBody>
                    <a:bodyPr/>
                    <a:lstStyle/>
                    <a:p>
                      <a:r>
                        <a:rPr lang="en-US" dirty="0"/>
                        <a:t>1</a:t>
                      </a:r>
                    </a:p>
                  </a:txBody>
                  <a:tcPr/>
                </a:tc>
                <a:tc>
                  <a:txBody>
                    <a:bodyPr/>
                    <a:lstStyle/>
                    <a:p>
                      <a:r>
                        <a:rPr lang="en-US" dirty="0"/>
                        <a:t>SO1</a:t>
                      </a:r>
                    </a:p>
                  </a:txBody>
                  <a:tcPr/>
                </a:tc>
                <a:tc>
                  <a:txBody>
                    <a:bodyPr/>
                    <a:lstStyle/>
                    <a:p>
                      <a:r>
                        <a:rPr lang="en-US" dirty="0"/>
                        <a:t>SO1/FPO1</a:t>
                      </a:r>
                    </a:p>
                  </a:txBody>
                  <a:tcPr/>
                </a:tc>
                <a:tc>
                  <a:txBody>
                    <a:bodyPr/>
                    <a:lstStyle/>
                    <a:p>
                      <a:r>
                        <a:rPr lang="en-US" dirty="0"/>
                        <a:t>300</a:t>
                      </a:r>
                    </a:p>
                  </a:txBody>
                  <a:tcPr/>
                </a:tc>
                <a:tc>
                  <a:txBody>
                    <a:bodyPr/>
                    <a:lstStyle/>
                    <a:p>
                      <a:r>
                        <a:rPr lang="en-US" dirty="0"/>
                        <a:t>60s Cotton * 60s Polyester 195*98/1</a:t>
                      </a:r>
                    </a:p>
                  </a:txBody>
                  <a:tcPr/>
                </a:tc>
                <a:tc>
                  <a:txBody>
                    <a:bodyPr/>
                    <a:lstStyle/>
                    <a:p>
                      <a:r>
                        <a:rPr lang="en-US" dirty="0"/>
                        <a:t>Sateen</a:t>
                      </a:r>
                    </a:p>
                  </a:txBody>
                  <a:tcPr/>
                </a:tc>
                <a:tc>
                  <a:txBody>
                    <a:bodyPr/>
                    <a:lstStyle/>
                    <a:p>
                      <a:r>
                        <a:rPr lang="en-US" dirty="0"/>
                        <a:t>60s Cotton * 60s Polyester 195*98/1</a:t>
                      </a:r>
                    </a:p>
                  </a:txBody>
                  <a:tcPr/>
                </a:tc>
                <a:tc>
                  <a:txBody>
                    <a:bodyPr/>
                    <a:lstStyle/>
                    <a:p>
                      <a:r>
                        <a:rPr lang="en-US" dirty="0"/>
                        <a:t>234</a:t>
                      </a:r>
                    </a:p>
                    <a:p>
                      <a:endParaRPr lang="en-US" dirty="0"/>
                    </a:p>
                  </a:txBody>
                  <a:tcPr/>
                </a:tc>
                <a:tc>
                  <a:txBody>
                    <a:bodyPr/>
                    <a:lstStyle/>
                    <a:p>
                      <a:r>
                        <a:rPr lang="en-US" dirty="0"/>
                        <a:t>12000</a:t>
                      </a:r>
                    </a:p>
                  </a:txBody>
                  <a:tcPr/>
                </a:tc>
                <a:tc>
                  <a:txBody>
                    <a:bodyPr/>
                    <a:lstStyle/>
                    <a:p>
                      <a:r>
                        <a:rPr lang="en-US" dirty="0"/>
                        <a:t> SJLT </a:t>
                      </a:r>
                      <a:r>
                        <a:rPr lang="en-US" dirty="0" err="1"/>
                        <a:t>Wovens</a:t>
                      </a:r>
                      <a:endParaRPr lang="en-US" dirty="0"/>
                    </a:p>
                  </a:txBody>
                  <a:tcPr/>
                </a:tc>
                <a:tc>
                  <a:txBody>
                    <a:bodyPr/>
                    <a:lstStyle/>
                    <a:p>
                      <a:r>
                        <a:rPr lang="en-US" dirty="0"/>
                        <a:t>Pdf download link</a:t>
                      </a:r>
                    </a:p>
                  </a:txBody>
                  <a:tcPr/>
                </a:tc>
                <a:tc>
                  <a:txBody>
                    <a:bodyPr/>
                    <a:lstStyle/>
                    <a:p>
                      <a:r>
                        <a:rPr lang="en-US" dirty="0"/>
                        <a:t>Completed  / Ongoing </a:t>
                      </a:r>
                    </a:p>
                  </a:txBody>
                  <a:tcPr/>
                </a:tc>
                <a:extLst>
                  <a:ext uri="{0D108BD9-81ED-4DB2-BD59-A6C34878D82A}">
                    <a16:rowId xmlns:a16="http://schemas.microsoft.com/office/drawing/2014/main" val="2468438718"/>
                  </a:ext>
                </a:extLst>
              </a:tr>
            </a:tbl>
          </a:graphicData>
        </a:graphic>
      </p:graphicFrame>
    </p:spTree>
    <p:extLst>
      <p:ext uri="{BB962C8B-B14F-4D97-AF65-F5344CB8AC3E}">
        <p14:creationId xmlns:p14="http://schemas.microsoft.com/office/powerpoint/2010/main" val="335155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Greige Fabric PO (2/5)</a:t>
            </a:r>
          </a:p>
        </p:txBody>
      </p:sp>
      <p:sp>
        <p:nvSpPr>
          <p:cNvPr id="3" name="TextBox 2">
            <a:extLst>
              <a:ext uri="{FF2B5EF4-FFF2-40B4-BE49-F238E27FC236}">
                <a16:creationId xmlns:a16="http://schemas.microsoft.com/office/drawing/2014/main" id="{FE6DC2D2-CE71-95E4-8BBF-952D206318B0}"/>
              </a:ext>
            </a:extLst>
          </p:cNvPr>
          <p:cNvSpPr txBox="1"/>
          <p:nvPr/>
        </p:nvSpPr>
        <p:spPr>
          <a:xfrm>
            <a:off x="838200" y="1717424"/>
            <a:ext cx="8751277" cy="369332"/>
          </a:xfrm>
          <a:prstGeom prst="rect">
            <a:avLst/>
          </a:prstGeom>
          <a:noFill/>
        </p:spPr>
        <p:txBody>
          <a:bodyPr wrap="square" rtlCol="0">
            <a:spAutoFit/>
          </a:bodyPr>
          <a:lstStyle/>
          <a:p>
            <a:r>
              <a:rPr lang="en-US" dirty="0"/>
              <a:t>2. When clicked add button, following page with this format to be displayed. </a:t>
            </a:r>
          </a:p>
        </p:txBody>
      </p:sp>
      <p:pic>
        <p:nvPicPr>
          <p:cNvPr id="8" name="Picture 7">
            <a:extLst>
              <a:ext uri="{FF2B5EF4-FFF2-40B4-BE49-F238E27FC236}">
                <a16:creationId xmlns:a16="http://schemas.microsoft.com/office/drawing/2014/main" id="{1DF9E50C-E432-79F0-E7FD-C730261BC3C3}"/>
              </a:ext>
            </a:extLst>
          </p:cNvPr>
          <p:cNvPicPr>
            <a:picLocks noChangeAspect="1"/>
          </p:cNvPicPr>
          <p:nvPr/>
        </p:nvPicPr>
        <p:blipFill>
          <a:blip r:embed="rId2"/>
          <a:stretch>
            <a:fillRect/>
          </a:stretch>
        </p:blipFill>
        <p:spPr>
          <a:xfrm>
            <a:off x="1582615" y="2113492"/>
            <a:ext cx="7772400" cy="4334607"/>
          </a:xfrm>
          <a:prstGeom prst="rect">
            <a:avLst/>
          </a:prstGeom>
        </p:spPr>
      </p:pic>
    </p:spTree>
    <p:extLst>
      <p:ext uri="{BB962C8B-B14F-4D97-AF65-F5344CB8AC3E}">
        <p14:creationId xmlns:p14="http://schemas.microsoft.com/office/powerpoint/2010/main" val="395545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Greige Fabric PO (3/5)</a:t>
            </a:r>
          </a:p>
        </p:txBody>
      </p:sp>
      <p:sp>
        <p:nvSpPr>
          <p:cNvPr id="3" name="TextBox 2">
            <a:extLst>
              <a:ext uri="{FF2B5EF4-FFF2-40B4-BE49-F238E27FC236}">
                <a16:creationId xmlns:a16="http://schemas.microsoft.com/office/drawing/2014/main" id="{FE6DC2D2-CE71-95E4-8BBF-952D206318B0}"/>
              </a:ext>
            </a:extLst>
          </p:cNvPr>
          <p:cNvSpPr txBox="1"/>
          <p:nvPr/>
        </p:nvSpPr>
        <p:spPr>
          <a:xfrm>
            <a:off x="592016" y="1635207"/>
            <a:ext cx="10826264" cy="646331"/>
          </a:xfrm>
          <a:prstGeom prst="rect">
            <a:avLst/>
          </a:prstGeom>
          <a:noFill/>
        </p:spPr>
        <p:txBody>
          <a:bodyPr wrap="square" rtlCol="0">
            <a:spAutoFit/>
          </a:bodyPr>
          <a:lstStyle/>
          <a:p>
            <a:r>
              <a:rPr lang="en-US" dirty="0"/>
              <a:t>3. In the add section, include the following items for form submission. We can have more than two construction in the same PO.  Need to incorporate that also.  </a:t>
            </a:r>
          </a:p>
        </p:txBody>
      </p:sp>
      <p:sp>
        <p:nvSpPr>
          <p:cNvPr id="4" name="Rectangle 3">
            <a:extLst>
              <a:ext uri="{FF2B5EF4-FFF2-40B4-BE49-F238E27FC236}">
                <a16:creationId xmlns:a16="http://schemas.microsoft.com/office/drawing/2014/main" id="{7BBE4B78-EA15-249B-E384-B3AAB043AF5B}"/>
              </a:ext>
            </a:extLst>
          </p:cNvPr>
          <p:cNvSpPr/>
          <p:nvPr/>
        </p:nvSpPr>
        <p:spPr>
          <a:xfrm>
            <a:off x="973016" y="2281539"/>
            <a:ext cx="10515600" cy="4576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061C19AB-0EF1-2E64-2301-3DFBF5E23A3F}"/>
              </a:ext>
            </a:extLst>
          </p:cNvPr>
          <p:cNvSpPr/>
          <p:nvPr/>
        </p:nvSpPr>
        <p:spPr>
          <a:xfrm>
            <a:off x="4173416" y="2366644"/>
            <a:ext cx="2192215"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Greige PO</a:t>
            </a:r>
          </a:p>
        </p:txBody>
      </p:sp>
      <p:sp>
        <p:nvSpPr>
          <p:cNvPr id="6" name="Rectangle 5">
            <a:extLst>
              <a:ext uri="{FF2B5EF4-FFF2-40B4-BE49-F238E27FC236}">
                <a16:creationId xmlns:a16="http://schemas.microsoft.com/office/drawing/2014/main" id="{49A46F89-77F3-8272-C4ED-D88E95469FE6}"/>
              </a:ext>
            </a:extLst>
          </p:cNvPr>
          <p:cNvSpPr/>
          <p:nvPr/>
        </p:nvSpPr>
        <p:spPr>
          <a:xfrm>
            <a:off x="1254370" y="2819496"/>
            <a:ext cx="1465384" cy="510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Sales Order No</a:t>
            </a:r>
          </a:p>
        </p:txBody>
      </p:sp>
      <p:sp>
        <p:nvSpPr>
          <p:cNvPr id="7" name="Rectangle 6">
            <a:extLst>
              <a:ext uri="{FF2B5EF4-FFF2-40B4-BE49-F238E27FC236}">
                <a16:creationId xmlns:a16="http://schemas.microsoft.com/office/drawing/2014/main" id="{23B95735-54F4-1CF0-0852-8505B1EDD53D}"/>
              </a:ext>
            </a:extLst>
          </p:cNvPr>
          <p:cNvSpPr/>
          <p:nvPr/>
        </p:nvSpPr>
        <p:spPr>
          <a:xfrm>
            <a:off x="5773621" y="2882106"/>
            <a:ext cx="1465384" cy="48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Greige Fabric PO No</a:t>
            </a:r>
          </a:p>
        </p:txBody>
      </p:sp>
      <p:graphicFrame>
        <p:nvGraphicFramePr>
          <p:cNvPr id="11" name="Table 13">
            <a:extLst>
              <a:ext uri="{FF2B5EF4-FFF2-40B4-BE49-F238E27FC236}">
                <a16:creationId xmlns:a16="http://schemas.microsoft.com/office/drawing/2014/main" id="{8E083C94-95FB-E0BC-3A60-2999EAF2EC69}"/>
              </a:ext>
            </a:extLst>
          </p:cNvPr>
          <p:cNvGraphicFramePr>
            <a:graphicFrameLocks noGrp="1"/>
          </p:cNvGraphicFramePr>
          <p:nvPr>
            <p:extLst>
              <p:ext uri="{D42A27DB-BD31-4B8C-83A1-F6EECF244321}">
                <p14:modId xmlns:p14="http://schemas.microsoft.com/office/powerpoint/2010/main" val="694686344"/>
              </p:ext>
            </p:extLst>
          </p:nvPr>
        </p:nvGraphicFramePr>
        <p:xfrm>
          <a:off x="2807674" y="4010931"/>
          <a:ext cx="8593019" cy="1402080"/>
        </p:xfrm>
        <a:graphic>
          <a:graphicData uri="http://schemas.openxmlformats.org/drawingml/2006/table">
            <a:tbl>
              <a:tblPr firstRow="1" bandRow="1">
                <a:tableStyleId>{5C22544A-7EE6-4342-B048-85BDC9FD1C3A}</a:tableStyleId>
              </a:tblPr>
              <a:tblGrid>
                <a:gridCol w="756872">
                  <a:extLst>
                    <a:ext uri="{9D8B030D-6E8A-4147-A177-3AD203B41FA5}">
                      <a16:colId xmlns:a16="http://schemas.microsoft.com/office/drawing/2014/main" val="2158096794"/>
                    </a:ext>
                  </a:extLst>
                </a:gridCol>
                <a:gridCol w="756872">
                  <a:extLst>
                    <a:ext uri="{9D8B030D-6E8A-4147-A177-3AD203B41FA5}">
                      <a16:colId xmlns:a16="http://schemas.microsoft.com/office/drawing/2014/main" val="4187181703"/>
                    </a:ext>
                  </a:extLst>
                </a:gridCol>
                <a:gridCol w="756872">
                  <a:extLst>
                    <a:ext uri="{9D8B030D-6E8A-4147-A177-3AD203B41FA5}">
                      <a16:colId xmlns:a16="http://schemas.microsoft.com/office/drawing/2014/main" val="1092344466"/>
                    </a:ext>
                  </a:extLst>
                </a:gridCol>
                <a:gridCol w="1291743">
                  <a:extLst>
                    <a:ext uri="{9D8B030D-6E8A-4147-A177-3AD203B41FA5}">
                      <a16:colId xmlns:a16="http://schemas.microsoft.com/office/drawing/2014/main" val="666923810"/>
                    </a:ext>
                  </a:extLst>
                </a:gridCol>
                <a:gridCol w="768230">
                  <a:extLst>
                    <a:ext uri="{9D8B030D-6E8A-4147-A177-3AD203B41FA5}">
                      <a16:colId xmlns:a16="http://schemas.microsoft.com/office/drawing/2014/main" val="1694289161"/>
                    </a:ext>
                  </a:extLst>
                </a:gridCol>
                <a:gridCol w="1098650">
                  <a:extLst>
                    <a:ext uri="{9D8B030D-6E8A-4147-A177-3AD203B41FA5}">
                      <a16:colId xmlns:a16="http://schemas.microsoft.com/office/drawing/2014/main" val="141543397"/>
                    </a:ext>
                  </a:extLst>
                </a:gridCol>
                <a:gridCol w="627800">
                  <a:extLst>
                    <a:ext uri="{9D8B030D-6E8A-4147-A177-3AD203B41FA5}">
                      <a16:colId xmlns:a16="http://schemas.microsoft.com/office/drawing/2014/main" val="3240562588"/>
                    </a:ext>
                  </a:extLst>
                </a:gridCol>
                <a:gridCol w="487372">
                  <a:extLst>
                    <a:ext uri="{9D8B030D-6E8A-4147-A177-3AD203B41FA5}">
                      <a16:colId xmlns:a16="http://schemas.microsoft.com/office/drawing/2014/main" val="4179729044"/>
                    </a:ext>
                  </a:extLst>
                </a:gridCol>
                <a:gridCol w="512152">
                  <a:extLst>
                    <a:ext uri="{9D8B030D-6E8A-4147-A177-3AD203B41FA5}">
                      <a16:colId xmlns:a16="http://schemas.microsoft.com/office/drawing/2014/main" val="4230682682"/>
                    </a:ext>
                  </a:extLst>
                </a:gridCol>
                <a:gridCol w="512152">
                  <a:extLst>
                    <a:ext uri="{9D8B030D-6E8A-4147-A177-3AD203B41FA5}">
                      <a16:colId xmlns:a16="http://schemas.microsoft.com/office/drawing/2014/main" val="1613582883"/>
                    </a:ext>
                  </a:extLst>
                </a:gridCol>
                <a:gridCol w="512152">
                  <a:extLst>
                    <a:ext uri="{9D8B030D-6E8A-4147-A177-3AD203B41FA5}">
                      <a16:colId xmlns:a16="http://schemas.microsoft.com/office/drawing/2014/main" val="486899169"/>
                    </a:ext>
                  </a:extLst>
                </a:gridCol>
                <a:gridCol w="512152">
                  <a:extLst>
                    <a:ext uri="{9D8B030D-6E8A-4147-A177-3AD203B41FA5}">
                      <a16:colId xmlns:a16="http://schemas.microsoft.com/office/drawing/2014/main" val="1719868388"/>
                    </a:ext>
                  </a:extLst>
                </a:gridCol>
              </a:tblGrid>
              <a:tr h="356760">
                <a:tc>
                  <a:txBody>
                    <a:bodyPr/>
                    <a:lstStyle/>
                    <a:p>
                      <a:r>
                        <a:rPr lang="en-US" sz="1400" dirty="0"/>
                        <a:t>Fabric Construction </a:t>
                      </a:r>
                      <a:r>
                        <a:rPr lang="en-US" sz="1400" dirty="0" err="1"/>
                        <a:t>SNo</a:t>
                      </a:r>
                      <a:endParaRPr lang="en-US" sz="1400" dirty="0"/>
                    </a:p>
                  </a:txBody>
                  <a:tcPr/>
                </a:tc>
                <a:tc>
                  <a:txBody>
                    <a:bodyPr/>
                    <a:lstStyle/>
                    <a:p>
                      <a:r>
                        <a:rPr lang="en-US" sz="1400" dirty="0"/>
                        <a:t>TC</a:t>
                      </a:r>
                    </a:p>
                  </a:txBody>
                  <a:tcPr/>
                </a:tc>
                <a:tc>
                  <a:txBody>
                    <a:bodyPr/>
                    <a:lstStyle/>
                    <a:p>
                      <a:r>
                        <a:rPr lang="en-US" sz="1400" dirty="0"/>
                        <a:t>Warp Count</a:t>
                      </a:r>
                    </a:p>
                  </a:txBody>
                  <a:tcPr/>
                </a:tc>
                <a:tc>
                  <a:txBody>
                    <a:bodyPr/>
                    <a:lstStyle/>
                    <a:p>
                      <a:r>
                        <a:rPr lang="en-US" sz="1400" dirty="0"/>
                        <a:t>Warp Composition</a:t>
                      </a:r>
                    </a:p>
                  </a:txBody>
                  <a:tcPr/>
                </a:tc>
                <a:tc>
                  <a:txBody>
                    <a:bodyPr/>
                    <a:lstStyle/>
                    <a:p>
                      <a:r>
                        <a:rPr lang="en-US" sz="1400" dirty="0"/>
                        <a:t>Weft Count</a:t>
                      </a:r>
                    </a:p>
                  </a:txBody>
                  <a:tcPr/>
                </a:tc>
                <a:tc>
                  <a:txBody>
                    <a:bodyPr/>
                    <a:lstStyle/>
                    <a:p>
                      <a:r>
                        <a:rPr lang="en-US" sz="1400" dirty="0"/>
                        <a:t>Weft Composition</a:t>
                      </a:r>
                    </a:p>
                  </a:txBody>
                  <a:tcPr/>
                </a:tc>
                <a:tc>
                  <a:txBody>
                    <a:bodyPr/>
                    <a:lstStyle/>
                    <a:p>
                      <a:r>
                        <a:rPr lang="en-US" sz="1400" dirty="0"/>
                        <a:t>EPI</a:t>
                      </a:r>
                    </a:p>
                  </a:txBody>
                  <a:tcPr/>
                </a:tc>
                <a:tc>
                  <a:txBody>
                    <a:bodyPr/>
                    <a:lstStyle/>
                    <a:p>
                      <a:r>
                        <a:rPr lang="en-US" sz="1400" dirty="0"/>
                        <a:t>PPI</a:t>
                      </a:r>
                    </a:p>
                  </a:txBody>
                  <a:tcPr/>
                </a:tc>
                <a:tc>
                  <a:txBody>
                    <a:bodyPr/>
                    <a:lstStyle/>
                    <a:p>
                      <a:r>
                        <a:rPr lang="en-US" sz="1400" dirty="0"/>
                        <a:t>Ply</a:t>
                      </a:r>
                    </a:p>
                  </a:txBody>
                  <a:tcPr/>
                </a:tc>
                <a:tc>
                  <a:txBody>
                    <a:bodyPr/>
                    <a:lstStyle/>
                    <a:p>
                      <a:r>
                        <a:rPr lang="en-US" sz="1400" dirty="0"/>
                        <a:t>GSM</a:t>
                      </a:r>
                    </a:p>
                  </a:txBody>
                  <a:tcPr/>
                </a:tc>
                <a:tc>
                  <a:txBody>
                    <a:bodyPr/>
                    <a:lstStyle/>
                    <a:p>
                      <a:r>
                        <a:rPr lang="en-US" sz="1400" dirty="0"/>
                        <a:t>Fabric</a:t>
                      </a:r>
                    </a:p>
                  </a:txBody>
                  <a:tcPr/>
                </a:tc>
                <a:tc>
                  <a:txBody>
                    <a:bodyPr/>
                    <a:lstStyle/>
                    <a:p>
                      <a:r>
                        <a:rPr lang="en-US" sz="1400" dirty="0"/>
                        <a:t>Weave Design</a:t>
                      </a:r>
                    </a:p>
                  </a:txBody>
                  <a:tcPr/>
                </a:tc>
                <a:extLst>
                  <a:ext uri="{0D108BD9-81ED-4DB2-BD59-A6C34878D82A}">
                    <a16:rowId xmlns:a16="http://schemas.microsoft.com/office/drawing/2014/main" val="214977154"/>
                  </a:ext>
                </a:extLst>
              </a:tr>
              <a:tr h="144686">
                <a:tc>
                  <a:txBody>
                    <a:bodyPr/>
                    <a:lstStyle/>
                    <a:p>
                      <a:endParaRPr lang="en-US" sz="1200" i="1" dirty="0"/>
                    </a:p>
                  </a:txBody>
                  <a:tcPr/>
                </a:tc>
                <a:tc>
                  <a:txBody>
                    <a:bodyPr/>
                    <a:lstStyle/>
                    <a:p>
                      <a:endParaRPr lang="en-US" sz="1200" i="1" dirty="0"/>
                    </a:p>
                  </a:txBody>
                  <a:tcPr/>
                </a:tc>
                <a:tc>
                  <a:txBody>
                    <a:bodyPr/>
                    <a:lstStyle/>
                    <a:p>
                      <a:r>
                        <a:rPr lang="en-US" sz="1200" i="1" dirty="0"/>
                        <a:t>Number input</a:t>
                      </a:r>
                    </a:p>
                  </a:txBody>
                  <a:tcPr/>
                </a:tc>
                <a:tc>
                  <a:txBody>
                    <a:bodyPr/>
                    <a:lstStyle/>
                    <a:p>
                      <a:r>
                        <a:rPr lang="en-US" sz="1200" i="1" dirty="0"/>
                        <a:t>Text</a:t>
                      </a:r>
                    </a:p>
                  </a:txBody>
                  <a:tcPr/>
                </a:tc>
                <a:tc>
                  <a:txBody>
                    <a:bodyPr/>
                    <a:lstStyle/>
                    <a:p>
                      <a:r>
                        <a:rPr lang="en-US" sz="1200" i="1" dirty="0"/>
                        <a:t>Number</a:t>
                      </a:r>
                    </a:p>
                  </a:txBody>
                  <a:tcPr/>
                </a:tc>
                <a:tc>
                  <a:txBody>
                    <a:bodyPr/>
                    <a:lstStyle/>
                    <a:p>
                      <a:r>
                        <a:rPr lang="en-US" sz="1200" i="1" dirty="0"/>
                        <a:t>Text</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Text </a:t>
                      </a:r>
                    </a:p>
                  </a:txBody>
                  <a:tcPr/>
                </a:tc>
                <a:tc>
                  <a:txBody>
                    <a:bodyPr/>
                    <a:lstStyle/>
                    <a:p>
                      <a:r>
                        <a:rPr lang="en-US" sz="1200" i="1" dirty="0"/>
                        <a:t>Text</a:t>
                      </a:r>
                    </a:p>
                  </a:txBody>
                  <a:tcPr/>
                </a:tc>
                <a:extLst>
                  <a:ext uri="{0D108BD9-81ED-4DB2-BD59-A6C34878D82A}">
                    <a16:rowId xmlns:a16="http://schemas.microsoft.com/office/drawing/2014/main" val="3736815704"/>
                  </a:ext>
                </a:extLst>
              </a:tr>
            </a:tbl>
          </a:graphicData>
        </a:graphic>
      </p:graphicFrame>
      <p:sp>
        <p:nvSpPr>
          <p:cNvPr id="12" name="Rectangle 11">
            <a:extLst>
              <a:ext uri="{FF2B5EF4-FFF2-40B4-BE49-F238E27FC236}">
                <a16:creationId xmlns:a16="http://schemas.microsoft.com/office/drawing/2014/main" id="{52E8676B-30E2-E13B-5283-2DBCFCAB71BE}"/>
              </a:ext>
            </a:extLst>
          </p:cNvPr>
          <p:cNvSpPr/>
          <p:nvPr/>
        </p:nvSpPr>
        <p:spPr>
          <a:xfrm>
            <a:off x="1178167" y="3560935"/>
            <a:ext cx="1465384" cy="87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Finished Fabric Construction</a:t>
            </a:r>
          </a:p>
        </p:txBody>
      </p:sp>
      <p:sp>
        <p:nvSpPr>
          <p:cNvPr id="13" name="Rectangle 12">
            <a:extLst>
              <a:ext uri="{FF2B5EF4-FFF2-40B4-BE49-F238E27FC236}">
                <a16:creationId xmlns:a16="http://schemas.microsoft.com/office/drawing/2014/main" id="{1FDA0E56-6BC1-C867-A35A-AA16B85CA379}"/>
              </a:ext>
            </a:extLst>
          </p:cNvPr>
          <p:cNvSpPr/>
          <p:nvPr/>
        </p:nvSpPr>
        <p:spPr>
          <a:xfrm>
            <a:off x="1055059" y="5717948"/>
            <a:ext cx="1465384" cy="737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Greige Fabric Construction </a:t>
            </a:r>
          </a:p>
        </p:txBody>
      </p:sp>
      <p:sp>
        <p:nvSpPr>
          <p:cNvPr id="14" name="Rectangle 13">
            <a:extLst>
              <a:ext uri="{FF2B5EF4-FFF2-40B4-BE49-F238E27FC236}">
                <a16:creationId xmlns:a16="http://schemas.microsoft.com/office/drawing/2014/main" id="{BFF4FCE4-808C-D093-ACAD-4FE5F50F3AFC}"/>
              </a:ext>
            </a:extLst>
          </p:cNvPr>
          <p:cNvSpPr/>
          <p:nvPr/>
        </p:nvSpPr>
        <p:spPr>
          <a:xfrm>
            <a:off x="2866292" y="2876890"/>
            <a:ext cx="2086705" cy="34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Select option</a:t>
            </a:r>
          </a:p>
        </p:txBody>
      </p:sp>
      <p:sp>
        <p:nvSpPr>
          <p:cNvPr id="15" name="Rectangle 14">
            <a:extLst>
              <a:ext uri="{FF2B5EF4-FFF2-40B4-BE49-F238E27FC236}">
                <a16:creationId xmlns:a16="http://schemas.microsoft.com/office/drawing/2014/main" id="{726C452A-AB8F-E712-DC99-407C6862021D}"/>
              </a:ext>
            </a:extLst>
          </p:cNvPr>
          <p:cNvSpPr/>
          <p:nvPr/>
        </p:nvSpPr>
        <p:spPr>
          <a:xfrm>
            <a:off x="7702065" y="2867465"/>
            <a:ext cx="2051537" cy="50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Auto generated value – SO1/FPO1</a:t>
            </a:r>
            <a:endParaRPr lang="en-US" dirty="0"/>
          </a:p>
        </p:txBody>
      </p:sp>
      <p:graphicFrame>
        <p:nvGraphicFramePr>
          <p:cNvPr id="18" name="Table 13">
            <a:extLst>
              <a:ext uri="{FF2B5EF4-FFF2-40B4-BE49-F238E27FC236}">
                <a16:creationId xmlns:a16="http://schemas.microsoft.com/office/drawing/2014/main" id="{F5E7048D-949D-06DE-730C-ABB48375F390}"/>
              </a:ext>
            </a:extLst>
          </p:cNvPr>
          <p:cNvGraphicFramePr>
            <a:graphicFrameLocks noGrp="1"/>
          </p:cNvGraphicFramePr>
          <p:nvPr>
            <p:extLst>
              <p:ext uri="{D42A27DB-BD31-4B8C-83A1-F6EECF244321}">
                <p14:modId xmlns:p14="http://schemas.microsoft.com/office/powerpoint/2010/main" val="3473731554"/>
              </p:ext>
            </p:extLst>
          </p:nvPr>
        </p:nvGraphicFramePr>
        <p:xfrm>
          <a:off x="2555618" y="5830737"/>
          <a:ext cx="9466388" cy="1188720"/>
        </p:xfrm>
        <a:graphic>
          <a:graphicData uri="http://schemas.openxmlformats.org/drawingml/2006/table">
            <a:tbl>
              <a:tblPr firstRow="1" bandRow="1">
                <a:tableStyleId>{5C22544A-7EE6-4342-B048-85BDC9FD1C3A}</a:tableStyleId>
              </a:tblPr>
              <a:tblGrid>
                <a:gridCol w="1012086">
                  <a:extLst>
                    <a:ext uri="{9D8B030D-6E8A-4147-A177-3AD203B41FA5}">
                      <a16:colId xmlns:a16="http://schemas.microsoft.com/office/drawing/2014/main" val="1092344466"/>
                    </a:ext>
                  </a:extLst>
                </a:gridCol>
                <a:gridCol w="1727316">
                  <a:extLst>
                    <a:ext uri="{9D8B030D-6E8A-4147-A177-3AD203B41FA5}">
                      <a16:colId xmlns:a16="http://schemas.microsoft.com/office/drawing/2014/main" val="666923810"/>
                    </a:ext>
                  </a:extLst>
                </a:gridCol>
                <a:gridCol w="1027275">
                  <a:extLst>
                    <a:ext uri="{9D8B030D-6E8A-4147-A177-3AD203B41FA5}">
                      <a16:colId xmlns:a16="http://schemas.microsoft.com/office/drawing/2014/main" val="1694289161"/>
                    </a:ext>
                  </a:extLst>
                </a:gridCol>
                <a:gridCol w="1227355">
                  <a:extLst>
                    <a:ext uri="{9D8B030D-6E8A-4147-A177-3AD203B41FA5}">
                      <a16:colId xmlns:a16="http://schemas.microsoft.com/office/drawing/2014/main" val="141543397"/>
                    </a:ext>
                  </a:extLst>
                </a:gridCol>
                <a:gridCol w="703385">
                  <a:extLst>
                    <a:ext uri="{9D8B030D-6E8A-4147-A177-3AD203B41FA5}">
                      <a16:colId xmlns:a16="http://schemas.microsoft.com/office/drawing/2014/main" val="3240562588"/>
                    </a:ext>
                  </a:extLst>
                </a:gridCol>
                <a:gridCol w="797169">
                  <a:extLst>
                    <a:ext uri="{9D8B030D-6E8A-4147-A177-3AD203B41FA5}">
                      <a16:colId xmlns:a16="http://schemas.microsoft.com/office/drawing/2014/main" val="4179729044"/>
                    </a:ext>
                  </a:extLst>
                </a:gridCol>
                <a:gridCol w="738554">
                  <a:extLst>
                    <a:ext uri="{9D8B030D-6E8A-4147-A177-3AD203B41FA5}">
                      <a16:colId xmlns:a16="http://schemas.microsoft.com/office/drawing/2014/main" val="4230682682"/>
                    </a:ext>
                  </a:extLst>
                </a:gridCol>
                <a:gridCol w="863552">
                  <a:extLst>
                    <a:ext uri="{9D8B030D-6E8A-4147-A177-3AD203B41FA5}">
                      <a16:colId xmlns:a16="http://schemas.microsoft.com/office/drawing/2014/main" val="1613582883"/>
                    </a:ext>
                  </a:extLst>
                </a:gridCol>
                <a:gridCol w="684848">
                  <a:extLst>
                    <a:ext uri="{9D8B030D-6E8A-4147-A177-3AD203B41FA5}">
                      <a16:colId xmlns:a16="http://schemas.microsoft.com/office/drawing/2014/main" val="3166222506"/>
                    </a:ext>
                  </a:extLst>
                </a:gridCol>
                <a:gridCol w="684848">
                  <a:extLst>
                    <a:ext uri="{9D8B030D-6E8A-4147-A177-3AD203B41FA5}">
                      <a16:colId xmlns:a16="http://schemas.microsoft.com/office/drawing/2014/main" val="1617531185"/>
                    </a:ext>
                  </a:extLst>
                </a:gridCol>
              </a:tblGrid>
              <a:tr h="356760">
                <a:tc>
                  <a:txBody>
                    <a:bodyPr/>
                    <a:lstStyle/>
                    <a:p>
                      <a:r>
                        <a:rPr lang="en-US" sz="1400" dirty="0"/>
                        <a:t>Warp Count</a:t>
                      </a:r>
                    </a:p>
                  </a:txBody>
                  <a:tcPr/>
                </a:tc>
                <a:tc>
                  <a:txBody>
                    <a:bodyPr/>
                    <a:lstStyle/>
                    <a:p>
                      <a:r>
                        <a:rPr lang="en-US" sz="1400" dirty="0"/>
                        <a:t>Warp Composition</a:t>
                      </a:r>
                    </a:p>
                  </a:txBody>
                  <a:tcPr/>
                </a:tc>
                <a:tc>
                  <a:txBody>
                    <a:bodyPr/>
                    <a:lstStyle/>
                    <a:p>
                      <a:r>
                        <a:rPr lang="en-US" sz="1400" dirty="0"/>
                        <a:t>Weft Count</a:t>
                      </a:r>
                    </a:p>
                  </a:txBody>
                  <a:tcPr/>
                </a:tc>
                <a:tc>
                  <a:txBody>
                    <a:bodyPr/>
                    <a:lstStyle/>
                    <a:p>
                      <a:r>
                        <a:rPr lang="en-US" sz="1400" dirty="0"/>
                        <a:t>Weft Composition</a:t>
                      </a:r>
                    </a:p>
                  </a:txBody>
                  <a:tcPr/>
                </a:tc>
                <a:tc>
                  <a:txBody>
                    <a:bodyPr/>
                    <a:lstStyle/>
                    <a:p>
                      <a:r>
                        <a:rPr lang="en-US" sz="1400" dirty="0"/>
                        <a:t>EPI</a:t>
                      </a:r>
                    </a:p>
                  </a:txBody>
                  <a:tcPr/>
                </a:tc>
                <a:tc>
                  <a:txBody>
                    <a:bodyPr/>
                    <a:lstStyle/>
                    <a:p>
                      <a:r>
                        <a:rPr lang="en-US" sz="1400" dirty="0"/>
                        <a:t>PPI</a:t>
                      </a:r>
                    </a:p>
                  </a:txBody>
                  <a:tcPr/>
                </a:tc>
                <a:tc>
                  <a:txBody>
                    <a:bodyPr/>
                    <a:lstStyle/>
                    <a:p>
                      <a:r>
                        <a:rPr lang="en-US" sz="1400" dirty="0"/>
                        <a:t>Ply</a:t>
                      </a:r>
                    </a:p>
                  </a:txBody>
                  <a:tcPr/>
                </a:tc>
                <a:tc>
                  <a:txBody>
                    <a:bodyPr/>
                    <a:lstStyle/>
                    <a:p>
                      <a:r>
                        <a:rPr lang="en-US" sz="1400" dirty="0"/>
                        <a:t>GSM</a:t>
                      </a:r>
                    </a:p>
                  </a:txBody>
                  <a:tcPr/>
                </a:tc>
                <a:tc>
                  <a:txBody>
                    <a:bodyPr/>
                    <a:lstStyle/>
                    <a:p>
                      <a:r>
                        <a:rPr lang="en-US" sz="1400" dirty="0"/>
                        <a:t>Width (inches)</a:t>
                      </a:r>
                    </a:p>
                  </a:txBody>
                  <a:tcPr/>
                </a:tc>
                <a:tc>
                  <a:txBody>
                    <a:bodyPr/>
                    <a:lstStyle/>
                    <a:p>
                      <a:r>
                        <a:rPr lang="en-US" sz="1400" dirty="0"/>
                        <a:t>Weave Design</a:t>
                      </a:r>
                    </a:p>
                  </a:txBody>
                  <a:tcPr/>
                </a:tc>
                <a:extLst>
                  <a:ext uri="{0D108BD9-81ED-4DB2-BD59-A6C34878D82A}">
                    <a16:rowId xmlns:a16="http://schemas.microsoft.com/office/drawing/2014/main" val="214977154"/>
                  </a:ext>
                </a:extLst>
              </a:tr>
              <a:tr h="144686">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 input</a:t>
                      </a:r>
                    </a:p>
                  </a:txBody>
                  <a:tcPr/>
                </a:tc>
                <a:tc>
                  <a:txBody>
                    <a:bodyPr/>
                    <a:lstStyle/>
                    <a:p>
                      <a:r>
                        <a:rPr lang="en-US" sz="1200" i="1" dirty="0"/>
                        <a:t>Number input</a:t>
                      </a:r>
                    </a:p>
                  </a:txBody>
                  <a:tcPr/>
                </a:tc>
                <a:tc>
                  <a:txBody>
                    <a:bodyPr/>
                    <a:lstStyle/>
                    <a:p>
                      <a:r>
                        <a:rPr lang="en-US" sz="1200" i="1" dirty="0"/>
                        <a:t>Number input</a:t>
                      </a:r>
                    </a:p>
                  </a:txBody>
                  <a:tcPr/>
                </a:tc>
                <a:tc>
                  <a:txBody>
                    <a:bodyPr/>
                    <a:lstStyle/>
                    <a:p>
                      <a:r>
                        <a:rPr lang="en-US" sz="1200" i="1" dirty="0"/>
                        <a:t>Number input</a:t>
                      </a:r>
                    </a:p>
                  </a:txBody>
                  <a:tcPr/>
                </a:tc>
                <a:tc>
                  <a:txBody>
                    <a:bodyPr/>
                    <a:lstStyle/>
                    <a:p>
                      <a:r>
                        <a:rPr lang="en-US" sz="1200" i="1" dirty="0"/>
                        <a:t>Number input</a:t>
                      </a:r>
                    </a:p>
                  </a:txBody>
                  <a:tcPr/>
                </a:tc>
                <a:tc>
                  <a:txBody>
                    <a:bodyPr/>
                    <a:lstStyle/>
                    <a:p>
                      <a:r>
                        <a:rPr lang="en-US" sz="1200" i="1" dirty="0"/>
                        <a:t>Text input</a:t>
                      </a:r>
                    </a:p>
                  </a:txBody>
                  <a:tcPr/>
                </a:tc>
                <a:extLst>
                  <a:ext uri="{0D108BD9-81ED-4DB2-BD59-A6C34878D82A}">
                    <a16:rowId xmlns:a16="http://schemas.microsoft.com/office/drawing/2014/main" val="3736815704"/>
                  </a:ext>
                </a:extLst>
              </a:tr>
            </a:tbl>
          </a:graphicData>
        </a:graphic>
      </p:graphicFrame>
      <p:sp>
        <p:nvSpPr>
          <p:cNvPr id="19" name="Rectangle 18">
            <a:extLst>
              <a:ext uri="{FF2B5EF4-FFF2-40B4-BE49-F238E27FC236}">
                <a16:creationId xmlns:a16="http://schemas.microsoft.com/office/drawing/2014/main" id="{2919E26D-3BED-C23B-A5EB-76728D4B7B70}"/>
              </a:ext>
            </a:extLst>
          </p:cNvPr>
          <p:cNvSpPr/>
          <p:nvPr/>
        </p:nvSpPr>
        <p:spPr>
          <a:xfrm>
            <a:off x="8563717" y="2388917"/>
            <a:ext cx="1535723"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a:t>
            </a:r>
            <a:r>
              <a:rPr lang="en-US" sz="1000" i="1" dirty="0"/>
              <a:t>(button)</a:t>
            </a:r>
            <a:endParaRPr lang="en-US" dirty="0"/>
          </a:p>
        </p:txBody>
      </p:sp>
      <p:sp>
        <p:nvSpPr>
          <p:cNvPr id="20" name="Rectangle 19">
            <a:extLst>
              <a:ext uri="{FF2B5EF4-FFF2-40B4-BE49-F238E27FC236}">
                <a16:creationId xmlns:a16="http://schemas.microsoft.com/office/drawing/2014/main" id="{C58B1610-1107-55B6-C650-FAFE43986DA9}"/>
              </a:ext>
            </a:extLst>
          </p:cNvPr>
          <p:cNvSpPr/>
          <p:nvPr/>
        </p:nvSpPr>
        <p:spPr>
          <a:xfrm>
            <a:off x="10111160" y="2375246"/>
            <a:ext cx="1307126"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
        <p:nvSpPr>
          <p:cNvPr id="22" name="Rectangle 21">
            <a:extLst>
              <a:ext uri="{FF2B5EF4-FFF2-40B4-BE49-F238E27FC236}">
                <a16:creationId xmlns:a16="http://schemas.microsoft.com/office/drawing/2014/main" id="{EB853084-0C03-5310-3AC5-59C50CF40F3C}"/>
              </a:ext>
            </a:extLst>
          </p:cNvPr>
          <p:cNvSpPr/>
          <p:nvPr/>
        </p:nvSpPr>
        <p:spPr>
          <a:xfrm>
            <a:off x="2719754" y="3471802"/>
            <a:ext cx="8974013" cy="501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a:t>To display the finished fabric construction for the particular Sales Order as one single text of the below values. In the sales order, if there are two or more fabric construction then all of them should be displayed and for each finished fabric construction, greige fabric construction has to be inputted by the user. </a:t>
            </a:r>
          </a:p>
        </p:txBody>
      </p:sp>
      <p:sp>
        <p:nvSpPr>
          <p:cNvPr id="23" name="Rectangle 22">
            <a:extLst>
              <a:ext uri="{FF2B5EF4-FFF2-40B4-BE49-F238E27FC236}">
                <a16:creationId xmlns:a16="http://schemas.microsoft.com/office/drawing/2014/main" id="{AA9DBF84-4132-6BB8-5BD1-EC60449BB187}"/>
              </a:ext>
            </a:extLst>
          </p:cNvPr>
          <p:cNvSpPr/>
          <p:nvPr/>
        </p:nvSpPr>
        <p:spPr>
          <a:xfrm>
            <a:off x="2625967" y="5526793"/>
            <a:ext cx="4525109" cy="303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Input values in each column table.  </a:t>
            </a:r>
          </a:p>
        </p:txBody>
      </p:sp>
    </p:spTree>
    <p:extLst>
      <p:ext uri="{BB962C8B-B14F-4D97-AF65-F5344CB8AC3E}">
        <p14:creationId xmlns:p14="http://schemas.microsoft.com/office/powerpoint/2010/main" val="88103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Greige Fabric PO (4/5)</a:t>
            </a:r>
          </a:p>
        </p:txBody>
      </p:sp>
      <p:pic>
        <p:nvPicPr>
          <p:cNvPr id="25" name="Picture 24">
            <a:extLst>
              <a:ext uri="{FF2B5EF4-FFF2-40B4-BE49-F238E27FC236}">
                <a16:creationId xmlns:a16="http://schemas.microsoft.com/office/drawing/2014/main" id="{BDACA441-84C8-2376-2AE3-10968A4119F5}"/>
              </a:ext>
            </a:extLst>
          </p:cNvPr>
          <p:cNvPicPr>
            <a:picLocks noChangeAspect="1"/>
          </p:cNvPicPr>
          <p:nvPr/>
        </p:nvPicPr>
        <p:blipFill>
          <a:blip r:embed="rId2"/>
          <a:stretch>
            <a:fillRect/>
          </a:stretch>
        </p:blipFill>
        <p:spPr>
          <a:xfrm>
            <a:off x="1280744" y="2541183"/>
            <a:ext cx="9338907" cy="2499740"/>
          </a:xfrm>
          <a:prstGeom prst="rect">
            <a:avLst/>
          </a:prstGeom>
        </p:spPr>
      </p:pic>
      <p:sp>
        <p:nvSpPr>
          <p:cNvPr id="26" name="TextBox 25">
            <a:extLst>
              <a:ext uri="{FF2B5EF4-FFF2-40B4-BE49-F238E27FC236}">
                <a16:creationId xmlns:a16="http://schemas.microsoft.com/office/drawing/2014/main" id="{8FF13567-05C1-DFD0-10EE-2BB1802A44C3}"/>
              </a:ext>
            </a:extLst>
          </p:cNvPr>
          <p:cNvSpPr txBox="1"/>
          <p:nvPr/>
        </p:nvSpPr>
        <p:spPr>
          <a:xfrm>
            <a:off x="838200" y="1606062"/>
            <a:ext cx="8751277" cy="646331"/>
          </a:xfrm>
          <a:prstGeom prst="rect">
            <a:avLst/>
          </a:prstGeom>
          <a:noFill/>
        </p:spPr>
        <p:txBody>
          <a:bodyPr wrap="square" rtlCol="0">
            <a:spAutoFit/>
          </a:bodyPr>
          <a:lstStyle/>
          <a:p>
            <a:r>
              <a:rPr lang="en-US" dirty="0"/>
              <a:t>4. When clicked delete button, pop up window should appear to confirm if the entry can be deleted. </a:t>
            </a:r>
          </a:p>
        </p:txBody>
      </p:sp>
    </p:spTree>
    <p:extLst>
      <p:ext uri="{BB962C8B-B14F-4D97-AF65-F5344CB8AC3E}">
        <p14:creationId xmlns:p14="http://schemas.microsoft.com/office/powerpoint/2010/main" val="280297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Greige Fabric PO (5/5)</a:t>
            </a:r>
          </a:p>
        </p:txBody>
      </p:sp>
      <p:sp>
        <p:nvSpPr>
          <p:cNvPr id="26" name="TextBox 25">
            <a:extLst>
              <a:ext uri="{FF2B5EF4-FFF2-40B4-BE49-F238E27FC236}">
                <a16:creationId xmlns:a16="http://schemas.microsoft.com/office/drawing/2014/main" id="{8FF13567-05C1-DFD0-10EE-2BB1802A44C3}"/>
              </a:ext>
            </a:extLst>
          </p:cNvPr>
          <p:cNvSpPr txBox="1"/>
          <p:nvPr/>
        </p:nvSpPr>
        <p:spPr>
          <a:xfrm>
            <a:off x="838200" y="1606062"/>
            <a:ext cx="8751277" cy="369332"/>
          </a:xfrm>
          <a:prstGeom prst="rect">
            <a:avLst/>
          </a:prstGeom>
          <a:noFill/>
        </p:spPr>
        <p:txBody>
          <a:bodyPr wrap="square" rtlCol="0">
            <a:spAutoFit/>
          </a:bodyPr>
          <a:lstStyle/>
          <a:p>
            <a:r>
              <a:rPr lang="en-US" dirty="0"/>
              <a:t>5. Need a pdf page of the greige fabric PO to download and print. </a:t>
            </a:r>
          </a:p>
        </p:txBody>
      </p:sp>
      <p:pic>
        <p:nvPicPr>
          <p:cNvPr id="4" name="Picture 3">
            <a:extLst>
              <a:ext uri="{FF2B5EF4-FFF2-40B4-BE49-F238E27FC236}">
                <a16:creationId xmlns:a16="http://schemas.microsoft.com/office/drawing/2014/main" id="{2383D40C-9EFF-EDAD-A3F2-5FD9F6EC66E8}"/>
              </a:ext>
            </a:extLst>
          </p:cNvPr>
          <p:cNvPicPr>
            <a:picLocks noChangeAspect="1"/>
          </p:cNvPicPr>
          <p:nvPr/>
        </p:nvPicPr>
        <p:blipFill>
          <a:blip r:embed="rId2"/>
          <a:stretch>
            <a:fillRect/>
          </a:stretch>
        </p:blipFill>
        <p:spPr>
          <a:xfrm>
            <a:off x="3150452" y="1975394"/>
            <a:ext cx="4126771" cy="4595446"/>
          </a:xfrm>
          <a:prstGeom prst="rect">
            <a:avLst/>
          </a:prstGeom>
        </p:spPr>
      </p:pic>
    </p:spTree>
    <p:extLst>
      <p:ext uri="{BB962C8B-B14F-4D97-AF65-F5344CB8AC3E}">
        <p14:creationId xmlns:p14="http://schemas.microsoft.com/office/powerpoint/2010/main" val="3303611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 </a:t>
            </a:r>
            <a:br>
              <a:rPr lang="en-US" dirty="0"/>
            </a:br>
            <a:r>
              <a:rPr lang="en-US" dirty="0"/>
              <a:t>SKU Master (1/3)</a:t>
            </a:r>
          </a:p>
        </p:txBody>
      </p:sp>
      <p:pic>
        <p:nvPicPr>
          <p:cNvPr id="6" name="Picture 5">
            <a:extLst>
              <a:ext uri="{FF2B5EF4-FFF2-40B4-BE49-F238E27FC236}">
                <a16:creationId xmlns:a16="http://schemas.microsoft.com/office/drawing/2014/main" id="{F4F17750-28FD-5D75-237C-E580CA6694C9}"/>
              </a:ext>
            </a:extLst>
          </p:cNvPr>
          <p:cNvPicPr>
            <a:picLocks noChangeAspect="1"/>
          </p:cNvPicPr>
          <p:nvPr/>
        </p:nvPicPr>
        <p:blipFill>
          <a:blip r:embed="rId2"/>
          <a:stretch>
            <a:fillRect/>
          </a:stretch>
        </p:blipFill>
        <p:spPr>
          <a:xfrm>
            <a:off x="1426546" y="2179130"/>
            <a:ext cx="9338907" cy="1942948"/>
          </a:xfrm>
          <a:prstGeom prst="rect">
            <a:avLst/>
          </a:prstGeom>
        </p:spPr>
      </p:pic>
      <p:sp>
        <p:nvSpPr>
          <p:cNvPr id="7" name="TextBox 6">
            <a:extLst>
              <a:ext uri="{FF2B5EF4-FFF2-40B4-BE49-F238E27FC236}">
                <a16:creationId xmlns:a16="http://schemas.microsoft.com/office/drawing/2014/main" id="{98C1F2B5-B6B7-2717-F062-0F431009F928}"/>
              </a:ext>
            </a:extLst>
          </p:cNvPr>
          <p:cNvSpPr txBox="1"/>
          <p:nvPr/>
        </p:nvSpPr>
        <p:spPr>
          <a:xfrm>
            <a:off x="838200" y="1606062"/>
            <a:ext cx="8751277" cy="369332"/>
          </a:xfrm>
          <a:prstGeom prst="rect">
            <a:avLst/>
          </a:prstGeom>
          <a:noFill/>
        </p:spPr>
        <p:txBody>
          <a:bodyPr wrap="square" rtlCol="0">
            <a:spAutoFit/>
          </a:bodyPr>
          <a:lstStyle/>
          <a:p>
            <a:r>
              <a:rPr lang="en-US" dirty="0"/>
              <a:t>1. Please use this format for Html display for SKU summary page</a:t>
            </a:r>
          </a:p>
        </p:txBody>
      </p:sp>
      <p:graphicFrame>
        <p:nvGraphicFramePr>
          <p:cNvPr id="9" name="Table 9">
            <a:extLst>
              <a:ext uri="{FF2B5EF4-FFF2-40B4-BE49-F238E27FC236}">
                <a16:creationId xmlns:a16="http://schemas.microsoft.com/office/drawing/2014/main" id="{6474D3D3-6E60-64B0-09C1-0EF91FC2BB4E}"/>
              </a:ext>
            </a:extLst>
          </p:cNvPr>
          <p:cNvGraphicFramePr>
            <a:graphicFrameLocks noGrp="1"/>
          </p:cNvGraphicFramePr>
          <p:nvPr>
            <p:extLst>
              <p:ext uri="{D42A27DB-BD31-4B8C-83A1-F6EECF244321}">
                <p14:modId xmlns:p14="http://schemas.microsoft.com/office/powerpoint/2010/main" val="246629885"/>
              </p:ext>
            </p:extLst>
          </p:nvPr>
        </p:nvGraphicFramePr>
        <p:xfrm>
          <a:off x="480647" y="4110354"/>
          <a:ext cx="11816860" cy="2519509"/>
        </p:xfrm>
        <a:graphic>
          <a:graphicData uri="http://schemas.openxmlformats.org/drawingml/2006/table">
            <a:tbl>
              <a:tblPr firstRow="1" bandRow="1">
                <a:tableStyleId>{5C22544A-7EE6-4342-B048-85BDC9FD1C3A}</a:tableStyleId>
              </a:tblPr>
              <a:tblGrid>
                <a:gridCol w="586153">
                  <a:extLst>
                    <a:ext uri="{9D8B030D-6E8A-4147-A177-3AD203B41FA5}">
                      <a16:colId xmlns:a16="http://schemas.microsoft.com/office/drawing/2014/main" val="336722305"/>
                    </a:ext>
                  </a:extLst>
                </a:gridCol>
                <a:gridCol w="738554">
                  <a:extLst>
                    <a:ext uri="{9D8B030D-6E8A-4147-A177-3AD203B41FA5}">
                      <a16:colId xmlns:a16="http://schemas.microsoft.com/office/drawing/2014/main" val="206389683"/>
                    </a:ext>
                  </a:extLst>
                </a:gridCol>
                <a:gridCol w="550984">
                  <a:extLst>
                    <a:ext uri="{9D8B030D-6E8A-4147-A177-3AD203B41FA5}">
                      <a16:colId xmlns:a16="http://schemas.microsoft.com/office/drawing/2014/main" val="1059297079"/>
                    </a:ext>
                  </a:extLst>
                </a:gridCol>
                <a:gridCol w="3044394">
                  <a:extLst>
                    <a:ext uri="{9D8B030D-6E8A-4147-A177-3AD203B41FA5}">
                      <a16:colId xmlns:a16="http://schemas.microsoft.com/office/drawing/2014/main" val="3432044178"/>
                    </a:ext>
                  </a:extLst>
                </a:gridCol>
                <a:gridCol w="906283">
                  <a:extLst>
                    <a:ext uri="{9D8B030D-6E8A-4147-A177-3AD203B41FA5}">
                      <a16:colId xmlns:a16="http://schemas.microsoft.com/office/drawing/2014/main" val="846611901"/>
                    </a:ext>
                  </a:extLst>
                </a:gridCol>
                <a:gridCol w="2063262">
                  <a:extLst>
                    <a:ext uri="{9D8B030D-6E8A-4147-A177-3AD203B41FA5}">
                      <a16:colId xmlns:a16="http://schemas.microsoft.com/office/drawing/2014/main" val="1662582531"/>
                    </a:ext>
                  </a:extLst>
                </a:gridCol>
                <a:gridCol w="1661475">
                  <a:extLst>
                    <a:ext uri="{9D8B030D-6E8A-4147-A177-3AD203B41FA5}">
                      <a16:colId xmlns:a16="http://schemas.microsoft.com/office/drawing/2014/main" val="3711786898"/>
                    </a:ext>
                  </a:extLst>
                </a:gridCol>
                <a:gridCol w="1102668">
                  <a:extLst>
                    <a:ext uri="{9D8B030D-6E8A-4147-A177-3AD203B41FA5}">
                      <a16:colId xmlns:a16="http://schemas.microsoft.com/office/drawing/2014/main" val="2582980911"/>
                    </a:ext>
                  </a:extLst>
                </a:gridCol>
                <a:gridCol w="1163087">
                  <a:extLst>
                    <a:ext uri="{9D8B030D-6E8A-4147-A177-3AD203B41FA5}">
                      <a16:colId xmlns:a16="http://schemas.microsoft.com/office/drawing/2014/main" val="460322666"/>
                    </a:ext>
                  </a:extLst>
                </a:gridCol>
              </a:tblGrid>
              <a:tr h="782149">
                <a:tc>
                  <a:txBody>
                    <a:bodyPr/>
                    <a:lstStyle/>
                    <a:p>
                      <a:r>
                        <a:rPr lang="en-US" dirty="0" err="1"/>
                        <a:t>SNo</a:t>
                      </a:r>
                      <a:endParaRPr lang="en-US" dirty="0"/>
                    </a:p>
                  </a:txBody>
                  <a:tcPr/>
                </a:tc>
                <a:tc>
                  <a:txBody>
                    <a:bodyPr/>
                    <a:lstStyle/>
                    <a:p>
                      <a:r>
                        <a:rPr lang="en-US" dirty="0"/>
                        <a:t>SKU </a:t>
                      </a:r>
                    </a:p>
                  </a:txBody>
                  <a:tcPr/>
                </a:tc>
                <a:tc>
                  <a:txBody>
                    <a:bodyPr/>
                    <a:lstStyle/>
                    <a:p>
                      <a:r>
                        <a:rPr lang="en-US" dirty="0"/>
                        <a:t>TC</a:t>
                      </a:r>
                    </a:p>
                  </a:txBody>
                  <a:tcPr/>
                </a:tc>
                <a:tc>
                  <a:txBody>
                    <a:bodyPr/>
                    <a:lstStyle/>
                    <a:p>
                      <a:r>
                        <a:rPr lang="en-US" dirty="0"/>
                        <a:t>Fabric</a:t>
                      </a:r>
                    </a:p>
                  </a:txBody>
                  <a:tcPr/>
                </a:tc>
                <a:tc>
                  <a:txBody>
                    <a:bodyPr/>
                    <a:lstStyle/>
                    <a:p>
                      <a:r>
                        <a:rPr lang="en-US" dirty="0"/>
                        <a:t>Weave Design</a:t>
                      </a:r>
                    </a:p>
                  </a:txBody>
                  <a:tcPr/>
                </a:tc>
                <a:tc>
                  <a:txBody>
                    <a:bodyPr/>
                    <a:lstStyle/>
                    <a:p>
                      <a:r>
                        <a:rPr lang="en-US" dirty="0"/>
                        <a:t>Finished Fabric Construction</a:t>
                      </a:r>
                    </a:p>
                  </a:txBody>
                  <a:tcPr/>
                </a:tc>
                <a:tc>
                  <a:txBody>
                    <a:bodyPr/>
                    <a:lstStyle/>
                    <a:p>
                      <a:r>
                        <a:rPr lang="en-US" dirty="0"/>
                        <a:t>Greige Fabric Construction</a:t>
                      </a:r>
                    </a:p>
                  </a:txBody>
                  <a:tcPr/>
                </a:tc>
                <a:tc>
                  <a:txBody>
                    <a:bodyPr/>
                    <a:lstStyle/>
                    <a:p>
                      <a:r>
                        <a:rPr lang="en-US" dirty="0"/>
                        <a:t>GSM</a:t>
                      </a:r>
                    </a:p>
                  </a:txBody>
                  <a:tcPr/>
                </a:tc>
                <a:tc>
                  <a:txBody>
                    <a:bodyPr/>
                    <a:lstStyle/>
                    <a:p>
                      <a:r>
                        <a:rPr lang="en-US" dirty="0"/>
                        <a:t>Color</a:t>
                      </a:r>
                    </a:p>
                  </a:txBody>
                  <a:tcPr/>
                </a:tc>
                <a:extLst>
                  <a:ext uri="{0D108BD9-81ED-4DB2-BD59-A6C34878D82A}">
                    <a16:rowId xmlns:a16="http://schemas.microsoft.com/office/drawing/2014/main" val="2570241676"/>
                  </a:ext>
                </a:extLst>
              </a:tr>
              <a:tr h="1600372">
                <a:tc>
                  <a:txBody>
                    <a:bodyPr/>
                    <a:lstStyle/>
                    <a:p>
                      <a:r>
                        <a:rPr lang="en-US" dirty="0"/>
                        <a:t>1</a:t>
                      </a:r>
                    </a:p>
                  </a:txBody>
                  <a:tcPr/>
                </a:tc>
                <a:tc>
                  <a:txBody>
                    <a:bodyPr/>
                    <a:lstStyle/>
                    <a:p>
                      <a:r>
                        <a:rPr lang="en-US" dirty="0"/>
                        <a:t>KJB12</a:t>
                      </a:r>
                    </a:p>
                  </a:txBody>
                  <a:tcPr/>
                </a:tc>
                <a:tc>
                  <a:txBody>
                    <a:bodyPr/>
                    <a:lstStyle/>
                    <a:p>
                      <a:r>
                        <a:rPr lang="en-US" dirty="0"/>
                        <a:t>300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Cotton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Finished fabric warp composition + Finished fabric weft composition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(If both composition same – then display only one)</a:t>
                      </a:r>
                    </a:p>
                  </a:txBody>
                  <a:tcPr/>
                </a:tc>
                <a:tc>
                  <a:txBody>
                    <a:bodyPr/>
                    <a:lstStyle/>
                    <a:p>
                      <a:r>
                        <a:rPr lang="en-US" dirty="0"/>
                        <a:t>Sateen</a:t>
                      </a:r>
                    </a:p>
                  </a:txBody>
                  <a:tcPr/>
                </a:tc>
                <a:tc>
                  <a:txBody>
                    <a:bodyPr/>
                    <a:lstStyle/>
                    <a:p>
                      <a:r>
                        <a:rPr lang="en-US" dirty="0"/>
                        <a:t>60s Cotton * 60s Polyester 195*98/1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60s Cotton * 60s Polyester 195*98/1</a:t>
                      </a:r>
                    </a:p>
                    <a:p>
                      <a:endParaRPr lang="en-US" dirty="0"/>
                    </a:p>
                  </a:txBody>
                  <a:tcPr/>
                </a:tc>
                <a:tc>
                  <a:txBody>
                    <a:bodyPr/>
                    <a:lstStyle/>
                    <a:p>
                      <a:r>
                        <a:rPr lang="en-US" dirty="0"/>
                        <a:t>234</a:t>
                      </a:r>
                    </a:p>
                  </a:txBody>
                  <a:tcPr/>
                </a:tc>
                <a:tc>
                  <a:txBody>
                    <a:bodyPr/>
                    <a:lstStyle/>
                    <a:p>
                      <a:r>
                        <a:rPr lang="en-US" dirty="0"/>
                        <a:t>White </a:t>
                      </a:r>
                    </a:p>
                  </a:txBody>
                  <a:tcPr/>
                </a:tc>
                <a:extLst>
                  <a:ext uri="{0D108BD9-81ED-4DB2-BD59-A6C34878D82A}">
                    <a16:rowId xmlns:a16="http://schemas.microsoft.com/office/drawing/2014/main" val="2468438718"/>
                  </a:ext>
                </a:extLst>
              </a:tr>
            </a:tbl>
          </a:graphicData>
        </a:graphic>
      </p:graphicFrame>
    </p:spTree>
    <p:extLst>
      <p:ext uri="{BB962C8B-B14F-4D97-AF65-F5344CB8AC3E}">
        <p14:creationId xmlns:p14="http://schemas.microsoft.com/office/powerpoint/2010/main" val="370644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41E699-364B-6EDF-E958-5BD83C4DA764}"/>
              </a:ext>
            </a:extLst>
          </p:cNvPr>
          <p:cNvSpPr/>
          <p:nvPr/>
        </p:nvSpPr>
        <p:spPr>
          <a:xfrm>
            <a:off x="0" y="0"/>
            <a:ext cx="6266046"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41D760-2C30-035F-44D2-A33B68405412}"/>
              </a:ext>
            </a:extLst>
          </p:cNvPr>
          <p:cNvSpPr>
            <a:spLocks noGrp="1"/>
          </p:cNvSpPr>
          <p:nvPr>
            <p:ph type="ctrTitle"/>
          </p:nvPr>
        </p:nvSpPr>
        <p:spPr>
          <a:xfrm>
            <a:off x="1270862" y="2267157"/>
            <a:ext cx="3503270" cy="1459782"/>
          </a:xfrm>
        </p:spPr>
        <p:txBody>
          <a:bodyPr>
            <a:normAutofit fontScale="90000"/>
          </a:bodyPr>
          <a:lstStyle/>
          <a:p>
            <a:r>
              <a:rPr lang="en-US" dirty="0">
                <a:solidFill>
                  <a:schemeClr val="bg1">
                    <a:lumMod val="95000"/>
                  </a:schemeClr>
                </a:solidFill>
              </a:rPr>
              <a:t>Ignore the slides </a:t>
            </a:r>
            <a:r>
              <a:rPr lang="en-US" dirty="0" err="1">
                <a:solidFill>
                  <a:schemeClr val="bg1">
                    <a:lumMod val="95000"/>
                  </a:schemeClr>
                </a:solidFill>
              </a:rPr>
              <a:t>upto</a:t>
            </a:r>
            <a:r>
              <a:rPr lang="en-US" dirty="0">
                <a:solidFill>
                  <a:schemeClr val="bg1">
                    <a:lumMod val="95000"/>
                  </a:schemeClr>
                </a:solidFill>
              </a:rPr>
              <a:t> Slide 12</a:t>
            </a:r>
          </a:p>
        </p:txBody>
      </p:sp>
    </p:spTree>
    <p:extLst>
      <p:ext uri="{BB962C8B-B14F-4D97-AF65-F5344CB8AC3E}">
        <p14:creationId xmlns:p14="http://schemas.microsoft.com/office/powerpoint/2010/main" val="82469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a:t>
            </a:r>
            <a:br>
              <a:rPr lang="en-US" dirty="0"/>
            </a:br>
            <a:r>
              <a:rPr lang="en-US" dirty="0"/>
              <a:t>SKU Master (2/3)</a:t>
            </a:r>
          </a:p>
        </p:txBody>
      </p:sp>
      <p:sp>
        <p:nvSpPr>
          <p:cNvPr id="8" name="TextBox 7">
            <a:extLst>
              <a:ext uri="{FF2B5EF4-FFF2-40B4-BE49-F238E27FC236}">
                <a16:creationId xmlns:a16="http://schemas.microsoft.com/office/drawing/2014/main" id="{25F48DAE-7BBD-07B6-89B8-9248520D13CE}"/>
              </a:ext>
            </a:extLst>
          </p:cNvPr>
          <p:cNvSpPr txBox="1"/>
          <p:nvPr/>
        </p:nvSpPr>
        <p:spPr>
          <a:xfrm>
            <a:off x="756138" y="1506022"/>
            <a:ext cx="8751277" cy="369332"/>
          </a:xfrm>
          <a:prstGeom prst="rect">
            <a:avLst/>
          </a:prstGeom>
          <a:noFill/>
        </p:spPr>
        <p:txBody>
          <a:bodyPr wrap="square" rtlCol="0">
            <a:spAutoFit/>
          </a:bodyPr>
          <a:lstStyle/>
          <a:p>
            <a:r>
              <a:rPr lang="en-US" dirty="0"/>
              <a:t>2. When clicked add button, following format to be used</a:t>
            </a:r>
          </a:p>
        </p:txBody>
      </p:sp>
      <p:sp>
        <p:nvSpPr>
          <p:cNvPr id="3" name="Rectangle 2">
            <a:extLst>
              <a:ext uri="{FF2B5EF4-FFF2-40B4-BE49-F238E27FC236}">
                <a16:creationId xmlns:a16="http://schemas.microsoft.com/office/drawing/2014/main" id="{C4E76BB2-9B9F-0FFC-1F34-4097BAB4DBB5}"/>
              </a:ext>
            </a:extLst>
          </p:cNvPr>
          <p:cNvSpPr/>
          <p:nvPr/>
        </p:nvSpPr>
        <p:spPr>
          <a:xfrm>
            <a:off x="1219200" y="2086708"/>
            <a:ext cx="9015046" cy="4618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06050969-00E9-7919-DF5A-54005D6B8DB1}"/>
              </a:ext>
            </a:extLst>
          </p:cNvPr>
          <p:cNvSpPr/>
          <p:nvPr/>
        </p:nvSpPr>
        <p:spPr>
          <a:xfrm>
            <a:off x="4360985" y="2156645"/>
            <a:ext cx="2192215"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SKU Details </a:t>
            </a:r>
          </a:p>
        </p:txBody>
      </p:sp>
      <p:sp>
        <p:nvSpPr>
          <p:cNvPr id="5" name="Rectangle 4">
            <a:extLst>
              <a:ext uri="{FF2B5EF4-FFF2-40B4-BE49-F238E27FC236}">
                <a16:creationId xmlns:a16="http://schemas.microsoft.com/office/drawing/2014/main" id="{2225BC58-6F9A-202D-BEE5-1A2F558D26DC}"/>
              </a:ext>
            </a:extLst>
          </p:cNvPr>
          <p:cNvSpPr/>
          <p:nvPr/>
        </p:nvSpPr>
        <p:spPr>
          <a:xfrm>
            <a:off x="1477109" y="2667461"/>
            <a:ext cx="1465384"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SKU Number</a:t>
            </a:r>
          </a:p>
        </p:txBody>
      </p:sp>
      <p:sp>
        <p:nvSpPr>
          <p:cNvPr id="10" name="Rectangle 9">
            <a:extLst>
              <a:ext uri="{FF2B5EF4-FFF2-40B4-BE49-F238E27FC236}">
                <a16:creationId xmlns:a16="http://schemas.microsoft.com/office/drawing/2014/main" id="{1DECCD01-3669-D5FB-928B-1CB6324A08AF}"/>
              </a:ext>
            </a:extLst>
          </p:cNvPr>
          <p:cNvSpPr/>
          <p:nvPr/>
        </p:nvSpPr>
        <p:spPr>
          <a:xfrm>
            <a:off x="1477109" y="3256518"/>
            <a:ext cx="1465384"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TC</a:t>
            </a:r>
          </a:p>
        </p:txBody>
      </p:sp>
      <p:sp>
        <p:nvSpPr>
          <p:cNvPr id="11" name="Rectangle 10">
            <a:extLst>
              <a:ext uri="{FF2B5EF4-FFF2-40B4-BE49-F238E27FC236}">
                <a16:creationId xmlns:a16="http://schemas.microsoft.com/office/drawing/2014/main" id="{3ECCF3B1-CCF1-1DAE-E683-9327E98B7F77}"/>
              </a:ext>
            </a:extLst>
          </p:cNvPr>
          <p:cNvSpPr/>
          <p:nvPr/>
        </p:nvSpPr>
        <p:spPr>
          <a:xfrm>
            <a:off x="6318739" y="2667461"/>
            <a:ext cx="1465384"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Fabric </a:t>
            </a:r>
          </a:p>
        </p:txBody>
      </p:sp>
      <p:sp>
        <p:nvSpPr>
          <p:cNvPr id="12" name="Rectangle 11">
            <a:extLst>
              <a:ext uri="{FF2B5EF4-FFF2-40B4-BE49-F238E27FC236}">
                <a16:creationId xmlns:a16="http://schemas.microsoft.com/office/drawing/2014/main" id="{F0EDF724-4B83-9254-0396-48D8171947C8}"/>
              </a:ext>
            </a:extLst>
          </p:cNvPr>
          <p:cNvSpPr/>
          <p:nvPr/>
        </p:nvSpPr>
        <p:spPr>
          <a:xfrm>
            <a:off x="6318739" y="3178277"/>
            <a:ext cx="1465384" cy="501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Weave Design</a:t>
            </a:r>
          </a:p>
        </p:txBody>
      </p:sp>
      <p:graphicFrame>
        <p:nvGraphicFramePr>
          <p:cNvPr id="13" name="Table 13">
            <a:extLst>
              <a:ext uri="{FF2B5EF4-FFF2-40B4-BE49-F238E27FC236}">
                <a16:creationId xmlns:a16="http://schemas.microsoft.com/office/drawing/2014/main" id="{25E223E6-C511-28DE-B3C2-E880D3DBB990}"/>
              </a:ext>
            </a:extLst>
          </p:cNvPr>
          <p:cNvGraphicFramePr>
            <a:graphicFrameLocks noGrp="1"/>
          </p:cNvGraphicFramePr>
          <p:nvPr>
            <p:extLst>
              <p:ext uri="{D42A27DB-BD31-4B8C-83A1-F6EECF244321}">
                <p14:modId xmlns:p14="http://schemas.microsoft.com/office/powerpoint/2010/main" val="258443785"/>
              </p:ext>
            </p:extLst>
          </p:nvPr>
        </p:nvGraphicFramePr>
        <p:xfrm>
          <a:off x="1477105" y="4337538"/>
          <a:ext cx="8593016" cy="631080"/>
        </p:xfrm>
        <a:graphic>
          <a:graphicData uri="http://schemas.openxmlformats.org/drawingml/2006/table">
            <a:tbl>
              <a:tblPr firstRow="1" bandRow="1">
                <a:tableStyleId>{5C22544A-7EE6-4342-B048-85BDC9FD1C3A}</a:tableStyleId>
              </a:tblPr>
              <a:tblGrid>
                <a:gridCol w="1074127">
                  <a:extLst>
                    <a:ext uri="{9D8B030D-6E8A-4147-A177-3AD203B41FA5}">
                      <a16:colId xmlns:a16="http://schemas.microsoft.com/office/drawing/2014/main" val="1092344466"/>
                    </a:ext>
                  </a:extLst>
                </a:gridCol>
                <a:gridCol w="1833199">
                  <a:extLst>
                    <a:ext uri="{9D8B030D-6E8A-4147-A177-3AD203B41FA5}">
                      <a16:colId xmlns:a16="http://schemas.microsoft.com/office/drawing/2014/main" val="666923810"/>
                    </a:ext>
                  </a:extLst>
                </a:gridCol>
                <a:gridCol w="1090246">
                  <a:extLst>
                    <a:ext uri="{9D8B030D-6E8A-4147-A177-3AD203B41FA5}">
                      <a16:colId xmlns:a16="http://schemas.microsoft.com/office/drawing/2014/main" val="1694289161"/>
                    </a:ext>
                  </a:extLst>
                </a:gridCol>
                <a:gridCol w="1559169">
                  <a:extLst>
                    <a:ext uri="{9D8B030D-6E8A-4147-A177-3AD203B41FA5}">
                      <a16:colId xmlns:a16="http://schemas.microsoft.com/office/drawing/2014/main" val="141543397"/>
                    </a:ext>
                  </a:extLst>
                </a:gridCol>
                <a:gridCol w="890954">
                  <a:extLst>
                    <a:ext uri="{9D8B030D-6E8A-4147-A177-3AD203B41FA5}">
                      <a16:colId xmlns:a16="http://schemas.microsoft.com/office/drawing/2014/main" val="3240562588"/>
                    </a:ext>
                  </a:extLst>
                </a:gridCol>
                <a:gridCol w="691662">
                  <a:extLst>
                    <a:ext uri="{9D8B030D-6E8A-4147-A177-3AD203B41FA5}">
                      <a16:colId xmlns:a16="http://schemas.microsoft.com/office/drawing/2014/main" val="4179729044"/>
                    </a:ext>
                  </a:extLst>
                </a:gridCol>
                <a:gridCol w="726830">
                  <a:extLst>
                    <a:ext uri="{9D8B030D-6E8A-4147-A177-3AD203B41FA5}">
                      <a16:colId xmlns:a16="http://schemas.microsoft.com/office/drawing/2014/main" val="4230682682"/>
                    </a:ext>
                  </a:extLst>
                </a:gridCol>
                <a:gridCol w="726829">
                  <a:extLst>
                    <a:ext uri="{9D8B030D-6E8A-4147-A177-3AD203B41FA5}">
                      <a16:colId xmlns:a16="http://schemas.microsoft.com/office/drawing/2014/main" val="1613582883"/>
                    </a:ext>
                  </a:extLst>
                </a:gridCol>
              </a:tblGrid>
              <a:tr h="356760">
                <a:tc>
                  <a:txBody>
                    <a:bodyPr/>
                    <a:lstStyle/>
                    <a:p>
                      <a:r>
                        <a:rPr lang="en-US" sz="1400" dirty="0"/>
                        <a:t>Warp Count</a:t>
                      </a:r>
                    </a:p>
                  </a:txBody>
                  <a:tcPr/>
                </a:tc>
                <a:tc>
                  <a:txBody>
                    <a:bodyPr/>
                    <a:lstStyle/>
                    <a:p>
                      <a:r>
                        <a:rPr lang="en-US" sz="1400" dirty="0"/>
                        <a:t>Warp Composition</a:t>
                      </a:r>
                    </a:p>
                  </a:txBody>
                  <a:tcPr/>
                </a:tc>
                <a:tc>
                  <a:txBody>
                    <a:bodyPr/>
                    <a:lstStyle/>
                    <a:p>
                      <a:r>
                        <a:rPr lang="en-US" sz="1400" dirty="0"/>
                        <a:t>Weft Count</a:t>
                      </a:r>
                    </a:p>
                  </a:txBody>
                  <a:tcPr/>
                </a:tc>
                <a:tc>
                  <a:txBody>
                    <a:bodyPr/>
                    <a:lstStyle/>
                    <a:p>
                      <a:r>
                        <a:rPr lang="en-US" sz="1400" dirty="0"/>
                        <a:t>Weft Composition</a:t>
                      </a:r>
                    </a:p>
                  </a:txBody>
                  <a:tcPr/>
                </a:tc>
                <a:tc>
                  <a:txBody>
                    <a:bodyPr/>
                    <a:lstStyle/>
                    <a:p>
                      <a:r>
                        <a:rPr lang="en-US" sz="1400" dirty="0"/>
                        <a:t>EPI</a:t>
                      </a:r>
                    </a:p>
                  </a:txBody>
                  <a:tcPr/>
                </a:tc>
                <a:tc>
                  <a:txBody>
                    <a:bodyPr/>
                    <a:lstStyle/>
                    <a:p>
                      <a:r>
                        <a:rPr lang="en-US" sz="1400" dirty="0"/>
                        <a:t>PPI</a:t>
                      </a:r>
                    </a:p>
                  </a:txBody>
                  <a:tcPr/>
                </a:tc>
                <a:tc>
                  <a:txBody>
                    <a:bodyPr/>
                    <a:lstStyle/>
                    <a:p>
                      <a:r>
                        <a:rPr lang="en-US" sz="1400" dirty="0"/>
                        <a:t>Ply</a:t>
                      </a:r>
                    </a:p>
                  </a:txBody>
                  <a:tcPr/>
                </a:tc>
                <a:tc>
                  <a:txBody>
                    <a:bodyPr/>
                    <a:lstStyle/>
                    <a:p>
                      <a:r>
                        <a:rPr lang="en-US" sz="1400" dirty="0"/>
                        <a:t>GSM</a:t>
                      </a:r>
                    </a:p>
                  </a:txBody>
                  <a:tcPr/>
                </a:tc>
                <a:extLst>
                  <a:ext uri="{0D108BD9-81ED-4DB2-BD59-A6C34878D82A}">
                    <a16:rowId xmlns:a16="http://schemas.microsoft.com/office/drawing/2014/main" val="214977154"/>
                  </a:ext>
                </a:extLst>
              </a:tr>
              <a:tr h="144686">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extLst>
                  <a:ext uri="{0D108BD9-81ED-4DB2-BD59-A6C34878D82A}">
                    <a16:rowId xmlns:a16="http://schemas.microsoft.com/office/drawing/2014/main" val="3736815704"/>
                  </a:ext>
                </a:extLst>
              </a:tr>
            </a:tbl>
          </a:graphicData>
        </a:graphic>
      </p:graphicFrame>
      <p:sp>
        <p:nvSpPr>
          <p:cNvPr id="14" name="Rectangle 13">
            <a:extLst>
              <a:ext uri="{FF2B5EF4-FFF2-40B4-BE49-F238E27FC236}">
                <a16:creationId xmlns:a16="http://schemas.microsoft.com/office/drawing/2014/main" id="{4DB794F7-A26E-AA14-A1CC-915E9079CD65}"/>
              </a:ext>
            </a:extLst>
          </p:cNvPr>
          <p:cNvSpPr/>
          <p:nvPr/>
        </p:nvSpPr>
        <p:spPr>
          <a:xfrm>
            <a:off x="3094894" y="3965133"/>
            <a:ext cx="3001106"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Finished Fabric Construction</a:t>
            </a:r>
          </a:p>
        </p:txBody>
      </p:sp>
      <p:sp>
        <p:nvSpPr>
          <p:cNvPr id="16" name="Rectangle 15">
            <a:extLst>
              <a:ext uri="{FF2B5EF4-FFF2-40B4-BE49-F238E27FC236}">
                <a16:creationId xmlns:a16="http://schemas.microsoft.com/office/drawing/2014/main" id="{46970053-977A-8918-6542-9FE41E029F59}"/>
              </a:ext>
            </a:extLst>
          </p:cNvPr>
          <p:cNvSpPr/>
          <p:nvPr/>
        </p:nvSpPr>
        <p:spPr>
          <a:xfrm>
            <a:off x="3094894" y="5117333"/>
            <a:ext cx="4419598"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Greige Fabric Construction (optional input)</a:t>
            </a:r>
          </a:p>
        </p:txBody>
      </p:sp>
      <p:sp>
        <p:nvSpPr>
          <p:cNvPr id="18" name="Rectangle 17">
            <a:extLst>
              <a:ext uri="{FF2B5EF4-FFF2-40B4-BE49-F238E27FC236}">
                <a16:creationId xmlns:a16="http://schemas.microsoft.com/office/drawing/2014/main" id="{9102118B-0818-4AA3-DC11-F19BFED68799}"/>
              </a:ext>
            </a:extLst>
          </p:cNvPr>
          <p:cNvSpPr/>
          <p:nvPr/>
        </p:nvSpPr>
        <p:spPr>
          <a:xfrm>
            <a:off x="3130063" y="2667461"/>
            <a:ext cx="1465384" cy="34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Text input</a:t>
            </a:r>
          </a:p>
        </p:txBody>
      </p:sp>
      <p:sp>
        <p:nvSpPr>
          <p:cNvPr id="19" name="Rectangle 18">
            <a:extLst>
              <a:ext uri="{FF2B5EF4-FFF2-40B4-BE49-F238E27FC236}">
                <a16:creationId xmlns:a16="http://schemas.microsoft.com/office/drawing/2014/main" id="{98C44AD8-2A12-8132-00FC-E2333893E3EC}"/>
              </a:ext>
            </a:extLst>
          </p:cNvPr>
          <p:cNvSpPr/>
          <p:nvPr/>
        </p:nvSpPr>
        <p:spPr>
          <a:xfrm>
            <a:off x="3165232" y="3268568"/>
            <a:ext cx="1582614" cy="34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Number input</a:t>
            </a:r>
          </a:p>
        </p:txBody>
      </p:sp>
      <p:sp>
        <p:nvSpPr>
          <p:cNvPr id="20" name="Rectangle 19">
            <a:extLst>
              <a:ext uri="{FF2B5EF4-FFF2-40B4-BE49-F238E27FC236}">
                <a16:creationId xmlns:a16="http://schemas.microsoft.com/office/drawing/2014/main" id="{D649347C-533B-AE7E-FC8E-8C4EF9E87D54}"/>
              </a:ext>
            </a:extLst>
          </p:cNvPr>
          <p:cNvSpPr/>
          <p:nvPr/>
        </p:nvSpPr>
        <p:spPr>
          <a:xfrm>
            <a:off x="8206155" y="2667461"/>
            <a:ext cx="1582614" cy="34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Text input</a:t>
            </a:r>
          </a:p>
        </p:txBody>
      </p:sp>
      <p:sp>
        <p:nvSpPr>
          <p:cNvPr id="21" name="Rectangle 20">
            <a:extLst>
              <a:ext uri="{FF2B5EF4-FFF2-40B4-BE49-F238E27FC236}">
                <a16:creationId xmlns:a16="http://schemas.microsoft.com/office/drawing/2014/main" id="{D732247C-76BE-7C79-594F-8B3D870E3701}"/>
              </a:ext>
            </a:extLst>
          </p:cNvPr>
          <p:cNvSpPr/>
          <p:nvPr/>
        </p:nvSpPr>
        <p:spPr>
          <a:xfrm>
            <a:off x="8217877" y="3214688"/>
            <a:ext cx="1582614" cy="348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Text input</a:t>
            </a:r>
          </a:p>
        </p:txBody>
      </p:sp>
      <p:graphicFrame>
        <p:nvGraphicFramePr>
          <p:cNvPr id="23" name="Table 13">
            <a:extLst>
              <a:ext uri="{FF2B5EF4-FFF2-40B4-BE49-F238E27FC236}">
                <a16:creationId xmlns:a16="http://schemas.microsoft.com/office/drawing/2014/main" id="{71BD480E-7FCE-9C2F-9B54-26574E0005B3}"/>
              </a:ext>
            </a:extLst>
          </p:cNvPr>
          <p:cNvGraphicFramePr>
            <a:graphicFrameLocks noGrp="1"/>
          </p:cNvGraphicFramePr>
          <p:nvPr>
            <p:extLst>
              <p:ext uri="{D42A27DB-BD31-4B8C-83A1-F6EECF244321}">
                <p14:modId xmlns:p14="http://schemas.microsoft.com/office/powerpoint/2010/main" val="992816148"/>
              </p:ext>
            </p:extLst>
          </p:nvPr>
        </p:nvGraphicFramePr>
        <p:xfrm>
          <a:off x="1430215" y="5479879"/>
          <a:ext cx="8593016" cy="631080"/>
        </p:xfrm>
        <a:graphic>
          <a:graphicData uri="http://schemas.openxmlformats.org/drawingml/2006/table">
            <a:tbl>
              <a:tblPr firstRow="1" bandRow="1">
                <a:tableStyleId>{5C22544A-7EE6-4342-B048-85BDC9FD1C3A}</a:tableStyleId>
              </a:tblPr>
              <a:tblGrid>
                <a:gridCol w="1074127">
                  <a:extLst>
                    <a:ext uri="{9D8B030D-6E8A-4147-A177-3AD203B41FA5}">
                      <a16:colId xmlns:a16="http://schemas.microsoft.com/office/drawing/2014/main" val="1092344466"/>
                    </a:ext>
                  </a:extLst>
                </a:gridCol>
                <a:gridCol w="1833199">
                  <a:extLst>
                    <a:ext uri="{9D8B030D-6E8A-4147-A177-3AD203B41FA5}">
                      <a16:colId xmlns:a16="http://schemas.microsoft.com/office/drawing/2014/main" val="666923810"/>
                    </a:ext>
                  </a:extLst>
                </a:gridCol>
                <a:gridCol w="1090246">
                  <a:extLst>
                    <a:ext uri="{9D8B030D-6E8A-4147-A177-3AD203B41FA5}">
                      <a16:colId xmlns:a16="http://schemas.microsoft.com/office/drawing/2014/main" val="1694289161"/>
                    </a:ext>
                  </a:extLst>
                </a:gridCol>
                <a:gridCol w="1559169">
                  <a:extLst>
                    <a:ext uri="{9D8B030D-6E8A-4147-A177-3AD203B41FA5}">
                      <a16:colId xmlns:a16="http://schemas.microsoft.com/office/drawing/2014/main" val="141543397"/>
                    </a:ext>
                  </a:extLst>
                </a:gridCol>
                <a:gridCol w="890954">
                  <a:extLst>
                    <a:ext uri="{9D8B030D-6E8A-4147-A177-3AD203B41FA5}">
                      <a16:colId xmlns:a16="http://schemas.microsoft.com/office/drawing/2014/main" val="3240562588"/>
                    </a:ext>
                  </a:extLst>
                </a:gridCol>
                <a:gridCol w="691662">
                  <a:extLst>
                    <a:ext uri="{9D8B030D-6E8A-4147-A177-3AD203B41FA5}">
                      <a16:colId xmlns:a16="http://schemas.microsoft.com/office/drawing/2014/main" val="4179729044"/>
                    </a:ext>
                  </a:extLst>
                </a:gridCol>
                <a:gridCol w="726830">
                  <a:extLst>
                    <a:ext uri="{9D8B030D-6E8A-4147-A177-3AD203B41FA5}">
                      <a16:colId xmlns:a16="http://schemas.microsoft.com/office/drawing/2014/main" val="4230682682"/>
                    </a:ext>
                  </a:extLst>
                </a:gridCol>
                <a:gridCol w="726829">
                  <a:extLst>
                    <a:ext uri="{9D8B030D-6E8A-4147-A177-3AD203B41FA5}">
                      <a16:colId xmlns:a16="http://schemas.microsoft.com/office/drawing/2014/main" val="1613582883"/>
                    </a:ext>
                  </a:extLst>
                </a:gridCol>
              </a:tblGrid>
              <a:tr h="356760">
                <a:tc>
                  <a:txBody>
                    <a:bodyPr/>
                    <a:lstStyle/>
                    <a:p>
                      <a:r>
                        <a:rPr lang="en-US" sz="1400" dirty="0"/>
                        <a:t>Warp Count</a:t>
                      </a:r>
                    </a:p>
                  </a:txBody>
                  <a:tcPr/>
                </a:tc>
                <a:tc>
                  <a:txBody>
                    <a:bodyPr/>
                    <a:lstStyle/>
                    <a:p>
                      <a:r>
                        <a:rPr lang="en-US" sz="1400" dirty="0"/>
                        <a:t>Warp Composition</a:t>
                      </a:r>
                    </a:p>
                  </a:txBody>
                  <a:tcPr/>
                </a:tc>
                <a:tc>
                  <a:txBody>
                    <a:bodyPr/>
                    <a:lstStyle/>
                    <a:p>
                      <a:r>
                        <a:rPr lang="en-US" sz="1400" dirty="0"/>
                        <a:t>Weft Count</a:t>
                      </a:r>
                    </a:p>
                  </a:txBody>
                  <a:tcPr/>
                </a:tc>
                <a:tc>
                  <a:txBody>
                    <a:bodyPr/>
                    <a:lstStyle/>
                    <a:p>
                      <a:r>
                        <a:rPr lang="en-US" sz="1400" dirty="0"/>
                        <a:t>Weft Composition</a:t>
                      </a:r>
                    </a:p>
                  </a:txBody>
                  <a:tcPr/>
                </a:tc>
                <a:tc>
                  <a:txBody>
                    <a:bodyPr/>
                    <a:lstStyle/>
                    <a:p>
                      <a:r>
                        <a:rPr lang="en-US" sz="1400" dirty="0"/>
                        <a:t>EPI</a:t>
                      </a:r>
                    </a:p>
                  </a:txBody>
                  <a:tcPr/>
                </a:tc>
                <a:tc>
                  <a:txBody>
                    <a:bodyPr/>
                    <a:lstStyle/>
                    <a:p>
                      <a:r>
                        <a:rPr lang="en-US" sz="1400" dirty="0"/>
                        <a:t>PPI</a:t>
                      </a:r>
                    </a:p>
                  </a:txBody>
                  <a:tcPr/>
                </a:tc>
                <a:tc>
                  <a:txBody>
                    <a:bodyPr/>
                    <a:lstStyle/>
                    <a:p>
                      <a:r>
                        <a:rPr lang="en-US" sz="1400" dirty="0"/>
                        <a:t>Ply</a:t>
                      </a:r>
                    </a:p>
                  </a:txBody>
                  <a:tcPr/>
                </a:tc>
                <a:tc>
                  <a:txBody>
                    <a:bodyPr/>
                    <a:lstStyle/>
                    <a:p>
                      <a:r>
                        <a:rPr lang="en-US" sz="1400" dirty="0"/>
                        <a:t>GSM</a:t>
                      </a:r>
                    </a:p>
                  </a:txBody>
                  <a:tcPr/>
                </a:tc>
                <a:extLst>
                  <a:ext uri="{0D108BD9-81ED-4DB2-BD59-A6C34878D82A}">
                    <a16:rowId xmlns:a16="http://schemas.microsoft.com/office/drawing/2014/main" val="214977154"/>
                  </a:ext>
                </a:extLst>
              </a:tr>
              <a:tr h="144686">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 input</a:t>
                      </a:r>
                    </a:p>
                  </a:txBody>
                  <a:tcPr/>
                </a:tc>
                <a:tc>
                  <a:txBody>
                    <a:bodyPr/>
                    <a:lstStyle/>
                    <a:p>
                      <a:r>
                        <a:rPr lang="en-US" sz="1200" i="1" dirty="0"/>
                        <a:t>Text input</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tc>
                  <a:txBody>
                    <a:bodyPr/>
                    <a:lstStyle/>
                    <a:p>
                      <a:r>
                        <a:rPr lang="en-US" sz="1200" i="1" dirty="0"/>
                        <a:t>Number</a:t>
                      </a:r>
                    </a:p>
                  </a:txBody>
                  <a:tcPr/>
                </a:tc>
                <a:extLst>
                  <a:ext uri="{0D108BD9-81ED-4DB2-BD59-A6C34878D82A}">
                    <a16:rowId xmlns:a16="http://schemas.microsoft.com/office/drawing/2014/main" val="3736815704"/>
                  </a:ext>
                </a:extLst>
              </a:tr>
            </a:tbl>
          </a:graphicData>
        </a:graphic>
      </p:graphicFrame>
      <p:sp>
        <p:nvSpPr>
          <p:cNvPr id="24" name="Rectangle 23">
            <a:extLst>
              <a:ext uri="{FF2B5EF4-FFF2-40B4-BE49-F238E27FC236}">
                <a16:creationId xmlns:a16="http://schemas.microsoft.com/office/drawing/2014/main" id="{ACB45984-05B7-FF0B-3595-E26629B32E65}"/>
              </a:ext>
            </a:extLst>
          </p:cNvPr>
          <p:cNvSpPr/>
          <p:nvPr/>
        </p:nvSpPr>
        <p:spPr>
          <a:xfrm>
            <a:off x="7291753" y="1700959"/>
            <a:ext cx="1535723"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a:t>
            </a:r>
            <a:r>
              <a:rPr lang="en-US" sz="1000" i="1" dirty="0"/>
              <a:t>(button)</a:t>
            </a:r>
            <a:endParaRPr lang="en-US" dirty="0"/>
          </a:p>
        </p:txBody>
      </p:sp>
      <p:sp>
        <p:nvSpPr>
          <p:cNvPr id="25" name="Rectangle 24">
            <a:extLst>
              <a:ext uri="{FF2B5EF4-FFF2-40B4-BE49-F238E27FC236}">
                <a16:creationId xmlns:a16="http://schemas.microsoft.com/office/drawing/2014/main" id="{B8D525A0-327C-FC71-029E-1B1A743CB290}"/>
              </a:ext>
            </a:extLst>
          </p:cNvPr>
          <p:cNvSpPr/>
          <p:nvPr/>
        </p:nvSpPr>
        <p:spPr>
          <a:xfrm>
            <a:off x="8897815" y="1700959"/>
            <a:ext cx="1535723" cy="348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31495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27E4-C3D1-C9EA-5A8F-DD8BBD338389}"/>
              </a:ext>
            </a:extLst>
          </p:cNvPr>
          <p:cNvSpPr>
            <a:spLocks noGrp="1"/>
          </p:cNvSpPr>
          <p:nvPr>
            <p:ph type="title"/>
          </p:nvPr>
        </p:nvSpPr>
        <p:spPr/>
        <p:txBody>
          <a:bodyPr/>
          <a:lstStyle/>
          <a:p>
            <a:r>
              <a:rPr lang="en-US" dirty="0"/>
              <a:t>PART – D</a:t>
            </a:r>
            <a:br>
              <a:rPr lang="en-US" dirty="0"/>
            </a:br>
            <a:r>
              <a:rPr lang="en-US" dirty="0"/>
              <a:t>SKU Master (3/3)</a:t>
            </a:r>
          </a:p>
        </p:txBody>
      </p:sp>
      <p:pic>
        <p:nvPicPr>
          <p:cNvPr id="6" name="Picture 5">
            <a:extLst>
              <a:ext uri="{FF2B5EF4-FFF2-40B4-BE49-F238E27FC236}">
                <a16:creationId xmlns:a16="http://schemas.microsoft.com/office/drawing/2014/main" id="{F4F17750-28FD-5D75-237C-E580CA6694C9}"/>
              </a:ext>
            </a:extLst>
          </p:cNvPr>
          <p:cNvPicPr>
            <a:picLocks noChangeAspect="1"/>
          </p:cNvPicPr>
          <p:nvPr/>
        </p:nvPicPr>
        <p:blipFill>
          <a:blip r:embed="rId2"/>
          <a:stretch>
            <a:fillRect/>
          </a:stretch>
        </p:blipFill>
        <p:spPr>
          <a:xfrm>
            <a:off x="1280744" y="2541183"/>
            <a:ext cx="9338907" cy="2499740"/>
          </a:xfrm>
          <a:prstGeom prst="rect">
            <a:avLst/>
          </a:prstGeom>
        </p:spPr>
      </p:pic>
      <p:sp>
        <p:nvSpPr>
          <p:cNvPr id="7" name="TextBox 6">
            <a:extLst>
              <a:ext uri="{FF2B5EF4-FFF2-40B4-BE49-F238E27FC236}">
                <a16:creationId xmlns:a16="http://schemas.microsoft.com/office/drawing/2014/main" id="{98C1F2B5-B6B7-2717-F062-0F431009F928}"/>
              </a:ext>
            </a:extLst>
          </p:cNvPr>
          <p:cNvSpPr txBox="1"/>
          <p:nvPr/>
        </p:nvSpPr>
        <p:spPr>
          <a:xfrm>
            <a:off x="838200" y="1606062"/>
            <a:ext cx="8751277" cy="646331"/>
          </a:xfrm>
          <a:prstGeom prst="rect">
            <a:avLst/>
          </a:prstGeom>
          <a:noFill/>
        </p:spPr>
        <p:txBody>
          <a:bodyPr wrap="square" rtlCol="0">
            <a:spAutoFit/>
          </a:bodyPr>
          <a:lstStyle/>
          <a:p>
            <a:r>
              <a:rPr lang="en-US" dirty="0"/>
              <a:t>3. When clicked delete button, pop up window should appear to confirm if the entry can be deleted. </a:t>
            </a:r>
          </a:p>
        </p:txBody>
      </p:sp>
      <p:sp>
        <p:nvSpPr>
          <p:cNvPr id="4" name="TextBox 3">
            <a:extLst>
              <a:ext uri="{FF2B5EF4-FFF2-40B4-BE49-F238E27FC236}">
                <a16:creationId xmlns:a16="http://schemas.microsoft.com/office/drawing/2014/main" id="{A7780934-878C-96BD-1037-E6922EBA8ADD}"/>
              </a:ext>
            </a:extLst>
          </p:cNvPr>
          <p:cNvSpPr txBox="1"/>
          <p:nvPr/>
        </p:nvSpPr>
        <p:spPr>
          <a:xfrm>
            <a:off x="838200" y="5329713"/>
            <a:ext cx="8751277" cy="369332"/>
          </a:xfrm>
          <a:prstGeom prst="rect">
            <a:avLst/>
          </a:prstGeom>
          <a:noFill/>
        </p:spPr>
        <p:txBody>
          <a:bodyPr wrap="square" rtlCol="0">
            <a:spAutoFit/>
          </a:bodyPr>
          <a:lstStyle/>
          <a:p>
            <a:r>
              <a:rPr lang="en-US" dirty="0"/>
              <a:t>4. Apart from this, we need to add column like color and Width Later and not at this stage.</a:t>
            </a:r>
          </a:p>
        </p:txBody>
      </p:sp>
    </p:spTree>
    <p:extLst>
      <p:ext uri="{BB962C8B-B14F-4D97-AF65-F5344CB8AC3E}">
        <p14:creationId xmlns:p14="http://schemas.microsoft.com/office/powerpoint/2010/main" val="158949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F712853-CA28-EB46-C8E4-AB03852EA061}"/>
              </a:ext>
            </a:extLst>
          </p:cNvPr>
          <p:cNvSpPr/>
          <p:nvPr/>
        </p:nvSpPr>
        <p:spPr>
          <a:xfrm>
            <a:off x="716973" y="1205346"/>
            <a:ext cx="2130137"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D8123FF-FF88-3305-9A6D-38BD2A9D62A9}"/>
              </a:ext>
            </a:extLst>
          </p:cNvPr>
          <p:cNvSpPr/>
          <p:nvPr/>
        </p:nvSpPr>
        <p:spPr>
          <a:xfrm>
            <a:off x="716973" y="1205346"/>
            <a:ext cx="10900063"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54E515-E8C1-06E4-C7DF-C2289FAF4BA4}"/>
              </a:ext>
            </a:extLst>
          </p:cNvPr>
          <p:cNvSpPr txBox="1"/>
          <p:nvPr/>
        </p:nvSpPr>
        <p:spPr>
          <a:xfrm>
            <a:off x="4020473" y="429321"/>
            <a:ext cx="3749040" cy="369332"/>
          </a:xfrm>
          <a:prstGeom prst="rect">
            <a:avLst/>
          </a:prstGeom>
          <a:solidFill>
            <a:schemeClr val="accent1">
              <a:lumMod val="60000"/>
              <a:lumOff val="40000"/>
            </a:schemeClr>
          </a:solidFill>
        </p:spPr>
        <p:txBody>
          <a:bodyPr wrap="square" rtlCol="0">
            <a:spAutoFit/>
          </a:bodyPr>
          <a:lstStyle/>
          <a:p>
            <a:pPr algn="ctr"/>
            <a:r>
              <a:rPr lang="en-US" dirty="0"/>
              <a:t>Overview Page</a:t>
            </a:r>
          </a:p>
        </p:txBody>
      </p:sp>
      <p:sp>
        <p:nvSpPr>
          <p:cNvPr id="6" name="TextBox 5">
            <a:extLst>
              <a:ext uri="{FF2B5EF4-FFF2-40B4-BE49-F238E27FC236}">
                <a16:creationId xmlns:a16="http://schemas.microsoft.com/office/drawing/2014/main" id="{8A556794-C28B-F894-323A-86D4E6E0E7D7}"/>
              </a:ext>
            </a:extLst>
          </p:cNvPr>
          <p:cNvSpPr txBox="1"/>
          <p:nvPr/>
        </p:nvSpPr>
        <p:spPr>
          <a:xfrm>
            <a:off x="716972" y="1741500"/>
            <a:ext cx="2130137" cy="307777"/>
          </a:xfrm>
          <a:prstGeom prst="rect">
            <a:avLst/>
          </a:prstGeom>
          <a:solidFill>
            <a:schemeClr val="accent1">
              <a:lumMod val="60000"/>
              <a:lumOff val="40000"/>
            </a:schemeClr>
          </a:solidFill>
        </p:spPr>
        <p:txBody>
          <a:bodyPr wrap="square" rtlCol="0">
            <a:spAutoFit/>
          </a:bodyPr>
          <a:lstStyle/>
          <a:p>
            <a:r>
              <a:rPr lang="en-US" sz="1400" dirty="0"/>
              <a:t>1. Greige Fabric Inwards</a:t>
            </a:r>
          </a:p>
        </p:txBody>
      </p:sp>
      <p:sp>
        <p:nvSpPr>
          <p:cNvPr id="8" name="TextBox 7">
            <a:extLst>
              <a:ext uri="{FF2B5EF4-FFF2-40B4-BE49-F238E27FC236}">
                <a16:creationId xmlns:a16="http://schemas.microsoft.com/office/drawing/2014/main" id="{39745969-C9E8-8EC9-CB6D-C178E31FFBFC}"/>
              </a:ext>
            </a:extLst>
          </p:cNvPr>
          <p:cNvSpPr txBox="1"/>
          <p:nvPr/>
        </p:nvSpPr>
        <p:spPr>
          <a:xfrm>
            <a:off x="716972" y="2177574"/>
            <a:ext cx="2130137" cy="369332"/>
          </a:xfrm>
          <a:prstGeom prst="rect">
            <a:avLst/>
          </a:prstGeom>
          <a:solidFill>
            <a:schemeClr val="accent1">
              <a:lumMod val="60000"/>
              <a:lumOff val="40000"/>
            </a:schemeClr>
          </a:solidFill>
        </p:spPr>
        <p:txBody>
          <a:bodyPr wrap="square" rtlCol="0">
            <a:spAutoFit/>
          </a:bodyPr>
          <a:lstStyle/>
          <a:p>
            <a:r>
              <a:rPr lang="en-US" dirty="0"/>
              <a:t>2. Dyeing</a:t>
            </a:r>
          </a:p>
        </p:txBody>
      </p:sp>
      <p:sp>
        <p:nvSpPr>
          <p:cNvPr id="9" name="TextBox 8">
            <a:extLst>
              <a:ext uri="{FF2B5EF4-FFF2-40B4-BE49-F238E27FC236}">
                <a16:creationId xmlns:a16="http://schemas.microsoft.com/office/drawing/2014/main" id="{7F108BEC-ED51-4017-4E04-002E4FAED24A}"/>
              </a:ext>
            </a:extLst>
          </p:cNvPr>
          <p:cNvSpPr txBox="1"/>
          <p:nvPr/>
        </p:nvSpPr>
        <p:spPr>
          <a:xfrm>
            <a:off x="716972" y="4224503"/>
            <a:ext cx="2130137" cy="369332"/>
          </a:xfrm>
          <a:prstGeom prst="rect">
            <a:avLst/>
          </a:prstGeom>
          <a:solidFill>
            <a:schemeClr val="accent1">
              <a:lumMod val="60000"/>
              <a:lumOff val="40000"/>
            </a:schemeClr>
          </a:solidFill>
        </p:spPr>
        <p:txBody>
          <a:bodyPr wrap="square" rtlCol="0">
            <a:spAutoFit/>
          </a:bodyPr>
          <a:lstStyle/>
          <a:p>
            <a:r>
              <a:rPr lang="en-US" dirty="0"/>
              <a:t>3. Stitching</a:t>
            </a:r>
          </a:p>
        </p:txBody>
      </p:sp>
      <p:sp>
        <p:nvSpPr>
          <p:cNvPr id="14" name="Rectangle 13">
            <a:extLst>
              <a:ext uri="{FF2B5EF4-FFF2-40B4-BE49-F238E27FC236}">
                <a16:creationId xmlns:a16="http://schemas.microsoft.com/office/drawing/2014/main" id="{72722668-6AA4-C799-EAC7-D8D1BE343CBB}"/>
              </a:ext>
            </a:extLst>
          </p:cNvPr>
          <p:cNvSpPr/>
          <p:nvPr/>
        </p:nvSpPr>
        <p:spPr>
          <a:xfrm>
            <a:off x="2847109" y="1209747"/>
            <a:ext cx="876992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CA4FEA6-5C77-1F84-996E-CCE3FB044A6D}"/>
              </a:ext>
            </a:extLst>
          </p:cNvPr>
          <p:cNvSpPr txBox="1"/>
          <p:nvPr/>
        </p:nvSpPr>
        <p:spPr>
          <a:xfrm>
            <a:off x="9059140" y="1209748"/>
            <a:ext cx="1065069" cy="369332"/>
          </a:xfrm>
          <a:prstGeom prst="rect">
            <a:avLst/>
          </a:prstGeom>
          <a:solidFill>
            <a:schemeClr val="accent1">
              <a:lumMod val="60000"/>
              <a:lumOff val="40000"/>
            </a:schemeClr>
          </a:solidFill>
        </p:spPr>
        <p:txBody>
          <a:bodyPr wrap="square" rtlCol="0">
            <a:spAutoFit/>
          </a:bodyPr>
          <a:lstStyle/>
          <a:p>
            <a:pPr algn="ctr"/>
            <a:r>
              <a:rPr lang="en-US" dirty="0"/>
              <a:t>Home</a:t>
            </a:r>
          </a:p>
        </p:txBody>
      </p:sp>
      <p:sp>
        <p:nvSpPr>
          <p:cNvPr id="17" name="TextBox 16">
            <a:extLst>
              <a:ext uri="{FF2B5EF4-FFF2-40B4-BE49-F238E27FC236}">
                <a16:creationId xmlns:a16="http://schemas.microsoft.com/office/drawing/2014/main" id="{A8057BEC-B04C-4E56-2F1D-9E2E5E8FF9F9}"/>
              </a:ext>
            </a:extLst>
          </p:cNvPr>
          <p:cNvSpPr txBox="1"/>
          <p:nvPr/>
        </p:nvSpPr>
        <p:spPr>
          <a:xfrm>
            <a:off x="10240240" y="1210685"/>
            <a:ext cx="1065069" cy="369332"/>
          </a:xfrm>
          <a:prstGeom prst="rect">
            <a:avLst/>
          </a:prstGeom>
          <a:solidFill>
            <a:schemeClr val="accent1">
              <a:lumMod val="60000"/>
              <a:lumOff val="40000"/>
            </a:schemeClr>
          </a:solidFill>
        </p:spPr>
        <p:txBody>
          <a:bodyPr wrap="square" rtlCol="0">
            <a:spAutoFit/>
          </a:bodyPr>
          <a:lstStyle/>
          <a:p>
            <a:pPr algn="ctr"/>
            <a:r>
              <a:rPr lang="en-US" dirty="0"/>
              <a:t>Logout</a:t>
            </a:r>
          </a:p>
        </p:txBody>
      </p:sp>
      <p:sp>
        <p:nvSpPr>
          <p:cNvPr id="18" name="TextBox 17">
            <a:extLst>
              <a:ext uri="{FF2B5EF4-FFF2-40B4-BE49-F238E27FC236}">
                <a16:creationId xmlns:a16="http://schemas.microsoft.com/office/drawing/2014/main" id="{56CE79AB-C735-AABB-98EE-7C13A96D1236}"/>
              </a:ext>
            </a:extLst>
          </p:cNvPr>
          <p:cNvSpPr txBox="1"/>
          <p:nvPr/>
        </p:nvSpPr>
        <p:spPr>
          <a:xfrm>
            <a:off x="942108" y="2618943"/>
            <a:ext cx="1905001" cy="307777"/>
          </a:xfrm>
          <a:prstGeom prst="rect">
            <a:avLst/>
          </a:prstGeom>
          <a:solidFill>
            <a:schemeClr val="accent1">
              <a:lumMod val="60000"/>
              <a:lumOff val="40000"/>
            </a:schemeClr>
          </a:solidFill>
        </p:spPr>
        <p:txBody>
          <a:bodyPr wrap="square" rtlCol="0">
            <a:spAutoFit/>
          </a:bodyPr>
          <a:lstStyle/>
          <a:p>
            <a:r>
              <a:rPr lang="en-US" sz="1400" i="1" dirty="0"/>
              <a:t>A (1) . Dyeing Outwards</a:t>
            </a:r>
          </a:p>
        </p:txBody>
      </p:sp>
      <p:sp>
        <p:nvSpPr>
          <p:cNvPr id="19" name="TextBox 18">
            <a:extLst>
              <a:ext uri="{FF2B5EF4-FFF2-40B4-BE49-F238E27FC236}">
                <a16:creationId xmlns:a16="http://schemas.microsoft.com/office/drawing/2014/main" id="{3DB870BB-F70D-5080-60C0-CE39C5E6C89A}"/>
              </a:ext>
            </a:extLst>
          </p:cNvPr>
          <p:cNvSpPr txBox="1"/>
          <p:nvPr/>
        </p:nvSpPr>
        <p:spPr>
          <a:xfrm>
            <a:off x="942108" y="3429000"/>
            <a:ext cx="1905001" cy="307777"/>
          </a:xfrm>
          <a:prstGeom prst="rect">
            <a:avLst/>
          </a:prstGeom>
          <a:solidFill>
            <a:schemeClr val="accent1">
              <a:lumMod val="60000"/>
              <a:lumOff val="40000"/>
            </a:schemeClr>
          </a:solidFill>
        </p:spPr>
        <p:txBody>
          <a:bodyPr wrap="square" rtlCol="0">
            <a:spAutoFit/>
          </a:bodyPr>
          <a:lstStyle/>
          <a:p>
            <a:r>
              <a:rPr lang="en-US" sz="1400" i="1" dirty="0"/>
              <a:t>b. Dyeing Inwards</a:t>
            </a:r>
          </a:p>
        </p:txBody>
      </p:sp>
      <p:sp>
        <p:nvSpPr>
          <p:cNvPr id="24" name="TextBox 23">
            <a:extLst>
              <a:ext uri="{FF2B5EF4-FFF2-40B4-BE49-F238E27FC236}">
                <a16:creationId xmlns:a16="http://schemas.microsoft.com/office/drawing/2014/main" id="{8979E5AF-1029-9D5C-FA51-019020DA9A6A}"/>
              </a:ext>
            </a:extLst>
          </p:cNvPr>
          <p:cNvSpPr txBox="1"/>
          <p:nvPr/>
        </p:nvSpPr>
        <p:spPr>
          <a:xfrm>
            <a:off x="942108" y="3790228"/>
            <a:ext cx="1905001" cy="246221"/>
          </a:xfrm>
          <a:prstGeom prst="rect">
            <a:avLst/>
          </a:prstGeom>
          <a:solidFill>
            <a:schemeClr val="accent1">
              <a:lumMod val="60000"/>
              <a:lumOff val="40000"/>
            </a:schemeClr>
          </a:solidFill>
        </p:spPr>
        <p:txBody>
          <a:bodyPr wrap="square" rtlCol="0">
            <a:spAutoFit/>
          </a:bodyPr>
          <a:lstStyle/>
          <a:p>
            <a:r>
              <a:rPr lang="en-US" sz="1000" i="1" dirty="0"/>
              <a:t>c. Dyeing Inwards Quality Check </a:t>
            </a:r>
          </a:p>
        </p:txBody>
      </p:sp>
      <p:sp>
        <p:nvSpPr>
          <p:cNvPr id="25" name="TextBox 24">
            <a:extLst>
              <a:ext uri="{FF2B5EF4-FFF2-40B4-BE49-F238E27FC236}">
                <a16:creationId xmlns:a16="http://schemas.microsoft.com/office/drawing/2014/main" id="{E06FC88C-9517-F640-2D4F-FD071D2CB5B4}"/>
              </a:ext>
            </a:extLst>
          </p:cNvPr>
          <p:cNvSpPr txBox="1"/>
          <p:nvPr/>
        </p:nvSpPr>
        <p:spPr>
          <a:xfrm>
            <a:off x="942108" y="4649977"/>
            <a:ext cx="1905001" cy="307777"/>
          </a:xfrm>
          <a:prstGeom prst="rect">
            <a:avLst/>
          </a:prstGeom>
          <a:solidFill>
            <a:schemeClr val="accent1">
              <a:lumMod val="60000"/>
              <a:lumOff val="40000"/>
            </a:schemeClr>
          </a:solidFill>
        </p:spPr>
        <p:txBody>
          <a:bodyPr wrap="square" rtlCol="0">
            <a:spAutoFit/>
          </a:bodyPr>
          <a:lstStyle/>
          <a:p>
            <a:r>
              <a:rPr lang="en-US" sz="1400" i="1" dirty="0"/>
              <a:t>a. Stitching Outwards</a:t>
            </a:r>
          </a:p>
        </p:txBody>
      </p:sp>
      <p:sp>
        <p:nvSpPr>
          <p:cNvPr id="26" name="TextBox 25">
            <a:extLst>
              <a:ext uri="{FF2B5EF4-FFF2-40B4-BE49-F238E27FC236}">
                <a16:creationId xmlns:a16="http://schemas.microsoft.com/office/drawing/2014/main" id="{9F38AC3B-E5C9-F49C-F579-364E0F678106}"/>
              </a:ext>
            </a:extLst>
          </p:cNvPr>
          <p:cNvSpPr txBox="1"/>
          <p:nvPr/>
        </p:nvSpPr>
        <p:spPr>
          <a:xfrm>
            <a:off x="942108" y="5011205"/>
            <a:ext cx="1905001" cy="523220"/>
          </a:xfrm>
          <a:prstGeom prst="rect">
            <a:avLst/>
          </a:prstGeom>
          <a:solidFill>
            <a:schemeClr val="accent1">
              <a:lumMod val="60000"/>
              <a:lumOff val="40000"/>
            </a:schemeClr>
          </a:solidFill>
        </p:spPr>
        <p:txBody>
          <a:bodyPr wrap="square" rtlCol="0">
            <a:spAutoFit/>
          </a:bodyPr>
          <a:lstStyle/>
          <a:p>
            <a:r>
              <a:rPr lang="en-US" sz="1400" i="1" dirty="0"/>
              <a:t>b. Final product Inwards</a:t>
            </a:r>
          </a:p>
        </p:txBody>
      </p:sp>
      <p:sp>
        <p:nvSpPr>
          <p:cNvPr id="27" name="TextBox 26">
            <a:extLst>
              <a:ext uri="{FF2B5EF4-FFF2-40B4-BE49-F238E27FC236}">
                <a16:creationId xmlns:a16="http://schemas.microsoft.com/office/drawing/2014/main" id="{59668446-F519-6718-9AEC-C1A29B568878}"/>
              </a:ext>
            </a:extLst>
          </p:cNvPr>
          <p:cNvSpPr txBox="1"/>
          <p:nvPr/>
        </p:nvSpPr>
        <p:spPr>
          <a:xfrm>
            <a:off x="716971" y="5637937"/>
            <a:ext cx="2130137" cy="369332"/>
          </a:xfrm>
          <a:prstGeom prst="rect">
            <a:avLst/>
          </a:prstGeom>
          <a:solidFill>
            <a:schemeClr val="accent1">
              <a:lumMod val="60000"/>
              <a:lumOff val="40000"/>
            </a:schemeClr>
          </a:solidFill>
        </p:spPr>
        <p:txBody>
          <a:bodyPr wrap="square" rtlCol="0">
            <a:spAutoFit/>
          </a:bodyPr>
          <a:lstStyle/>
          <a:p>
            <a:r>
              <a:rPr lang="en-US" dirty="0"/>
              <a:t>4. Sales</a:t>
            </a:r>
          </a:p>
        </p:txBody>
      </p:sp>
      <p:sp>
        <p:nvSpPr>
          <p:cNvPr id="3" name="TextBox 2">
            <a:extLst>
              <a:ext uri="{FF2B5EF4-FFF2-40B4-BE49-F238E27FC236}">
                <a16:creationId xmlns:a16="http://schemas.microsoft.com/office/drawing/2014/main" id="{5B147F91-E44E-FFF9-79D4-4BEFACDDF84E}"/>
              </a:ext>
            </a:extLst>
          </p:cNvPr>
          <p:cNvSpPr txBox="1"/>
          <p:nvPr/>
        </p:nvSpPr>
        <p:spPr>
          <a:xfrm>
            <a:off x="942108" y="3026153"/>
            <a:ext cx="1905001" cy="276999"/>
          </a:xfrm>
          <a:prstGeom prst="rect">
            <a:avLst/>
          </a:prstGeom>
          <a:solidFill>
            <a:schemeClr val="accent1">
              <a:lumMod val="60000"/>
              <a:lumOff val="40000"/>
            </a:schemeClr>
          </a:solidFill>
        </p:spPr>
        <p:txBody>
          <a:bodyPr wrap="square" rtlCol="0">
            <a:spAutoFit/>
          </a:bodyPr>
          <a:lstStyle/>
          <a:p>
            <a:r>
              <a:rPr lang="en-US" sz="1200" i="1" dirty="0"/>
              <a:t>a (2). Dyeing Instructions</a:t>
            </a:r>
          </a:p>
        </p:txBody>
      </p:sp>
    </p:spTree>
    <p:extLst>
      <p:ext uri="{BB962C8B-B14F-4D97-AF65-F5344CB8AC3E}">
        <p14:creationId xmlns:p14="http://schemas.microsoft.com/office/powerpoint/2010/main" val="3466615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8D36CC-6D19-9C2F-7137-A0B94C99C694}"/>
              </a:ext>
            </a:extLst>
          </p:cNvPr>
          <p:cNvSpPr/>
          <p:nvPr/>
        </p:nvSpPr>
        <p:spPr>
          <a:xfrm>
            <a:off x="3638844" y="941219"/>
            <a:ext cx="5326735" cy="483405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624C1B8-6D36-DAD6-D5FB-326EB5F6BBBB}"/>
              </a:ext>
            </a:extLst>
          </p:cNvPr>
          <p:cNvPicPr>
            <a:picLocks noChangeAspect="1"/>
          </p:cNvPicPr>
          <p:nvPr/>
        </p:nvPicPr>
        <p:blipFill rotWithShape="1">
          <a:blip r:embed="rId2"/>
          <a:srcRect l="17564" t="7423" r="24914" b="4640"/>
          <a:stretch/>
        </p:blipFill>
        <p:spPr>
          <a:xfrm>
            <a:off x="3891141" y="1555856"/>
            <a:ext cx="4772968" cy="4055347"/>
          </a:xfrm>
          <a:prstGeom prst="rect">
            <a:avLst/>
          </a:prstGeom>
        </p:spPr>
      </p:pic>
      <p:sp>
        <p:nvSpPr>
          <p:cNvPr id="20" name="TextBox 19">
            <a:extLst>
              <a:ext uri="{FF2B5EF4-FFF2-40B4-BE49-F238E27FC236}">
                <a16:creationId xmlns:a16="http://schemas.microsoft.com/office/drawing/2014/main" id="{F58B43D0-662A-EF85-0625-B757CB380509}"/>
              </a:ext>
            </a:extLst>
          </p:cNvPr>
          <p:cNvSpPr txBox="1"/>
          <p:nvPr/>
        </p:nvSpPr>
        <p:spPr>
          <a:xfrm>
            <a:off x="4836990" y="1082727"/>
            <a:ext cx="2119745" cy="369332"/>
          </a:xfrm>
          <a:prstGeom prst="rect">
            <a:avLst/>
          </a:prstGeom>
          <a:noFill/>
        </p:spPr>
        <p:txBody>
          <a:bodyPr wrap="square" rtlCol="0">
            <a:spAutoFit/>
          </a:bodyPr>
          <a:lstStyle/>
          <a:p>
            <a:r>
              <a:rPr lang="en-US" b="1" dirty="0"/>
              <a:t>Sample form design</a:t>
            </a:r>
          </a:p>
        </p:txBody>
      </p:sp>
    </p:spTree>
    <p:extLst>
      <p:ext uri="{BB962C8B-B14F-4D97-AF65-F5344CB8AC3E}">
        <p14:creationId xmlns:p14="http://schemas.microsoft.com/office/powerpoint/2010/main" val="179441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3582488346"/>
              </p:ext>
            </p:extLst>
          </p:nvPr>
        </p:nvGraphicFramePr>
        <p:xfrm>
          <a:off x="1023491" y="1361721"/>
          <a:ext cx="4995638" cy="430639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u="none" strike="noStrike" dirty="0">
                          <a:solidFill>
                            <a:srgbClr val="000000"/>
                          </a:solidFill>
                          <a:effectLst/>
                        </a:rPr>
                        <a:t>Incoming Date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583481"/>
                  </a:ext>
                </a:extLst>
              </a:tr>
              <a:tr h="717732">
                <a:tc>
                  <a:txBody>
                    <a:bodyPr/>
                    <a:lstStyle/>
                    <a:p>
                      <a:pPr algn="l" fontAlgn="b"/>
                      <a:r>
                        <a:rPr lang="en-IN" sz="1200" u="none" strike="noStrike" dirty="0">
                          <a:effectLst/>
                        </a:rPr>
                        <a:t>Supplier Name</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supplier)</a:t>
                      </a:r>
                    </a:p>
                  </a:txBody>
                  <a:tcPr marL="9525" marR="9525" marT="9525" marB="0" anchor="b"/>
                </a:tc>
                <a:extLst>
                  <a:ext uri="{0D108BD9-81ED-4DB2-BD59-A6C34878D82A}">
                    <a16:rowId xmlns:a16="http://schemas.microsoft.com/office/drawing/2014/main" val="1685916369"/>
                  </a:ext>
                </a:extLst>
              </a:tr>
              <a:tr h="717732">
                <a:tc>
                  <a:txBody>
                    <a:bodyPr/>
                    <a:lstStyle/>
                    <a:p>
                      <a:pPr algn="l" fontAlgn="b"/>
                      <a:r>
                        <a:rPr lang="en-IN" sz="1200" u="none" strike="noStrike">
                          <a:effectLst/>
                        </a:rPr>
                        <a:t>Construction</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p>
                      <a:pPr algn="l" fontAlgn="b"/>
                      <a:r>
                        <a:rPr lang="en-IN" sz="1200" b="0" i="0" u="none" strike="noStrike" dirty="0">
                          <a:solidFill>
                            <a:srgbClr val="000000"/>
                          </a:solidFill>
                          <a:effectLst/>
                          <a:latin typeface="Calibri" panose="020F0502020204030204" pitchFamily="34" charset="0"/>
                        </a:rPr>
                        <a:t>(Dropdown to chose the construction)</a:t>
                      </a:r>
                    </a:p>
                  </a:txBody>
                  <a:tcPr marL="9525" marR="9525" marT="9525" marB="0" anchor="b"/>
                </a:tc>
                <a:extLst>
                  <a:ext uri="{0D108BD9-81ED-4DB2-BD59-A6C34878D82A}">
                    <a16:rowId xmlns:a16="http://schemas.microsoft.com/office/drawing/2014/main" val="2999449238"/>
                  </a:ext>
                </a:extLst>
              </a:tr>
              <a:tr h="717732">
                <a:tc>
                  <a:txBody>
                    <a:bodyPr/>
                    <a:lstStyle/>
                    <a:p>
                      <a:pPr algn="l" fontAlgn="b"/>
                      <a:r>
                        <a:rPr lang="en-IN" sz="1200" b="0" u="none" strike="noStrike" dirty="0">
                          <a:solidFill>
                            <a:srgbClr val="000000"/>
                          </a:solidFill>
                          <a:effectLst/>
                        </a:rPr>
                        <a:t>Greige Fabric Code</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7262461"/>
                  </a:ext>
                </a:extLst>
              </a:tr>
              <a:tr h="717732">
                <a:tc>
                  <a:txBody>
                    <a:bodyPr/>
                    <a:lstStyle/>
                    <a:p>
                      <a:pPr algn="l" fontAlgn="b"/>
                      <a:r>
                        <a:rPr lang="en-IN" sz="1200" u="none" strike="noStrike" dirty="0">
                          <a:effectLst/>
                        </a:rPr>
                        <a:t>Meters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199682"/>
                  </a:ext>
                </a:extLst>
              </a:tr>
              <a:tr h="717732">
                <a:tc>
                  <a:txBody>
                    <a:bodyPr/>
                    <a:lstStyle/>
                    <a:p>
                      <a:pPr algn="l" fontAlgn="b"/>
                      <a:r>
                        <a:rPr lang="en-IN" sz="1200" b="0" i="0" u="none" strike="noStrike" dirty="0">
                          <a:solidFill>
                            <a:srgbClr val="000000"/>
                          </a:solidFill>
                          <a:effectLst/>
                          <a:latin typeface="Calibri" panose="020F0502020204030204" pitchFamily="34" charset="0"/>
                        </a:rPr>
                        <a:t>Organic / </a:t>
                      </a:r>
                      <a:r>
                        <a:rPr lang="en-IN" sz="1200" b="0" i="0" u="none" strike="noStrike" dirty="0" err="1">
                          <a:solidFill>
                            <a:srgbClr val="000000"/>
                          </a:solidFill>
                          <a:effectLst/>
                          <a:latin typeface="Calibri" panose="020F0502020204030204" pitchFamily="34" charset="0"/>
                        </a:rPr>
                        <a:t>Egypitan</a:t>
                      </a:r>
                      <a:r>
                        <a:rPr lang="en-IN" sz="1200" b="0" i="0" u="none" strike="noStrike" dirty="0">
                          <a:solidFill>
                            <a:srgbClr val="000000"/>
                          </a:solidFill>
                          <a:effectLst/>
                          <a:latin typeface="Calibri" panose="020F0502020204030204" pitchFamily="34" charset="0"/>
                        </a:rPr>
                        <a:t> / </a:t>
                      </a:r>
                      <a:r>
                        <a:rPr lang="en-IN" sz="1200" b="0" i="0" u="none" strike="noStrike" dirty="0" err="1">
                          <a:solidFill>
                            <a:srgbClr val="000000"/>
                          </a:solidFill>
                          <a:effectLst/>
                          <a:latin typeface="Calibri" panose="020F0502020204030204" pitchFamily="34" charset="0"/>
                        </a:rPr>
                        <a:t>Supima</a:t>
                      </a:r>
                      <a:r>
                        <a:rPr lang="en-IN" sz="1200" b="0" i="0" u="none" strike="noStrike" dirty="0">
                          <a:solidFill>
                            <a:srgbClr val="000000"/>
                          </a:solidFill>
                          <a:effectLst/>
                          <a:latin typeface="Calibri" panose="020F0502020204030204" pitchFamily="34" charset="0"/>
                        </a:rPr>
                        <a:t> fabric</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Dropdown to chose the fabric type)</a:t>
                      </a:r>
                    </a:p>
                  </a:txBody>
                  <a:tcPr marL="9525" marR="9525" marT="9525" marB="0" anchor="b"/>
                </a:tc>
                <a:extLst>
                  <a:ext uri="{0D108BD9-81ED-4DB2-BD59-A6C34878D82A}">
                    <a16:rowId xmlns:a16="http://schemas.microsoft.com/office/drawing/2014/main" val="1060779332"/>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3"/>
          <a:stretch>
            <a:fillRect/>
          </a:stretch>
        </p:blipFill>
        <p:spPr>
          <a:xfrm>
            <a:off x="3625935" y="1690109"/>
            <a:ext cx="1254195" cy="299916"/>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4"/>
          <a:srcRect l="-1" t="11428" r="1494" b="17858"/>
          <a:stretch/>
        </p:blipFill>
        <p:spPr>
          <a:xfrm>
            <a:off x="3625935" y="2296885"/>
            <a:ext cx="2187121" cy="279400"/>
          </a:xfrm>
          <a:prstGeom prst="rect">
            <a:avLst/>
          </a:prstGeom>
        </p:spPr>
      </p:pic>
      <p:pic>
        <p:nvPicPr>
          <p:cNvPr id="11" name="Picture 10">
            <a:extLst>
              <a:ext uri="{FF2B5EF4-FFF2-40B4-BE49-F238E27FC236}">
                <a16:creationId xmlns:a16="http://schemas.microsoft.com/office/drawing/2014/main" id="{9C43CD19-A3BB-2A92-4E73-952100756467}"/>
              </a:ext>
            </a:extLst>
          </p:cNvPr>
          <p:cNvPicPr>
            <a:picLocks noChangeAspect="1"/>
          </p:cNvPicPr>
          <p:nvPr/>
        </p:nvPicPr>
        <p:blipFill>
          <a:blip r:embed="rId5">
            <a:duotone>
              <a:prstClr val="black"/>
              <a:srgbClr val="D9C3A5">
                <a:tint val="50000"/>
                <a:satMod val="180000"/>
              </a:srgbClr>
            </a:duotone>
          </a:blip>
          <a:stretch>
            <a:fillRect/>
          </a:stretch>
        </p:blipFill>
        <p:spPr>
          <a:xfrm>
            <a:off x="3625936" y="3785606"/>
            <a:ext cx="1892300" cy="342900"/>
          </a:xfrm>
          <a:prstGeom prst="rect">
            <a:avLst/>
          </a:prstGeom>
        </p:spPr>
      </p:pic>
      <p:pic>
        <p:nvPicPr>
          <p:cNvPr id="12" name="Picture 11">
            <a:extLst>
              <a:ext uri="{FF2B5EF4-FFF2-40B4-BE49-F238E27FC236}">
                <a16:creationId xmlns:a16="http://schemas.microsoft.com/office/drawing/2014/main" id="{6FE0F0A2-C4AC-E0B4-43E6-C7E704984B6C}"/>
              </a:ext>
            </a:extLst>
          </p:cNvPr>
          <p:cNvPicPr>
            <a:picLocks noChangeAspect="1"/>
          </p:cNvPicPr>
          <p:nvPr/>
        </p:nvPicPr>
        <p:blipFill>
          <a:blip r:embed="rId5">
            <a:duotone>
              <a:prstClr val="black"/>
              <a:srgbClr val="D9C3A5">
                <a:tint val="50000"/>
                <a:satMod val="180000"/>
              </a:srgbClr>
            </a:duotone>
          </a:blip>
          <a:stretch>
            <a:fillRect/>
          </a:stretch>
        </p:blipFill>
        <p:spPr>
          <a:xfrm>
            <a:off x="3625936" y="4451493"/>
            <a:ext cx="1892300" cy="34290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6"/>
          <a:stretch>
            <a:fillRect/>
          </a:stretch>
        </p:blipFill>
        <p:spPr>
          <a:xfrm>
            <a:off x="5249487" y="5668113"/>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3833436" y="821146"/>
            <a:ext cx="3749040" cy="369332"/>
          </a:xfrm>
          <a:prstGeom prst="rect">
            <a:avLst/>
          </a:prstGeom>
          <a:solidFill>
            <a:schemeClr val="accent1">
              <a:lumMod val="60000"/>
              <a:lumOff val="40000"/>
            </a:schemeClr>
          </a:solidFill>
        </p:spPr>
        <p:txBody>
          <a:bodyPr wrap="square" rtlCol="0">
            <a:spAutoFit/>
          </a:bodyPr>
          <a:lstStyle/>
          <a:p>
            <a:pPr algn="ctr"/>
            <a:r>
              <a:rPr lang="en-US" dirty="0"/>
              <a:t>Form – 1: Greige Fabric Inwards</a:t>
            </a:r>
          </a:p>
        </p:txBody>
      </p:sp>
      <p:graphicFrame>
        <p:nvGraphicFramePr>
          <p:cNvPr id="2" name="Table 1">
            <a:extLst>
              <a:ext uri="{FF2B5EF4-FFF2-40B4-BE49-F238E27FC236}">
                <a16:creationId xmlns:a16="http://schemas.microsoft.com/office/drawing/2014/main" id="{E8DE3C16-E1B9-E4EA-48E1-05E99BA675FF}"/>
              </a:ext>
            </a:extLst>
          </p:cNvPr>
          <p:cNvGraphicFramePr>
            <a:graphicFrameLocks noGrp="1"/>
          </p:cNvGraphicFramePr>
          <p:nvPr>
            <p:extLst>
              <p:ext uri="{D42A27DB-BD31-4B8C-83A1-F6EECF244321}">
                <p14:modId xmlns:p14="http://schemas.microsoft.com/office/powerpoint/2010/main" val="2045598815"/>
              </p:ext>
            </p:extLst>
          </p:nvPr>
        </p:nvGraphicFramePr>
        <p:xfrm>
          <a:off x="6448345" y="1483721"/>
          <a:ext cx="4995638" cy="430639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i="0" u="none" strike="noStrike" dirty="0">
                          <a:solidFill>
                            <a:srgbClr val="000000"/>
                          </a:solidFill>
                          <a:effectLst/>
                          <a:latin typeface="Calibri" panose="020F0502020204030204" pitchFamily="34" charset="0"/>
                        </a:rPr>
                        <a:t>GSM / GLM (to be calculated) is there a formula for it?</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583481"/>
                  </a:ext>
                </a:extLst>
              </a:tr>
              <a:tr h="717732">
                <a:tc>
                  <a:txBody>
                    <a:bodyPr/>
                    <a:lstStyle/>
                    <a:p>
                      <a:pPr algn="l" fontAlgn="b"/>
                      <a:r>
                        <a:rPr lang="en-IN" sz="1200" b="0" i="0" u="none" strike="noStrike" dirty="0">
                          <a:solidFill>
                            <a:srgbClr val="000000"/>
                          </a:solidFill>
                          <a:effectLst/>
                          <a:latin typeface="Calibri" panose="020F0502020204030204" pitchFamily="34" charset="0"/>
                        </a:rPr>
                        <a:t>Width</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685916369"/>
                  </a:ext>
                </a:extLst>
              </a:tr>
              <a:tr h="717732">
                <a:tc>
                  <a:txBody>
                    <a:bodyPr/>
                    <a:lstStyle/>
                    <a:p>
                      <a:pPr algn="l" fontAlgn="b"/>
                      <a:r>
                        <a:rPr lang="en-IN" sz="1200" b="0" i="0" u="none" strike="noStrike" dirty="0">
                          <a:solidFill>
                            <a:srgbClr val="000000"/>
                          </a:solidFill>
                          <a:effectLst/>
                          <a:latin typeface="Calibri" panose="020F0502020204030204" pitchFamily="34" charset="0"/>
                        </a:rPr>
                        <a:t>Roll Number</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9449238"/>
                  </a:ext>
                </a:extLst>
              </a:tr>
              <a:tr h="717732">
                <a:tc>
                  <a:txBody>
                    <a:bodyPr/>
                    <a:lstStyle/>
                    <a:p>
                      <a:pPr algn="l" fontAlgn="b"/>
                      <a:r>
                        <a:rPr lang="en-IN" sz="1200" b="0" i="0" u="none" strike="noStrike" dirty="0">
                          <a:solidFill>
                            <a:srgbClr val="000000"/>
                          </a:solidFill>
                          <a:effectLst/>
                          <a:latin typeface="Calibri" panose="020F0502020204030204" pitchFamily="34" charset="0"/>
                        </a:rPr>
                        <a:t>Roll Weight</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7262461"/>
                  </a:ext>
                </a:extLst>
              </a:tr>
              <a:tr h="717732">
                <a:tc>
                  <a:txBody>
                    <a:bodyPr/>
                    <a:lstStyle/>
                    <a:p>
                      <a:pPr algn="l" fontAlgn="b"/>
                      <a:r>
                        <a:rPr lang="en-IN" sz="1200" b="0" i="0" u="none" strike="noStrike" dirty="0">
                          <a:solidFill>
                            <a:srgbClr val="000000"/>
                          </a:solidFill>
                          <a:effectLst/>
                          <a:latin typeface="Calibri" panose="020F0502020204030204" pitchFamily="34" charset="0"/>
                        </a:rPr>
                        <a:t>Thread Count</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199682"/>
                  </a:ext>
                </a:extLst>
              </a:tr>
              <a:tr h="717732">
                <a:tc>
                  <a:txBody>
                    <a:bodyPr/>
                    <a:lstStyle/>
                    <a:p>
                      <a:pPr algn="l" fontAlgn="b"/>
                      <a:r>
                        <a:rPr lang="en-IN" sz="1200" b="0" i="0" u="none" strike="noStrike" dirty="0">
                          <a:solidFill>
                            <a:srgbClr val="000000"/>
                          </a:solidFill>
                          <a:effectLst/>
                          <a:latin typeface="Calibri" panose="020F0502020204030204" pitchFamily="34" charset="0"/>
                        </a:rPr>
                        <a:t>Design</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Dropdown</a:t>
                      </a:r>
                    </a:p>
                  </a:txBody>
                  <a:tcPr marL="9525" marR="9525" marT="9525" marB="0" anchor="b"/>
                </a:tc>
                <a:extLst>
                  <a:ext uri="{0D108BD9-81ED-4DB2-BD59-A6C34878D82A}">
                    <a16:rowId xmlns:a16="http://schemas.microsoft.com/office/drawing/2014/main" val="1301089125"/>
                  </a:ext>
                </a:extLst>
              </a:tr>
            </a:tbl>
          </a:graphicData>
        </a:graphic>
      </p:graphicFrame>
      <p:pic>
        <p:nvPicPr>
          <p:cNvPr id="7" name="Picture 6">
            <a:extLst>
              <a:ext uri="{FF2B5EF4-FFF2-40B4-BE49-F238E27FC236}">
                <a16:creationId xmlns:a16="http://schemas.microsoft.com/office/drawing/2014/main" id="{C623E3AD-5FFB-C87E-A111-F43A014DE20A}"/>
              </a:ext>
            </a:extLst>
          </p:cNvPr>
          <p:cNvPicPr>
            <a:picLocks noChangeAspect="1"/>
          </p:cNvPicPr>
          <p:nvPr/>
        </p:nvPicPr>
        <p:blipFill>
          <a:blip r:embed="rId5">
            <a:duotone>
              <a:prstClr val="black"/>
              <a:srgbClr val="D9C3A5">
                <a:tint val="50000"/>
                <a:satMod val="180000"/>
              </a:srgbClr>
            </a:duotone>
          </a:blip>
          <a:stretch>
            <a:fillRect/>
          </a:stretch>
        </p:blipFill>
        <p:spPr>
          <a:xfrm>
            <a:off x="8998707" y="3294017"/>
            <a:ext cx="1892300" cy="342900"/>
          </a:xfrm>
          <a:prstGeom prst="rect">
            <a:avLst/>
          </a:prstGeom>
        </p:spPr>
      </p:pic>
      <p:pic>
        <p:nvPicPr>
          <p:cNvPr id="9" name="Picture 8">
            <a:extLst>
              <a:ext uri="{FF2B5EF4-FFF2-40B4-BE49-F238E27FC236}">
                <a16:creationId xmlns:a16="http://schemas.microsoft.com/office/drawing/2014/main" id="{F757B5E2-E037-94E0-0AF7-30E2A9981C62}"/>
              </a:ext>
            </a:extLst>
          </p:cNvPr>
          <p:cNvPicPr>
            <a:picLocks noChangeAspect="1"/>
          </p:cNvPicPr>
          <p:nvPr/>
        </p:nvPicPr>
        <p:blipFill>
          <a:blip r:embed="rId5">
            <a:duotone>
              <a:prstClr val="black"/>
              <a:srgbClr val="D9C3A5">
                <a:tint val="50000"/>
                <a:satMod val="180000"/>
              </a:srgbClr>
            </a:duotone>
          </a:blip>
          <a:stretch>
            <a:fillRect/>
          </a:stretch>
        </p:blipFill>
        <p:spPr>
          <a:xfrm>
            <a:off x="8998707" y="4154434"/>
            <a:ext cx="1892300" cy="342900"/>
          </a:xfrm>
          <a:prstGeom prst="rect">
            <a:avLst/>
          </a:prstGeom>
        </p:spPr>
      </p:pic>
      <p:pic>
        <p:nvPicPr>
          <p:cNvPr id="13" name="Picture 12">
            <a:extLst>
              <a:ext uri="{FF2B5EF4-FFF2-40B4-BE49-F238E27FC236}">
                <a16:creationId xmlns:a16="http://schemas.microsoft.com/office/drawing/2014/main" id="{F42FEDC2-4343-324B-BFA9-4E0C2D7F647E}"/>
              </a:ext>
            </a:extLst>
          </p:cNvPr>
          <p:cNvPicPr>
            <a:picLocks noChangeAspect="1"/>
          </p:cNvPicPr>
          <p:nvPr/>
        </p:nvPicPr>
        <p:blipFill>
          <a:blip r:embed="rId5">
            <a:duotone>
              <a:prstClr val="black"/>
              <a:srgbClr val="D9C3A5">
                <a:tint val="50000"/>
                <a:satMod val="180000"/>
              </a:srgbClr>
            </a:duotone>
          </a:blip>
          <a:stretch>
            <a:fillRect/>
          </a:stretch>
        </p:blipFill>
        <p:spPr>
          <a:xfrm>
            <a:off x="8998707" y="4820321"/>
            <a:ext cx="1892300" cy="342900"/>
          </a:xfrm>
          <a:prstGeom prst="rect">
            <a:avLst/>
          </a:prstGeom>
        </p:spPr>
      </p:pic>
      <p:pic>
        <p:nvPicPr>
          <p:cNvPr id="14" name="Picture 13">
            <a:extLst>
              <a:ext uri="{FF2B5EF4-FFF2-40B4-BE49-F238E27FC236}">
                <a16:creationId xmlns:a16="http://schemas.microsoft.com/office/drawing/2014/main" id="{1A4E277A-72CB-EF42-139F-9C29B808E194}"/>
              </a:ext>
            </a:extLst>
          </p:cNvPr>
          <p:cNvPicPr>
            <a:picLocks noChangeAspect="1"/>
          </p:cNvPicPr>
          <p:nvPr/>
        </p:nvPicPr>
        <p:blipFill rotWithShape="1">
          <a:blip r:embed="rId4"/>
          <a:srcRect l="-1" t="11428" r="1494" b="17858"/>
          <a:stretch/>
        </p:blipFill>
        <p:spPr>
          <a:xfrm>
            <a:off x="3625934" y="3010195"/>
            <a:ext cx="2187121" cy="279400"/>
          </a:xfrm>
          <a:prstGeom prst="rect">
            <a:avLst/>
          </a:prstGeom>
        </p:spPr>
      </p:pic>
      <p:pic>
        <p:nvPicPr>
          <p:cNvPr id="15" name="Picture 14">
            <a:extLst>
              <a:ext uri="{FF2B5EF4-FFF2-40B4-BE49-F238E27FC236}">
                <a16:creationId xmlns:a16="http://schemas.microsoft.com/office/drawing/2014/main" id="{49B3F7AA-50DA-D02A-40D2-41F02E9FEA04}"/>
              </a:ext>
            </a:extLst>
          </p:cNvPr>
          <p:cNvPicPr>
            <a:picLocks noChangeAspect="1"/>
          </p:cNvPicPr>
          <p:nvPr/>
        </p:nvPicPr>
        <p:blipFill rotWithShape="1">
          <a:blip r:embed="rId4"/>
          <a:srcRect l="-1" t="11428" r="1494" b="17858"/>
          <a:stretch/>
        </p:blipFill>
        <p:spPr>
          <a:xfrm>
            <a:off x="3625933" y="5179758"/>
            <a:ext cx="2187121" cy="279400"/>
          </a:xfrm>
          <a:prstGeom prst="rect">
            <a:avLst/>
          </a:prstGeom>
        </p:spPr>
      </p:pic>
      <p:pic>
        <p:nvPicPr>
          <p:cNvPr id="19" name="Picture 18">
            <a:extLst>
              <a:ext uri="{FF2B5EF4-FFF2-40B4-BE49-F238E27FC236}">
                <a16:creationId xmlns:a16="http://schemas.microsoft.com/office/drawing/2014/main" id="{2EC8A2D7-7D55-E4AD-0957-C8864887C788}"/>
              </a:ext>
            </a:extLst>
          </p:cNvPr>
          <p:cNvPicPr>
            <a:picLocks noChangeAspect="1"/>
          </p:cNvPicPr>
          <p:nvPr/>
        </p:nvPicPr>
        <p:blipFill>
          <a:blip r:embed="rId5">
            <a:duotone>
              <a:prstClr val="black"/>
              <a:srgbClr val="D9C3A5">
                <a:tint val="50000"/>
                <a:satMod val="180000"/>
              </a:srgbClr>
            </a:duotone>
          </a:blip>
          <a:stretch>
            <a:fillRect/>
          </a:stretch>
        </p:blipFill>
        <p:spPr>
          <a:xfrm>
            <a:off x="8998707" y="2676022"/>
            <a:ext cx="1892300" cy="342900"/>
          </a:xfrm>
          <a:prstGeom prst="rect">
            <a:avLst/>
          </a:prstGeom>
        </p:spPr>
      </p:pic>
      <p:pic>
        <p:nvPicPr>
          <p:cNvPr id="20" name="Picture 19">
            <a:extLst>
              <a:ext uri="{FF2B5EF4-FFF2-40B4-BE49-F238E27FC236}">
                <a16:creationId xmlns:a16="http://schemas.microsoft.com/office/drawing/2014/main" id="{AEED1CB1-0B98-25C9-CC12-A6B046F38563}"/>
              </a:ext>
            </a:extLst>
          </p:cNvPr>
          <p:cNvPicPr>
            <a:picLocks noChangeAspect="1"/>
          </p:cNvPicPr>
          <p:nvPr/>
        </p:nvPicPr>
        <p:blipFill>
          <a:blip r:embed="rId5">
            <a:duotone>
              <a:prstClr val="black"/>
              <a:srgbClr val="D9C3A5">
                <a:tint val="50000"/>
                <a:satMod val="180000"/>
              </a:srgbClr>
            </a:duotone>
          </a:blip>
          <a:stretch>
            <a:fillRect/>
          </a:stretch>
        </p:blipFill>
        <p:spPr>
          <a:xfrm>
            <a:off x="8998707" y="1907646"/>
            <a:ext cx="1892300" cy="342900"/>
          </a:xfrm>
          <a:prstGeom prst="rect">
            <a:avLst/>
          </a:prstGeom>
        </p:spPr>
      </p:pic>
    </p:spTree>
    <p:extLst>
      <p:ext uri="{BB962C8B-B14F-4D97-AF65-F5344CB8AC3E}">
        <p14:creationId xmlns:p14="http://schemas.microsoft.com/office/powerpoint/2010/main" val="16031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2176802515"/>
              </p:ext>
            </p:extLst>
          </p:nvPr>
        </p:nvGraphicFramePr>
        <p:xfrm>
          <a:off x="3598181" y="1832097"/>
          <a:ext cx="4995638" cy="3384134"/>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294392">
                <a:tc>
                  <a:txBody>
                    <a:bodyPr/>
                    <a:lstStyle/>
                    <a:p>
                      <a:pPr algn="l" fontAlgn="b"/>
                      <a:r>
                        <a:rPr lang="en-IN" sz="1200" b="0" i="0" u="none" strike="noStrike" dirty="0">
                          <a:solidFill>
                            <a:srgbClr val="000000"/>
                          </a:solidFill>
                          <a:effectLst/>
                          <a:latin typeface="Calibri" panose="020F0502020204030204" pitchFamily="34" charset="0"/>
                        </a:rPr>
                        <a:t>Greige fabric </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583481"/>
                  </a:ext>
                </a:extLst>
              </a:tr>
              <a:tr h="294392">
                <a:tc>
                  <a:txBody>
                    <a:bodyPr/>
                    <a:lstStyle/>
                    <a:p>
                      <a:pPr algn="l" fontAlgn="b"/>
                      <a:r>
                        <a:rPr lang="en-IN" sz="1200" b="0" i="0" u="none" strike="noStrike" dirty="0">
                          <a:solidFill>
                            <a:srgbClr val="000000"/>
                          </a:solidFill>
                          <a:effectLst/>
                          <a:latin typeface="Calibri" panose="020F0502020204030204" pitchFamily="34" charset="0"/>
                        </a:rPr>
                        <a:t>Pantone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 Meters</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a:t>
                      </a:r>
                    </a:p>
                  </a:txBody>
                  <a:tcPr marL="9525" marR="9525" marT="9525" marB="0" anchor="b"/>
                </a:tc>
                <a:extLst>
                  <a:ext uri="{0D108BD9-81ED-4DB2-BD59-A6C34878D82A}">
                    <a16:rowId xmlns:a16="http://schemas.microsoft.com/office/drawing/2014/main" val="1685916369"/>
                  </a:ext>
                </a:extLst>
              </a:tr>
              <a:tr h="294392">
                <a:tc>
                  <a:txBody>
                    <a:bodyPr/>
                    <a:lstStyle/>
                    <a:p>
                      <a:pPr algn="l" fontAlgn="b"/>
                      <a:r>
                        <a:rPr lang="en-IN" sz="1200" b="0" i="0" u="none" strike="noStrike" dirty="0">
                          <a:solidFill>
                            <a:srgbClr val="000000"/>
                          </a:solidFill>
                          <a:effectLst/>
                          <a:latin typeface="Calibri" panose="020F0502020204030204" pitchFamily="34" charset="0"/>
                        </a:rPr>
                        <a:t>Expected Width</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9449238"/>
                  </a:ext>
                </a:extLst>
              </a:tr>
              <a:tr h="294392">
                <a:tc>
                  <a:txBody>
                    <a:bodyPr/>
                    <a:lstStyle/>
                    <a:p>
                      <a:pPr algn="l" fontAlgn="b"/>
                      <a:r>
                        <a:rPr lang="en-IN" sz="1200" b="0" i="0" u="none" strike="noStrike" dirty="0">
                          <a:solidFill>
                            <a:srgbClr val="000000"/>
                          </a:solidFill>
                          <a:effectLst/>
                          <a:latin typeface="Calibri" panose="020F0502020204030204" pitchFamily="34" charset="0"/>
                        </a:rPr>
                        <a:t>Dyeing Finish</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5022947"/>
                  </a:ext>
                </a:extLst>
              </a:tr>
              <a:tr h="294392">
                <a:tc>
                  <a:txBody>
                    <a:bodyPr/>
                    <a:lstStyle/>
                    <a:p>
                      <a:pPr algn="l" fontAlgn="b"/>
                      <a:r>
                        <a:rPr lang="en-IN" sz="1200" b="0" i="0" u="none" strike="noStrike" dirty="0">
                          <a:solidFill>
                            <a:srgbClr val="000000"/>
                          </a:solidFill>
                          <a:effectLst/>
                          <a:latin typeface="Calibri" panose="020F0502020204030204" pitchFamily="34" charset="0"/>
                        </a:rPr>
                        <a:t>Sample or bulk</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1092737"/>
                  </a:ext>
                </a:extLst>
              </a:tr>
              <a:tr h="294392">
                <a:tc>
                  <a:txBody>
                    <a:bodyPr/>
                    <a:lstStyle/>
                    <a:p>
                      <a:pPr algn="l" fontAlgn="b"/>
                      <a:r>
                        <a:rPr lang="en-IN" sz="1200" b="0" i="0" u="none" strike="noStrike" dirty="0">
                          <a:solidFill>
                            <a:srgbClr val="000000"/>
                          </a:solidFill>
                          <a:effectLst/>
                          <a:latin typeface="Calibri" panose="020F0502020204030204" pitchFamily="34" charset="0"/>
                        </a:rPr>
                        <a:t>Type of fabric</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0968640"/>
                  </a:ext>
                </a:extLst>
              </a:tr>
              <a:tr h="294392">
                <a:tc>
                  <a:txBody>
                    <a:bodyPr/>
                    <a:lstStyle/>
                    <a:p>
                      <a:pPr algn="l" fontAlgn="b"/>
                      <a:r>
                        <a:rPr lang="en-IN" sz="1200" b="0" i="0" u="none" strike="noStrike" dirty="0">
                          <a:solidFill>
                            <a:srgbClr val="000000"/>
                          </a:solidFill>
                          <a:effectLst/>
                          <a:latin typeface="Calibri" panose="020F0502020204030204" pitchFamily="34" charset="0"/>
                        </a:rPr>
                        <a:t>Thread Count</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250847"/>
                  </a:ext>
                </a:extLst>
              </a:tr>
              <a:tr h="294392">
                <a:tc>
                  <a:txBody>
                    <a:bodyPr/>
                    <a:lstStyle/>
                    <a:p>
                      <a:pPr algn="l" fontAlgn="b"/>
                      <a:r>
                        <a:rPr lang="en-IN" sz="1200" b="0" i="0" u="none" strike="noStrike" dirty="0">
                          <a:solidFill>
                            <a:srgbClr val="000000"/>
                          </a:solidFill>
                          <a:effectLst/>
                          <a:latin typeface="Calibri" panose="020F0502020204030204" pitchFamily="34" charset="0"/>
                        </a:rPr>
                        <a:t>Expected delivery date</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7927004"/>
                  </a:ext>
                </a:extLst>
              </a:tr>
              <a:tr h="294392">
                <a:tc>
                  <a:txBody>
                    <a:bodyPr/>
                    <a:lstStyle/>
                    <a:p>
                      <a:pPr algn="l" fontAlgn="b"/>
                      <a:r>
                        <a:rPr lang="en-IN" sz="1200" b="0" i="0" u="none" strike="noStrike" dirty="0">
                          <a:solidFill>
                            <a:srgbClr val="000000"/>
                          </a:solidFill>
                          <a:effectLst/>
                          <a:latin typeface="Calibri" panose="020F0502020204030204" pitchFamily="34" charset="0"/>
                        </a:rPr>
                        <a:t>Swatch added/not</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669588"/>
                  </a:ext>
                </a:extLst>
              </a:tr>
              <a:tr h="440214">
                <a:tc>
                  <a:txBody>
                    <a:bodyPr/>
                    <a:lstStyle/>
                    <a:p>
                      <a:pPr algn="l" fontAlgn="b"/>
                      <a:r>
                        <a:rPr lang="en-IN" sz="1200" b="0" i="0" u="none" strike="noStrike" dirty="0">
                          <a:solidFill>
                            <a:srgbClr val="000000"/>
                          </a:solidFill>
                          <a:effectLst/>
                          <a:latin typeface="Calibri" panose="020F0502020204030204" pitchFamily="34" charset="0"/>
                        </a:rPr>
                        <a:t>Lap dip (Need / not needed) (completed / incomplete)</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6658838"/>
                  </a:ext>
                </a:extLst>
              </a:tr>
              <a:tr h="294392">
                <a:tc>
                  <a:txBody>
                    <a:bodyPr/>
                    <a:lstStyle/>
                    <a:p>
                      <a:pPr algn="l" fontAlgn="b"/>
                      <a:r>
                        <a:rPr lang="en-IN" sz="1200" b="0" i="0" u="none" strike="noStrike" dirty="0">
                          <a:solidFill>
                            <a:srgbClr val="000000"/>
                          </a:solidFill>
                          <a:effectLst/>
                          <a:latin typeface="Calibri" panose="020F0502020204030204" pitchFamily="34" charset="0"/>
                        </a:rPr>
                        <a:t>Total meters given for dyeing </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5038142"/>
                  </a:ext>
                </a:extLst>
              </a:tr>
            </a:tbl>
          </a:graphicData>
        </a:graphic>
      </p:graphicFrame>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646331"/>
          </a:xfrm>
          <a:prstGeom prst="rect">
            <a:avLst/>
          </a:prstGeom>
          <a:solidFill>
            <a:schemeClr val="accent1">
              <a:lumMod val="60000"/>
              <a:lumOff val="40000"/>
            </a:schemeClr>
          </a:solidFill>
        </p:spPr>
        <p:txBody>
          <a:bodyPr wrap="square" rtlCol="0">
            <a:spAutoFit/>
          </a:bodyPr>
          <a:lstStyle/>
          <a:p>
            <a:pPr algn="ctr"/>
            <a:r>
              <a:rPr lang="en-US" dirty="0"/>
              <a:t>Form – 2A (2) : Dyeing Outwards – Dyeing Instructions</a:t>
            </a:r>
          </a:p>
        </p:txBody>
      </p:sp>
      <p:sp>
        <p:nvSpPr>
          <p:cNvPr id="7" name="Rounded Rectangle 6">
            <a:extLst>
              <a:ext uri="{FF2B5EF4-FFF2-40B4-BE49-F238E27FC236}">
                <a16:creationId xmlns:a16="http://schemas.microsoft.com/office/drawing/2014/main" id="{1EBDCD2D-37D3-1706-5286-2C598D9C3E1A}"/>
              </a:ext>
            </a:extLst>
          </p:cNvPr>
          <p:cNvSpPr/>
          <p:nvPr/>
        </p:nvSpPr>
        <p:spPr>
          <a:xfrm>
            <a:off x="5131846" y="5502822"/>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Print PDF</a:t>
            </a:r>
          </a:p>
        </p:txBody>
      </p:sp>
      <p:sp>
        <p:nvSpPr>
          <p:cNvPr id="3" name="TextBox 2">
            <a:extLst>
              <a:ext uri="{FF2B5EF4-FFF2-40B4-BE49-F238E27FC236}">
                <a16:creationId xmlns:a16="http://schemas.microsoft.com/office/drawing/2014/main" id="{C6B3E3B6-D7B8-DD6C-7DD4-0DBC8F1458DF}"/>
              </a:ext>
            </a:extLst>
          </p:cNvPr>
          <p:cNvSpPr txBox="1"/>
          <p:nvPr/>
        </p:nvSpPr>
        <p:spPr>
          <a:xfrm>
            <a:off x="304800" y="592412"/>
            <a:ext cx="3083169" cy="3970318"/>
          </a:xfrm>
          <a:prstGeom prst="rect">
            <a:avLst/>
          </a:prstGeom>
          <a:noFill/>
        </p:spPr>
        <p:txBody>
          <a:bodyPr wrap="square">
            <a:spAutoFit/>
          </a:bodyPr>
          <a:lstStyle/>
          <a:p>
            <a:r>
              <a:rPr lang="en-US" sz="1400" dirty="0"/>
              <a:t>Change type of fabric to Fabric Fiber Content (Dropdown-100% Cotton, 100</a:t>
            </a:r>
          </a:p>
          <a:p>
            <a:r>
              <a:rPr lang="en-US" sz="1400" dirty="0"/>
              <a:t> Mercerizing – (Yes/No)</a:t>
            </a:r>
          </a:p>
          <a:p>
            <a:r>
              <a:rPr lang="en-US" sz="1400" dirty="0"/>
              <a:t> </a:t>
            </a:r>
            <a:r>
              <a:rPr lang="en-US" sz="1400" dirty="0" err="1"/>
              <a:t>Sanforising</a:t>
            </a:r>
            <a:r>
              <a:rPr lang="en-US" sz="1400" dirty="0"/>
              <a:t> (zero-zero) – (Yes/No)</a:t>
            </a:r>
          </a:p>
          <a:p>
            <a:r>
              <a:rPr lang="en-US" sz="1400" dirty="0"/>
              <a:t> Softener - (Choose from Drop Down - Hydrophilic Only, Super Silky Finish)</a:t>
            </a:r>
          </a:p>
          <a:p>
            <a:r>
              <a:rPr lang="en-US" sz="1400" dirty="0"/>
              <a:t> Change Expected Width to Finishing Width</a:t>
            </a:r>
          </a:p>
          <a:p>
            <a:r>
              <a:rPr lang="en-US" sz="1400" dirty="0"/>
              <a:t> Remove meters in Pantone Code Row</a:t>
            </a:r>
          </a:p>
          <a:p>
            <a:r>
              <a:rPr lang="en-US" sz="1400" dirty="0"/>
              <a:t> Change Dyeing finish to Special Finish (Dropdown – Resin/Wrinkle Free, Antimicrobial,</a:t>
            </a:r>
          </a:p>
          <a:p>
            <a:r>
              <a:rPr lang="en-US" sz="1400" dirty="0"/>
              <a:t>Moisture Management)</a:t>
            </a:r>
          </a:p>
          <a:p>
            <a:r>
              <a:rPr lang="en-US" sz="1400" dirty="0"/>
              <a:t> Light Fastness</a:t>
            </a:r>
          </a:p>
          <a:p>
            <a:r>
              <a:rPr lang="en-US" sz="1400" dirty="0"/>
              <a:t> Wash Fastness</a:t>
            </a:r>
          </a:p>
          <a:p>
            <a:r>
              <a:rPr lang="en-US" sz="1400" dirty="0"/>
              <a:t> Dry Rub</a:t>
            </a:r>
          </a:p>
          <a:p>
            <a:r>
              <a:rPr lang="en-US" sz="1400" dirty="0"/>
              <a:t> Wet Rub</a:t>
            </a:r>
          </a:p>
          <a:p>
            <a:r>
              <a:rPr lang="en-US" sz="1400" dirty="0"/>
              <a:t> Pilling</a:t>
            </a:r>
          </a:p>
        </p:txBody>
      </p:sp>
    </p:spTree>
    <p:extLst>
      <p:ext uri="{BB962C8B-B14F-4D97-AF65-F5344CB8AC3E}">
        <p14:creationId xmlns:p14="http://schemas.microsoft.com/office/powerpoint/2010/main" val="410285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2277190082"/>
              </p:ext>
            </p:extLst>
          </p:nvPr>
        </p:nvGraphicFramePr>
        <p:xfrm>
          <a:off x="3438737" y="1634670"/>
          <a:ext cx="4995638" cy="278602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464337">
                <a:tc>
                  <a:txBody>
                    <a:bodyPr/>
                    <a:lstStyle/>
                    <a:p>
                      <a:pPr algn="l" fontAlgn="b"/>
                      <a:r>
                        <a:rPr lang="en-IN" sz="1200" b="0" i="0" u="none" strike="noStrike" dirty="0">
                          <a:solidFill>
                            <a:srgbClr val="000000"/>
                          </a:solidFill>
                          <a:effectLst/>
                          <a:latin typeface="Calibri" panose="020F0502020204030204" pitchFamily="34" charset="0"/>
                        </a:rPr>
                        <a:t>Outgoing Date</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5583481"/>
                  </a:ext>
                </a:extLst>
              </a:tr>
              <a:tr h="464337">
                <a:tc>
                  <a:txBody>
                    <a:bodyPr/>
                    <a:lstStyle/>
                    <a:p>
                      <a:pPr algn="l" fontAlgn="b"/>
                      <a:r>
                        <a:rPr lang="en-IN" sz="1200" b="0" i="0" u="none" strike="noStrike" dirty="0">
                          <a:solidFill>
                            <a:srgbClr val="000000"/>
                          </a:solidFill>
                          <a:effectLst/>
                          <a:latin typeface="Calibri" panose="020F0502020204030204" pitchFamily="34" charset="0"/>
                        </a:rPr>
                        <a:t>Dyeing Unit</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dyeing unit)</a:t>
                      </a:r>
                    </a:p>
                  </a:txBody>
                  <a:tcPr marL="9525" marR="9525" marT="9525" marB="0" anchor="b"/>
                </a:tc>
                <a:extLst>
                  <a:ext uri="{0D108BD9-81ED-4DB2-BD59-A6C34878D82A}">
                    <a16:rowId xmlns:a16="http://schemas.microsoft.com/office/drawing/2014/main" val="1685916369"/>
                  </a:ext>
                </a:extLst>
              </a:tr>
              <a:tr h="46433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Choose Greige fabric Code</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(Dropdown to chose the code)</a:t>
                      </a:r>
                    </a:p>
                  </a:txBody>
                  <a:tcPr marL="9525" marR="9525" marT="9525" marB="0" anchor="b"/>
                </a:tc>
                <a:extLst>
                  <a:ext uri="{0D108BD9-81ED-4DB2-BD59-A6C34878D82A}">
                    <a16:rowId xmlns:a16="http://schemas.microsoft.com/office/drawing/2014/main" val="2999449238"/>
                  </a:ext>
                </a:extLst>
              </a:tr>
              <a:tr h="46433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Metres sent for dyeing</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5022947"/>
                  </a:ext>
                </a:extLst>
              </a:tr>
              <a:tr h="464337">
                <a:tc>
                  <a:txBody>
                    <a:bodyPr/>
                    <a:lstStyle/>
                    <a:p>
                      <a:pPr algn="l" fontAlgn="b"/>
                      <a:r>
                        <a:rPr lang="en-IN" sz="1200" b="0" i="0" u="none" strike="noStrike" dirty="0">
                          <a:solidFill>
                            <a:srgbClr val="000000"/>
                          </a:solidFill>
                          <a:effectLst/>
                          <a:latin typeface="Calibri" panose="020F0502020204030204" pitchFamily="34" charset="0"/>
                        </a:rPr>
                        <a:t>Roll No </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1092737"/>
                  </a:ext>
                </a:extLst>
              </a:tr>
              <a:tr h="464337">
                <a:tc>
                  <a:txBody>
                    <a:bodyPr/>
                    <a:lstStyle/>
                    <a:p>
                      <a:pPr algn="l" fontAlgn="b"/>
                      <a:r>
                        <a:rPr lang="en-IN" sz="1200" b="0" i="0" u="none" strike="noStrike" dirty="0">
                          <a:solidFill>
                            <a:srgbClr val="000000"/>
                          </a:solidFill>
                          <a:effectLst/>
                          <a:latin typeface="Calibri" panose="020F0502020204030204" pitchFamily="34" charset="0"/>
                        </a:rPr>
                        <a:t>Roll Meters</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0968640"/>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6081591" y="1764321"/>
            <a:ext cx="1168400" cy="279400"/>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3"/>
          <a:srcRect l="-1" t="11428" r="1494" b="17858"/>
          <a:stretch/>
        </p:blipFill>
        <p:spPr>
          <a:xfrm>
            <a:off x="5968189" y="2600352"/>
            <a:ext cx="2187121" cy="279400"/>
          </a:xfrm>
          <a:prstGeom prst="rect">
            <a:avLst/>
          </a:prstGeom>
        </p:spPr>
      </p:pic>
      <p:pic>
        <p:nvPicPr>
          <p:cNvPr id="10" name="Picture 9">
            <a:extLst>
              <a:ext uri="{FF2B5EF4-FFF2-40B4-BE49-F238E27FC236}">
                <a16:creationId xmlns:a16="http://schemas.microsoft.com/office/drawing/2014/main" id="{F56BE815-ACA3-FB29-8333-D63062A4B208}"/>
              </a:ext>
            </a:extLst>
          </p:cNvPr>
          <p:cNvPicPr>
            <a:picLocks noChangeAspect="1"/>
          </p:cNvPicPr>
          <p:nvPr/>
        </p:nvPicPr>
        <p:blipFill>
          <a:blip r:embed="rId4">
            <a:duotone>
              <a:prstClr val="black"/>
              <a:srgbClr val="D9C3A5">
                <a:tint val="50000"/>
                <a:satMod val="180000"/>
              </a:srgbClr>
            </a:duotone>
          </a:blip>
          <a:stretch>
            <a:fillRect/>
          </a:stretch>
        </p:blipFill>
        <p:spPr>
          <a:xfrm>
            <a:off x="6041181" y="3132216"/>
            <a:ext cx="1892300" cy="34290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5"/>
          <a:stretch>
            <a:fillRect/>
          </a:stretch>
        </p:blipFill>
        <p:spPr>
          <a:xfrm>
            <a:off x="4952306" y="5467810"/>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369332"/>
          </a:xfrm>
          <a:prstGeom prst="rect">
            <a:avLst/>
          </a:prstGeom>
          <a:solidFill>
            <a:schemeClr val="accent1">
              <a:lumMod val="60000"/>
              <a:lumOff val="40000"/>
            </a:schemeClr>
          </a:solidFill>
        </p:spPr>
        <p:txBody>
          <a:bodyPr wrap="square" rtlCol="0">
            <a:spAutoFit/>
          </a:bodyPr>
          <a:lstStyle/>
          <a:p>
            <a:pPr algn="ctr"/>
            <a:r>
              <a:rPr lang="en-US" dirty="0"/>
              <a:t>Form – 2A (1) : Dyeing Outwards</a:t>
            </a:r>
          </a:p>
        </p:txBody>
      </p:sp>
      <p:pic>
        <p:nvPicPr>
          <p:cNvPr id="2" name="Picture 1">
            <a:extLst>
              <a:ext uri="{FF2B5EF4-FFF2-40B4-BE49-F238E27FC236}">
                <a16:creationId xmlns:a16="http://schemas.microsoft.com/office/drawing/2014/main" id="{527C3C04-471A-273D-FDA4-08C6CE3B9BD1}"/>
              </a:ext>
            </a:extLst>
          </p:cNvPr>
          <p:cNvPicPr>
            <a:picLocks noChangeAspect="1"/>
          </p:cNvPicPr>
          <p:nvPr/>
        </p:nvPicPr>
        <p:blipFill rotWithShape="1">
          <a:blip r:embed="rId3"/>
          <a:srcRect l="-1" t="11428" r="1494" b="17858"/>
          <a:stretch/>
        </p:blipFill>
        <p:spPr>
          <a:xfrm>
            <a:off x="6041181" y="2126326"/>
            <a:ext cx="2187121" cy="279400"/>
          </a:xfrm>
          <a:prstGeom prst="rect">
            <a:avLst/>
          </a:prstGeom>
        </p:spPr>
      </p:pic>
      <p:pic>
        <p:nvPicPr>
          <p:cNvPr id="3" name="Picture 2">
            <a:extLst>
              <a:ext uri="{FF2B5EF4-FFF2-40B4-BE49-F238E27FC236}">
                <a16:creationId xmlns:a16="http://schemas.microsoft.com/office/drawing/2014/main" id="{E0156AF5-B2AD-C70F-73B9-434B28CD7707}"/>
              </a:ext>
            </a:extLst>
          </p:cNvPr>
          <p:cNvPicPr>
            <a:picLocks noChangeAspect="1"/>
          </p:cNvPicPr>
          <p:nvPr/>
        </p:nvPicPr>
        <p:blipFill>
          <a:blip r:embed="rId4">
            <a:duotone>
              <a:prstClr val="black"/>
              <a:srgbClr val="D9C3A5">
                <a:tint val="50000"/>
                <a:satMod val="180000"/>
              </a:srgbClr>
            </a:duotone>
          </a:blip>
          <a:stretch>
            <a:fillRect/>
          </a:stretch>
        </p:blipFill>
        <p:spPr>
          <a:xfrm>
            <a:off x="6081591" y="3556130"/>
            <a:ext cx="1892300" cy="342900"/>
          </a:xfrm>
          <a:prstGeom prst="rect">
            <a:avLst/>
          </a:prstGeom>
        </p:spPr>
      </p:pic>
      <p:pic>
        <p:nvPicPr>
          <p:cNvPr id="5" name="Picture 4">
            <a:extLst>
              <a:ext uri="{FF2B5EF4-FFF2-40B4-BE49-F238E27FC236}">
                <a16:creationId xmlns:a16="http://schemas.microsoft.com/office/drawing/2014/main" id="{1866AD91-0006-DE57-BD74-E5FFBD1A0A95}"/>
              </a:ext>
            </a:extLst>
          </p:cNvPr>
          <p:cNvPicPr>
            <a:picLocks noChangeAspect="1"/>
          </p:cNvPicPr>
          <p:nvPr/>
        </p:nvPicPr>
        <p:blipFill>
          <a:blip r:embed="rId4">
            <a:duotone>
              <a:prstClr val="black"/>
              <a:srgbClr val="D9C3A5">
                <a:tint val="50000"/>
                <a:satMod val="180000"/>
              </a:srgbClr>
            </a:duotone>
          </a:blip>
          <a:stretch>
            <a:fillRect/>
          </a:stretch>
        </p:blipFill>
        <p:spPr>
          <a:xfrm>
            <a:off x="6081591" y="4030578"/>
            <a:ext cx="1892300" cy="342900"/>
          </a:xfrm>
          <a:prstGeom prst="rect">
            <a:avLst/>
          </a:prstGeom>
        </p:spPr>
      </p:pic>
      <p:sp>
        <p:nvSpPr>
          <p:cNvPr id="9" name="TextBox 8">
            <a:extLst>
              <a:ext uri="{FF2B5EF4-FFF2-40B4-BE49-F238E27FC236}">
                <a16:creationId xmlns:a16="http://schemas.microsoft.com/office/drawing/2014/main" id="{6CC006C9-D619-684C-F3E4-0306A90889FD}"/>
              </a:ext>
            </a:extLst>
          </p:cNvPr>
          <p:cNvSpPr txBox="1"/>
          <p:nvPr/>
        </p:nvSpPr>
        <p:spPr>
          <a:xfrm>
            <a:off x="569791" y="692637"/>
            <a:ext cx="2431317" cy="2862322"/>
          </a:xfrm>
          <a:prstGeom prst="rect">
            <a:avLst/>
          </a:prstGeom>
          <a:noFill/>
        </p:spPr>
        <p:txBody>
          <a:bodyPr wrap="square">
            <a:spAutoFit/>
          </a:bodyPr>
          <a:lstStyle/>
          <a:p>
            <a:r>
              <a:rPr lang="en-US" dirty="0"/>
              <a:t>What is the difference between meters sent for dyeing and roll meters?</a:t>
            </a:r>
          </a:p>
          <a:p>
            <a:r>
              <a:rPr lang="en-US" dirty="0"/>
              <a:t> Quantity sent in terns of weight (kg) to be added</a:t>
            </a:r>
          </a:p>
          <a:p>
            <a:r>
              <a:rPr lang="en-US" dirty="0"/>
              <a:t> Meters and weight entered should match with calculated GLM</a:t>
            </a:r>
          </a:p>
        </p:txBody>
      </p:sp>
    </p:spTree>
    <p:extLst>
      <p:ext uri="{BB962C8B-B14F-4D97-AF65-F5344CB8AC3E}">
        <p14:creationId xmlns:p14="http://schemas.microsoft.com/office/powerpoint/2010/main" val="91930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E0E511-436F-AA1D-ACE8-67A1AFD38FDB}"/>
              </a:ext>
            </a:extLst>
          </p:cNvPr>
          <p:cNvGraphicFramePr>
            <a:graphicFrameLocks noGrp="1"/>
          </p:cNvGraphicFramePr>
          <p:nvPr>
            <p:extLst>
              <p:ext uri="{D42A27DB-BD31-4B8C-83A1-F6EECF244321}">
                <p14:modId xmlns:p14="http://schemas.microsoft.com/office/powerpoint/2010/main" val="1079536364"/>
              </p:ext>
            </p:extLst>
          </p:nvPr>
        </p:nvGraphicFramePr>
        <p:xfrm>
          <a:off x="6404262" y="1215924"/>
          <a:ext cx="4995638" cy="3886368"/>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832606">
                  <a:extLst>
                    <a:ext uri="{9D8B030D-6E8A-4147-A177-3AD203B41FA5}">
                      <a16:colId xmlns:a16="http://schemas.microsoft.com/office/drawing/2014/main" val="3853559332"/>
                    </a:ext>
                  </a:extLst>
                </a:gridCol>
                <a:gridCol w="1665213">
                  <a:extLst>
                    <a:ext uri="{9D8B030D-6E8A-4147-A177-3AD203B41FA5}">
                      <a16:colId xmlns:a16="http://schemas.microsoft.com/office/drawing/2014/main" val="3207190411"/>
                    </a:ext>
                  </a:extLst>
                </a:gridCol>
              </a:tblGrid>
              <a:tr h="259581">
                <a:tc>
                  <a:txBody>
                    <a:bodyPr/>
                    <a:lstStyle/>
                    <a:p>
                      <a:pPr algn="l" fontAlgn="b"/>
                      <a:r>
                        <a:rPr lang="en-IN" sz="1200" b="0" i="0" u="none" strike="noStrike" dirty="0">
                          <a:solidFill>
                            <a:srgbClr val="000000"/>
                          </a:solidFill>
                          <a:effectLst/>
                          <a:latin typeface="Calibri" panose="020F0502020204030204" pitchFamily="34" charset="0"/>
                        </a:rPr>
                        <a:t>Dyeing Inwards date</a:t>
                      </a:r>
                    </a:p>
                  </a:txBody>
                  <a:tcPr marL="9525" marR="9525" marT="9525" marB="0" anchor="b"/>
                </a:tc>
                <a:tc gridSpan="2">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485583481"/>
                  </a:ext>
                </a:extLst>
              </a:tr>
              <a:tr h="330973">
                <a:tc>
                  <a:txBody>
                    <a:bodyPr/>
                    <a:lstStyle/>
                    <a:p>
                      <a:pPr algn="l" fontAlgn="b"/>
                      <a:r>
                        <a:rPr lang="en-IN" sz="1200" b="0" i="0" u="none" strike="noStrike" dirty="0">
                          <a:solidFill>
                            <a:srgbClr val="000000"/>
                          </a:solidFill>
                          <a:effectLst/>
                          <a:latin typeface="Calibri" panose="020F0502020204030204" pitchFamily="34" charset="0"/>
                        </a:rPr>
                        <a:t>Greige Fabric Code</a:t>
                      </a:r>
                    </a:p>
                  </a:txBody>
                  <a:tcPr marL="9525" marR="9525" marT="9525" marB="0" anchor="b"/>
                </a:tc>
                <a:tc gridSpan="2">
                  <a:txBody>
                    <a:bodyPr/>
                    <a:lstStyle/>
                    <a:p>
                      <a:pPr algn="l" fontAlgn="b"/>
                      <a:r>
                        <a:rPr lang="en-IN" sz="1200" b="0" i="0" u="none" strike="noStrike" dirty="0">
                          <a:solidFill>
                            <a:srgbClr val="000000"/>
                          </a:solidFill>
                          <a:effectLst/>
                          <a:latin typeface="Calibri" panose="020F0502020204030204" pitchFamily="34" charset="0"/>
                        </a:rPr>
                        <a:t>Will automatically display the chosen grey fabric code </a:t>
                      </a:r>
                    </a:p>
                  </a:txBody>
                  <a:tcPr marL="9525" marR="9525" marT="9525" marB="0" anchor="b"/>
                </a:tc>
                <a:tc hMerge="1">
                  <a:txBody>
                    <a:bodyPr/>
                    <a:lstStyle/>
                    <a:p>
                      <a:endParaRPr lang="en-US"/>
                    </a:p>
                  </a:txBody>
                  <a:tcPr/>
                </a:tc>
                <a:extLst>
                  <a:ext uri="{0D108BD9-81ED-4DB2-BD59-A6C34878D82A}">
                    <a16:rowId xmlns:a16="http://schemas.microsoft.com/office/drawing/2014/main" val="1685916369"/>
                  </a:ext>
                </a:extLst>
              </a:tr>
              <a:tr h="492260">
                <a:tc>
                  <a:txBody>
                    <a:bodyPr/>
                    <a:lstStyle/>
                    <a:p>
                      <a:pPr algn="l" fontAlgn="b"/>
                      <a:r>
                        <a:rPr lang="en-IN" sz="1200" b="0" i="0" u="none" strike="noStrike" dirty="0">
                          <a:solidFill>
                            <a:srgbClr val="000000"/>
                          </a:solidFill>
                          <a:effectLst/>
                          <a:latin typeface="Calibri" panose="020F0502020204030204" pitchFamily="34" charset="0"/>
                        </a:rPr>
                        <a:t>Unit Processed</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Will automatically display the processing unit for the chosen grey fabric code </a:t>
                      </a:r>
                    </a:p>
                  </a:txBody>
                  <a:tcPr marL="9525" marR="9525" marT="9525" marB="0" anchor="b"/>
                </a:tc>
                <a:tc hMerge="1">
                  <a:txBody>
                    <a:bodyPr/>
                    <a:lstStyle/>
                    <a:p>
                      <a:endParaRPr lang="en-US"/>
                    </a:p>
                  </a:txBody>
                  <a:tcPr/>
                </a:tc>
                <a:extLst>
                  <a:ext uri="{0D108BD9-81ED-4DB2-BD59-A6C34878D82A}">
                    <a16:rowId xmlns:a16="http://schemas.microsoft.com/office/drawing/2014/main" val="2999449238"/>
                  </a:ext>
                </a:extLst>
              </a:tr>
              <a:tr h="330973">
                <a:tc>
                  <a:txBody>
                    <a:bodyPr/>
                    <a:lstStyle/>
                    <a:p>
                      <a:pPr algn="l" fontAlgn="b"/>
                      <a:r>
                        <a:rPr lang="en-IN" sz="1200" b="0" i="0" u="none" strike="noStrike" dirty="0">
                          <a:solidFill>
                            <a:srgbClr val="000000"/>
                          </a:solidFill>
                          <a:effectLst/>
                          <a:latin typeface="Calibri" panose="020F0502020204030204" pitchFamily="34" charset="0"/>
                        </a:rPr>
                        <a:t>Meters GIVEN  for dyeing (GRIEGE)</a:t>
                      </a:r>
                    </a:p>
                  </a:txBody>
                  <a:tcPr marL="9525" marR="9525" marT="9525"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Will automatically display the meters for the chosen grey fabric code </a:t>
                      </a:r>
                    </a:p>
                  </a:txBody>
                  <a:tcPr marL="9525" marR="9525" marT="9525" marB="0" anchor="b"/>
                </a:tc>
                <a:tc hMerge="1">
                  <a:txBody>
                    <a:bodyPr/>
                    <a:lstStyle/>
                    <a:p>
                      <a:endParaRPr lang="en-US"/>
                    </a:p>
                  </a:txBody>
                  <a:tcPr/>
                </a:tc>
                <a:extLst>
                  <a:ext uri="{0D108BD9-81ED-4DB2-BD59-A6C34878D82A}">
                    <a16:rowId xmlns:a16="http://schemas.microsoft.com/office/drawing/2014/main" val="1187262461"/>
                  </a:ext>
                </a:extLst>
              </a:tr>
              <a:tr h="330973">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1</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Code</a:t>
                      </a: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Meters</a:t>
                      </a:r>
                    </a:p>
                    <a:p>
                      <a:pPr algn="l" fontAlgn="b"/>
                      <a:endParaRPr lang="en-IN" sz="1200" b="0" i="0" u="none" strike="noStrike" dirty="0">
                        <a:solidFill>
                          <a:srgbClr val="000000"/>
                        </a:solidFill>
                        <a:effectLst/>
                        <a:latin typeface="Calibri" panose="020F0502020204030204" pitchFamily="34" charset="0"/>
                      </a:endParaRP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199682"/>
                  </a:ext>
                </a:extLst>
              </a:tr>
              <a:tr h="258747">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2</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Code</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Meters</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1899656"/>
                  </a:ext>
                </a:extLst>
              </a:tr>
              <a:tr h="258747">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3</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Code</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Meters</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6915001"/>
                  </a:ext>
                </a:extLst>
              </a:tr>
              <a:tr h="258747">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4</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Code</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Meters</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4197492"/>
                  </a:ext>
                </a:extLst>
              </a:tr>
              <a:tr h="258747">
                <a:tc>
                  <a:txBody>
                    <a:bodyPr/>
                    <a:lstStyle/>
                    <a:p>
                      <a:pPr algn="l" fontAlgn="b"/>
                      <a:r>
                        <a:rPr lang="en-IN" sz="1200" b="0" i="0" u="none" strike="noStrike" dirty="0">
                          <a:solidFill>
                            <a:srgbClr val="000000"/>
                          </a:solidFill>
                          <a:effectLst/>
                          <a:latin typeface="Calibri" panose="020F0502020204030204" pitchFamily="34" charset="0"/>
                        </a:rPr>
                        <a:t>Dyed fabric </a:t>
                      </a:r>
                      <a:r>
                        <a:rPr lang="en-IN" sz="1200" b="0" i="0" u="none" strike="noStrike" dirty="0" err="1">
                          <a:solidFill>
                            <a:srgbClr val="000000"/>
                          </a:solidFill>
                          <a:effectLst/>
                          <a:latin typeface="Calibri" panose="020F0502020204030204" pitchFamily="34" charset="0"/>
                        </a:rPr>
                        <a:t>Color</a:t>
                      </a:r>
                      <a:r>
                        <a:rPr lang="en-IN" sz="1200" b="0" i="0" u="none" strike="noStrike" dirty="0">
                          <a:solidFill>
                            <a:srgbClr val="000000"/>
                          </a:solidFill>
                          <a:effectLst/>
                          <a:latin typeface="Calibri" panose="020F0502020204030204" pitchFamily="34" charset="0"/>
                        </a:rPr>
                        <a:t> Code 5</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Code</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Meters</a:t>
                      </a:r>
                    </a:p>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1531711"/>
                  </a:ext>
                </a:extLst>
              </a:tr>
              <a:tr h="258747">
                <a:tc>
                  <a:txBody>
                    <a:bodyPr/>
                    <a:lstStyle/>
                    <a:p>
                      <a:pPr algn="l" fontAlgn="b"/>
                      <a:r>
                        <a:rPr lang="en-IN" sz="1200" b="0" i="0" u="none" strike="noStrike" dirty="0">
                          <a:solidFill>
                            <a:srgbClr val="000000"/>
                          </a:solidFill>
                          <a:effectLst/>
                          <a:latin typeface="Calibri" panose="020F0502020204030204" pitchFamily="34" charset="0"/>
                        </a:rPr>
                        <a:t>Roll No and meters to be entered</a:t>
                      </a: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2193645"/>
                  </a:ext>
                </a:extLst>
              </a:tr>
            </a:tbl>
          </a:graphicData>
        </a:graphic>
      </p:graphicFrame>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2193663446"/>
              </p:ext>
            </p:extLst>
          </p:nvPr>
        </p:nvGraphicFramePr>
        <p:xfrm>
          <a:off x="549875" y="1778673"/>
          <a:ext cx="4995638" cy="71773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i="0" u="none" strike="noStrike" dirty="0">
                          <a:solidFill>
                            <a:srgbClr val="000000"/>
                          </a:solidFill>
                          <a:effectLst/>
                          <a:latin typeface="Calibri" panose="020F0502020204030204" pitchFamily="34" charset="0"/>
                        </a:rPr>
                        <a:t>Choose Greige Fabric Code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greige fabric code)</a:t>
                      </a:r>
                    </a:p>
                  </a:txBody>
                  <a:tcPr marL="9525" marR="9525" marT="9525" marB="0" anchor="b"/>
                </a:tc>
                <a:extLst>
                  <a:ext uri="{0D108BD9-81ED-4DB2-BD59-A6C34878D82A}">
                    <a16:rowId xmlns:a16="http://schemas.microsoft.com/office/drawing/2014/main" val="1685916369"/>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8902081" y="1215924"/>
            <a:ext cx="1168400" cy="228412"/>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3"/>
          <a:srcRect l="-1" t="11428" r="1494" b="17858"/>
          <a:stretch/>
        </p:blipFill>
        <p:spPr>
          <a:xfrm>
            <a:off x="3082059" y="1836469"/>
            <a:ext cx="2187121" cy="27940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4"/>
          <a:stretch>
            <a:fillRect/>
          </a:stretch>
        </p:blipFill>
        <p:spPr>
          <a:xfrm>
            <a:off x="7811076" y="5175608"/>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6" y="709876"/>
            <a:ext cx="3749040" cy="369332"/>
          </a:xfrm>
          <a:prstGeom prst="rect">
            <a:avLst/>
          </a:prstGeom>
          <a:solidFill>
            <a:schemeClr val="accent1">
              <a:lumMod val="60000"/>
              <a:lumOff val="40000"/>
            </a:schemeClr>
          </a:solidFill>
        </p:spPr>
        <p:txBody>
          <a:bodyPr wrap="square" rtlCol="0">
            <a:spAutoFit/>
          </a:bodyPr>
          <a:lstStyle/>
          <a:p>
            <a:pPr algn="ctr"/>
            <a:r>
              <a:rPr lang="en-US" dirty="0"/>
              <a:t>Form - 2B : Dyeing Inwards</a:t>
            </a:r>
          </a:p>
        </p:txBody>
      </p:sp>
      <p:sp>
        <p:nvSpPr>
          <p:cNvPr id="2" name="Rounded Rectangle 1">
            <a:extLst>
              <a:ext uri="{FF2B5EF4-FFF2-40B4-BE49-F238E27FC236}">
                <a16:creationId xmlns:a16="http://schemas.microsoft.com/office/drawing/2014/main" id="{1F151640-67B4-D5F3-D014-CD5C31A8EA62}"/>
              </a:ext>
            </a:extLst>
          </p:cNvPr>
          <p:cNvSpPr/>
          <p:nvPr/>
        </p:nvSpPr>
        <p:spPr>
          <a:xfrm>
            <a:off x="3302949" y="2632814"/>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Display details</a:t>
            </a:r>
          </a:p>
        </p:txBody>
      </p:sp>
      <p:sp>
        <p:nvSpPr>
          <p:cNvPr id="5" name="TextBox 4">
            <a:extLst>
              <a:ext uri="{FF2B5EF4-FFF2-40B4-BE49-F238E27FC236}">
                <a16:creationId xmlns:a16="http://schemas.microsoft.com/office/drawing/2014/main" id="{EDB1FC12-836A-3F94-9168-68D7F0C6AFBA}"/>
              </a:ext>
            </a:extLst>
          </p:cNvPr>
          <p:cNvSpPr txBox="1"/>
          <p:nvPr/>
        </p:nvSpPr>
        <p:spPr>
          <a:xfrm>
            <a:off x="2336331" y="3110879"/>
            <a:ext cx="3451409" cy="276999"/>
          </a:xfrm>
          <a:prstGeom prst="rect">
            <a:avLst/>
          </a:prstGeom>
          <a:noFill/>
        </p:spPr>
        <p:txBody>
          <a:bodyPr wrap="square" rtlCol="0">
            <a:spAutoFit/>
          </a:bodyPr>
          <a:lstStyle/>
          <a:p>
            <a:r>
              <a:rPr lang="en-US" sz="1200" i="1" dirty="0"/>
              <a:t>Will display the details of chosen greige fabric code</a:t>
            </a:r>
          </a:p>
        </p:txBody>
      </p:sp>
      <p:sp>
        <p:nvSpPr>
          <p:cNvPr id="14" name="Notched Right Arrow 13">
            <a:extLst>
              <a:ext uri="{FF2B5EF4-FFF2-40B4-BE49-F238E27FC236}">
                <a16:creationId xmlns:a16="http://schemas.microsoft.com/office/drawing/2014/main" id="{9F9AB6D6-979E-880D-4E1B-27ACC07B3D00}"/>
              </a:ext>
            </a:extLst>
          </p:cNvPr>
          <p:cNvSpPr/>
          <p:nvPr/>
        </p:nvSpPr>
        <p:spPr>
          <a:xfrm>
            <a:off x="5787740" y="2228096"/>
            <a:ext cx="443243" cy="4047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A7FD9660-6018-4794-693A-6C293D1FB77E}"/>
              </a:ext>
            </a:extLst>
          </p:cNvPr>
          <p:cNvPicPr>
            <a:picLocks noChangeAspect="1"/>
          </p:cNvPicPr>
          <p:nvPr/>
        </p:nvPicPr>
        <p:blipFill>
          <a:blip r:embed="rId5">
            <a:duotone>
              <a:prstClr val="black"/>
              <a:srgbClr val="D9C3A5">
                <a:tint val="50000"/>
                <a:satMod val="180000"/>
              </a:srgbClr>
            </a:duotone>
          </a:blip>
          <a:stretch>
            <a:fillRect/>
          </a:stretch>
        </p:blipFill>
        <p:spPr>
          <a:xfrm>
            <a:off x="8909242" y="3077754"/>
            <a:ext cx="577039" cy="104564"/>
          </a:xfrm>
          <a:prstGeom prst="rect">
            <a:avLst/>
          </a:prstGeom>
        </p:spPr>
      </p:pic>
      <p:pic>
        <p:nvPicPr>
          <p:cNvPr id="28" name="Picture 27">
            <a:extLst>
              <a:ext uri="{FF2B5EF4-FFF2-40B4-BE49-F238E27FC236}">
                <a16:creationId xmlns:a16="http://schemas.microsoft.com/office/drawing/2014/main" id="{32D8CCA1-7452-2820-4BCC-D2BFA73283F5}"/>
              </a:ext>
            </a:extLst>
          </p:cNvPr>
          <p:cNvPicPr>
            <a:picLocks noChangeAspect="1"/>
          </p:cNvPicPr>
          <p:nvPr/>
        </p:nvPicPr>
        <p:blipFill>
          <a:blip r:embed="rId5">
            <a:duotone>
              <a:prstClr val="black"/>
              <a:srgbClr val="D9C3A5">
                <a:tint val="50000"/>
                <a:satMod val="180000"/>
              </a:srgbClr>
            </a:duotone>
          </a:blip>
          <a:stretch>
            <a:fillRect/>
          </a:stretch>
        </p:blipFill>
        <p:spPr>
          <a:xfrm>
            <a:off x="9767991" y="3102870"/>
            <a:ext cx="577039" cy="104564"/>
          </a:xfrm>
          <a:prstGeom prst="rect">
            <a:avLst/>
          </a:prstGeom>
        </p:spPr>
      </p:pic>
      <p:pic>
        <p:nvPicPr>
          <p:cNvPr id="29" name="Picture 28">
            <a:extLst>
              <a:ext uri="{FF2B5EF4-FFF2-40B4-BE49-F238E27FC236}">
                <a16:creationId xmlns:a16="http://schemas.microsoft.com/office/drawing/2014/main" id="{43C6FF16-C479-B71E-55F0-B3516E0BBA3B}"/>
              </a:ext>
            </a:extLst>
          </p:cNvPr>
          <p:cNvPicPr>
            <a:picLocks noChangeAspect="1"/>
          </p:cNvPicPr>
          <p:nvPr/>
        </p:nvPicPr>
        <p:blipFill>
          <a:blip r:embed="rId5">
            <a:duotone>
              <a:prstClr val="black"/>
              <a:srgbClr val="D9C3A5">
                <a:tint val="50000"/>
                <a:satMod val="180000"/>
              </a:srgbClr>
            </a:duotone>
          </a:blip>
          <a:stretch>
            <a:fillRect/>
          </a:stretch>
        </p:blipFill>
        <p:spPr>
          <a:xfrm>
            <a:off x="8953417" y="3571119"/>
            <a:ext cx="577039" cy="104564"/>
          </a:xfrm>
          <a:prstGeom prst="rect">
            <a:avLst/>
          </a:prstGeom>
        </p:spPr>
      </p:pic>
      <p:pic>
        <p:nvPicPr>
          <p:cNvPr id="30" name="Picture 29">
            <a:extLst>
              <a:ext uri="{FF2B5EF4-FFF2-40B4-BE49-F238E27FC236}">
                <a16:creationId xmlns:a16="http://schemas.microsoft.com/office/drawing/2014/main" id="{89C95E87-FB09-A6F0-39B9-C130BDF9B301}"/>
              </a:ext>
            </a:extLst>
          </p:cNvPr>
          <p:cNvPicPr>
            <a:picLocks noChangeAspect="1"/>
          </p:cNvPicPr>
          <p:nvPr/>
        </p:nvPicPr>
        <p:blipFill>
          <a:blip r:embed="rId5">
            <a:duotone>
              <a:prstClr val="black"/>
              <a:srgbClr val="D9C3A5">
                <a:tint val="50000"/>
                <a:satMod val="180000"/>
              </a:srgbClr>
            </a:duotone>
          </a:blip>
          <a:stretch>
            <a:fillRect/>
          </a:stretch>
        </p:blipFill>
        <p:spPr>
          <a:xfrm>
            <a:off x="9798545" y="3538966"/>
            <a:ext cx="577039" cy="104564"/>
          </a:xfrm>
          <a:prstGeom prst="rect">
            <a:avLst/>
          </a:prstGeom>
        </p:spPr>
      </p:pic>
      <p:pic>
        <p:nvPicPr>
          <p:cNvPr id="31" name="Picture 30">
            <a:extLst>
              <a:ext uri="{FF2B5EF4-FFF2-40B4-BE49-F238E27FC236}">
                <a16:creationId xmlns:a16="http://schemas.microsoft.com/office/drawing/2014/main" id="{B6AB2433-33D4-4C57-1296-7736CDCE3542}"/>
              </a:ext>
            </a:extLst>
          </p:cNvPr>
          <p:cNvPicPr>
            <a:picLocks noChangeAspect="1"/>
          </p:cNvPicPr>
          <p:nvPr/>
        </p:nvPicPr>
        <p:blipFill>
          <a:blip r:embed="rId5">
            <a:duotone>
              <a:prstClr val="black"/>
              <a:srgbClr val="D9C3A5">
                <a:tint val="50000"/>
                <a:satMod val="180000"/>
              </a:srgbClr>
            </a:duotone>
          </a:blip>
          <a:stretch>
            <a:fillRect/>
          </a:stretch>
        </p:blipFill>
        <p:spPr>
          <a:xfrm>
            <a:off x="8909242" y="3946553"/>
            <a:ext cx="577039" cy="104564"/>
          </a:xfrm>
          <a:prstGeom prst="rect">
            <a:avLst/>
          </a:prstGeom>
        </p:spPr>
      </p:pic>
      <p:pic>
        <p:nvPicPr>
          <p:cNvPr id="32" name="Picture 31">
            <a:extLst>
              <a:ext uri="{FF2B5EF4-FFF2-40B4-BE49-F238E27FC236}">
                <a16:creationId xmlns:a16="http://schemas.microsoft.com/office/drawing/2014/main" id="{921F0009-3B2C-4B1A-76E3-9A12F2B5C516}"/>
              </a:ext>
            </a:extLst>
          </p:cNvPr>
          <p:cNvPicPr>
            <a:picLocks noChangeAspect="1"/>
          </p:cNvPicPr>
          <p:nvPr/>
        </p:nvPicPr>
        <p:blipFill>
          <a:blip r:embed="rId5">
            <a:duotone>
              <a:prstClr val="black"/>
              <a:srgbClr val="D9C3A5">
                <a:tint val="50000"/>
                <a:satMod val="180000"/>
              </a:srgbClr>
            </a:duotone>
          </a:blip>
          <a:stretch>
            <a:fillRect/>
          </a:stretch>
        </p:blipFill>
        <p:spPr>
          <a:xfrm>
            <a:off x="9767990" y="3922780"/>
            <a:ext cx="577039" cy="104564"/>
          </a:xfrm>
          <a:prstGeom prst="rect">
            <a:avLst/>
          </a:prstGeom>
        </p:spPr>
      </p:pic>
      <p:pic>
        <p:nvPicPr>
          <p:cNvPr id="33" name="Picture 32">
            <a:extLst>
              <a:ext uri="{FF2B5EF4-FFF2-40B4-BE49-F238E27FC236}">
                <a16:creationId xmlns:a16="http://schemas.microsoft.com/office/drawing/2014/main" id="{84DD1695-3E3E-3F36-DFE5-D9AE7F89BCD6}"/>
              </a:ext>
            </a:extLst>
          </p:cNvPr>
          <p:cNvPicPr>
            <a:picLocks noChangeAspect="1"/>
          </p:cNvPicPr>
          <p:nvPr/>
        </p:nvPicPr>
        <p:blipFill>
          <a:blip r:embed="rId5">
            <a:duotone>
              <a:prstClr val="black"/>
              <a:srgbClr val="D9C3A5">
                <a:tint val="50000"/>
                <a:satMod val="180000"/>
              </a:srgbClr>
            </a:duotone>
          </a:blip>
          <a:stretch>
            <a:fillRect/>
          </a:stretch>
        </p:blipFill>
        <p:spPr>
          <a:xfrm>
            <a:off x="8909242" y="4321987"/>
            <a:ext cx="577039" cy="104564"/>
          </a:xfrm>
          <a:prstGeom prst="rect">
            <a:avLst/>
          </a:prstGeom>
        </p:spPr>
      </p:pic>
      <p:pic>
        <p:nvPicPr>
          <p:cNvPr id="34" name="Picture 33">
            <a:extLst>
              <a:ext uri="{FF2B5EF4-FFF2-40B4-BE49-F238E27FC236}">
                <a16:creationId xmlns:a16="http://schemas.microsoft.com/office/drawing/2014/main" id="{9DADD4D3-C270-3E0E-C6AE-C118F870D40C}"/>
              </a:ext>
            </a:extLst>
          </p:cNvPr>
          <p:cNvPicPr>
            <a:picLocks noChangeAspect="1"/>
          </p:cNvPicPr>
          <p:nvPr/>
        </p:nvPicPr>
        <p:blipFill>
          <a:blip r:embed="rId5">
            <a:duotone>
              <a:prstClr val="black"/>
              <a:srgbClr val="D9C3A5">
                <a:tint val="50000"/>
                <a:satMod val="180000"/>
              </a:srgbClr>
            </a:duotone>
          </a:blip>
          <a:stretch>
            <a:fillRect/>
          </a:stretch>
        </p:blipFill>
        <p:spPr>
          <a:xfrm>
            <a:off x="9810130" y="4306594"/>
            <a:ext cx="577039" cy="104564"/>
          </a:xfrm>
          <a:prstGeom prst="rect">
            <a:avLst/>
          </a:prstGeom>
        </p:spPr>
      </p:pic>
      <p:pic>
        <p:nvPicPr>
          <p:cNvPr id="35" name="Picture 34">
            <a:extLst>
              <a:ext uri="{FF2B5EF4-FFF2-40B4-BE49-F238E27FC236}">
                <a16:creationId xmlns:a16="http://schemas.microsoft.com/office/drawing/2014/main" id="{E9872DAF-BCC5-9086-18EE-D9E10CCA9777}"/>
              </a:ext>
            </a:extLst>
          </p:cNvPr>
          <p:cNvPicPr>
            <a:picLocks noChangeAspect="1"/>
          </p:cNvPicPr>
          <p:nvPr/>
        </p:nvPicPr>
        <p:blipFill>
          <a:blip r:embed="rId5">
            <a:duotone>
              <a:prstClr val="black"/>
              <a:srgbClr val="D9C3A5">
                <a:tint val="50000"/>
                <a:satMod val="180000"/>
              </a:srgbClr>
            </a:duotone>
          </a:blip>
          <a:stretch>
            <a:fillRect/>
          </a:stretch>
        </p:blipFill>
        <p:spPr>
          <a:xfrm>
            <a:off x="8911234" y="4710788"/>
            <a:ext cx="577039" cy="104564"/>
          </a:xfrm>
          <a:prstGeom prst="rect">
            <a:avLst/>
          </a:prstGeom>
        </p:spPr>
      </p:pic>
      <p:pic>
        <p:nvPicPr>
          <p:cNvPr id="36" name="Picture 35">
            <a:extLst>
              <a:ext uri="{FF2B5EF4-FFF2-40B4-BE49-F238E27FC236}">
                <a16:creationId xmlns:a16="http://schemas.microsoft.com/office/drawing/2014/main" id="{3F07DA9A-66A5-9F67-9A68-0952DCC35AFA}"/>
              </a:ext>
            </a:extLst>
          </p:cNvPr>
          <p:cNvPicPr>
            <a:picLocks noChangeAspect="1"/>
          </p:cNvPicPr>
          <p:nvPr/>
        </p:nvPicPr>
        <p:blipFill>
          <a:blip r:embed="rId5">
            <a:duotone>
              <a:prstClr val="black"/>
              <a:srgbClr val="D9C3A5">
                <a:tint val="50000"/>
                <a:satMod val="180000"/>
              </a:srgbClr>
            </a:duotone>
          </a:blip>
          <a:stretch>
            <a:fillRect/>
          </a:stretch>
        </p:blipFill>
        <p:spPr>
          <a:xfrm>
            <a:off x="9810130" y="4661860"/>
            <a:ext cx="577039" cy="104564"/>
          </a:xfrm>
          <a:prstGeom prst="rect">
            <a:avLst/>
          </a:prstGeom>
        </p:spPr>
      </p:pic>
      <p:sp>
        <p:nvSpPr>
          <p:cNvPr id="7" name="TextBox 6">
            <a:extLst>
              <a:ext uri="{FF2B5EF4-FFF2-40B4-BE49-F238E27FC236}">
                <a16:creationId xmlns:a16="http://schemas.microsoft.com/office/drawing/2014/main" id="{4C97A2B2-382B-24E7-DC26-62F18C9E006F}"/>
              </a:ext>
            </a:extLst>
          </p:cNvPr>
          <p:cNvSpPr txBox="1"/>
          <p:nvPr/>
        </p:nvSpPr>
        <p:spPr>
          <a:xfrm>
            <a:off x="6720262" y="5917304"/>
            <a:ext cx="4377959" cy="584775"/>
          </a:xfrm>
          <a:prstGeom prst="rect">
            <a:avLst/>
          </a:prstGeom>
          <a:noFill/>
        </p:spPr>
        <p:txBody>
          <a:bodyPr wrap="square" rtlCol="0">
            <a:spAutoFit/>
          </a:bodyPr>
          <a:lstStyle/>
          <a:p>
            <a:r>
              <a:rPr lang="en-US" sz="1600" i="1" dirty="0"/>
              <a:t>Once submit is entered, it will display the meter difference and shrinkage difference(width)</a:t>
            </a:r>
          </a:p>
        </p:txBody>
      </p:sp>
      <p:sp>
        <p:nvSpPr>
          <p:cNvPr id="10" name="TextBox 9">
            <a:extLst>
              <a:ext uri="{FF2B5EF4-FFF2-40B4-BE49-F238E27FC236}">
                <a16:creationId xmlns:a16="http://schemas.microsoft.com/office/drawing/2014/main" id="{599340E3-C342-E0EF-3B92-F611082CA106}"/>
              </a:ext>
            </a:extLst>
          </p:cNvPr>
          <p:cNvSpPr txBox="1"/>
          <p:nvPr/>
        </p:nvSpPr>
        <p:spPr>
          <a:xfrm>
            <a:off x="549875" y="3517718"/>
            <a:ext cx="4995638" cy="2677656"/>
          </a:xfrm>
          <a:prstGeom prst="rect">
            <a:avLst/>
          </a:prstGeom>
          <a:noFill/>
        </p:spPr>
        <p:txBody>
          <a:bodyPr wrap="square">
            <a:spAutoFit/>
          </a:bodyPr>
          <a:lstStyle/>
          <a:p>
            <a:r>
              <a:rPr lang="en-US" sz="1400" dirty="0"/>
              <a:t>Shrinkage Length - to be calculated from Greige Meters Sent data and Dyeing Received data</a:t>
            </a:r>
          </a:p>
          <a:p>
            <a:r>
              <a:rPr lang="en-US" sz="1400" dirty="0"/>
              <a:t>(Both in actual meters and in percentage)</a:t>
            </a:r>
          </a:p>
          <a:p>
            <a:r>
              <a:rPr lang="en-US" sz="1400" dirty="0"/>
              <a:t> Shrinkage Width – to be calculated from greige width and dyed fabric width (same as</a:t>
            </a:r>
          </a:p>
          <a:p>
            <a:r>
              <a:rPr lang="en-US" sz="1400" dirty="0"/>
              <a:t>pervious act &amp;amp; percentage)</a:t>
            </a:r>
          </a:p>
          <a:p>
            <a:r>
              <a:rPr lang="en-US" sz="1400" dirty="0"/>
              <a:t> Weight Loss (Actual &amp;amp; Percentage) – To be calculated from Greige Roll weight sent to dyeing</a:t>
            </a:r>
          </a:p>
          <a:p>
            <a:r>
              <a:rPr lang="en-US" sz="1400" dirty="0"/>
              <a:t>and Roll weight received from dyeing</a:t>
            </a:r>
          </a:p>
          <a:p>
            <a:r>
              <a:rPr lang="en-US" sz="1400" dirty="0"/>
              <a:t> Note: For each </a:t>
            </a:r>
            <a:r>
              <a:rPr lang="en-US" sz="1400" dirty="0" err="1"/>
              <a:t>colour</a:t>
            </a:r>
            <a:r>
              <a:rPr lang="en-US" sz="1400" dirty="0"/>
              <a:t> separate dyeing outward DC has to be made. They cannot combine.</a:t>
            </a:r>
          </a:p>
          <a:p>
            <a:r>
              <a:rPr lang="en-US" sz="1400" dirty="0"/>
              <a:t>Weight and meters also should be separate for each </a:t>
            </a:r>
            <a:r>
              <a:rPr lang="en-US" sz="1400" dirty="0" err="1"/>
              <a:t>colour</a:t>
            </a:r>
            <a:endParaRPr lang="en-US" sz="1400" dirty="0"/>
          </a:p>
        </p:txBody>
      </p:sp>
    </p:spTree>
    <p:extLst>
      <p:ext uri="{BB962C8B-B14F-4D97-AF65-F5344CB8AC3E}">
        <p14:creationId xmlns:p14="http://schemas.microsoft.com/office/powerpoint/2010/main" val="396328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E0E511-436F-AA1D-ACE8-67A1AFD38FDB}"/>
              </a:ext>
            </a:extLst>
          </p:cNvPr>
          <p:cNvGraphicFramePr>
            <a:graphicFrameLocks noGrp="1"/>
          </p:cNvGraphicFramePr>
          <p:nvPr>
            <p:extLst>
              <p:ext uri="{D42A27DB-BD31-4B8C-83A1-F6EECF244321}">
                <p14:modId xmlns:p14="http://schemas.microsoft.com/office/powerpoint/2010/main" val="1755534337"/>
              </p:ext>
            </p:extLst>
          </p:nvPr>
        </p:nvGraphicFramePr>
        <p:xfrm>
          <a:off x="6230984" y="1215923"/>
          <a:ext cx="5168919" cy="3179951"/>
        </p:xfrm>
        <a:graphic>
          <a:graphicData uri="http://schemas.openxmlformats.org/drawingml/2006/table">
            <a:tbl>
              <a:tblPr>
                <a:tableStyleId>{616DA210-FB5B-4158-B5E0-FEB733F419BA}</a:tableStyleId>
              </a:tblPr>
              <a:tblGrid>
                <a:gridCol w="1318832">
                  <a:extLst>
                    <a:ext uri="{9D8B030D-6E8A-4147-A177-3AD203B41FA5}">
                      <a16:colId xmlns:a16="http://schemas.microsoft.com/office/drawing/2014/main" val="2061306620"/>
                    </a:ext>
                  </a:extLst>
                </a:gridCol>
                <a:gridCol w="648611">
                  <a:extLst>
                    <a:ext uri="{9D8B030D-6E8A-4147-A177-3AD203B41FA5}">
                      <a16:colId xmlns:a16="http://schemas.microsoft.com/office/drawing/2014/main" val="3853559332"/>
                    </a:ext>
                  </a:extLst>
                </a:gridCol>
                <a:gridCol w="1478502">
                  <a:extLst>
                    <a:ext uri="{9D8B030D-6E8A-4147-A177-3AD203B41FA5}">
                      <a16:colId xmlns:a16="http://schemas.microsoft.com/office/drawing/2014/main" val="3600320222"/>
                    </a:ext>
                  </a:extLst>
                </a:gridCol>
                <a:gridCol w="1722974">
                  <a:extLst>
                    <a:ext uri="{9D8B030D-6E8A-4147-A177-3AD203B41FA5}">
                      <a16:colId xmlns:a16="http://schemas.microsoft.com/office/drawing/2014/main" val="3727184139"/>
                    </a:ext>
                  </a:extLst>
                </a:gridCol>
              </a:tblGrid>
              <a:tr h="282196">
                <a:tc>
                  <a:txBody>
                    <a:bodyPr/>
                    <a:lstStyle/>
                    <a:p>
                      <a:pPr algn="l" fontAlgn="b"/>
                      <a:r>
                        <a:rPr lang="en-IN" sz="1200" b="0" i="0" u="none" strike="noStrike" dirty="0">
                          <a:solidFill>
                            <a:srgbClr val="000000"/>
                          </a:solidFill>
                          <a:effectLst/>
                          <a:latin typeface="Calibri" panose="020F0502020204030204" pitchFamily="34" charset="0"/>
                        </a:rPr>
                        <a:t>Date</a:t>
                      </a:r>
                    </a:p>
                  </a:txBody>
                  <a:tcPr marL="9525" marR="9525" marT="9525" marB="0" anchor="b"/>
                </a:tc>
                <a:tc gridSpan="3">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5583481"/>
                  </a:ext>
                </a:extLst>
              </a:tr>
              <a:tr h="407980">
                <a:tc>
                  <a:txBody>
                    <a:bodyPr/>
                    <a:lstStyle/>
                    <a:p>
                      <a:pPr algn="l" fontAlgn="b"/>
                      <a:r>
                        <a:rPr lang="en-IN" sz="1200" b="0" i="0" u="none" strike="noStrike" dirty="0">
                          <a:solidFill>
                            <a:srgbClr val="000000"/>
                          </a:solidFill>
                          <a:effectLst/>
                          <a:latin typeface="Calibri" panose="020F0502020204030204" pitchFamily="34" charset="0"/>
                        </a:rPr>
                        <a:t>Dyed Fabric Code</a:t>
                      </a:r>
                    </a:p>
                  </a:txBody>
                  <a:tcPr marL="9525" marR="9525" marT="9525" marB="0" anchor="b"/>
                </a:tc>
                <a:tc gridSpan="3">
                  <a:txBody>
                    <a:bodyPr/>
                    <a:lstStyle/>
                    <a:p>
                      <a:pPr algn="l" fontAlgn="b"/>
                      <a:r>
                        <a:rPr lang="en-IN" sz="1200" b="0" i="0" u="none" strike="noStrike" dirty="0">
                          <a:solidFill>
                            <a:srgbClr val="000000"/>
                          </a:solidFill>
                          <a:effectLst/>
                          <a:latin typeface="Calibri" panose="020F0502020204030204" pitchFamily="34" charset="0"/>
                        </a:rPr>
                        <a:t>Will automatically display the chosen dyed fabric code </a:t>
                      </a: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5916369"/>
                  </a:ext>
                </a:extLst>
              </a:tr>
              <a:tr h="535146">
                <a:tc>
                  <a:txBody>
                    <a:bodyPr/>
                    <a:lstStyle/>
                    <a:p>
                      <a:pPr algn="l" fontAlgn="b"/>
                      <a:r>
                        <a:rPr lang="en-IN" sz="1200" b="0" i="0" u="none" strike="noStrike" dirty="0">
                          <a:solidFill>
                            <a:srgbClr val="000000"/>
                          </a:solidFill>
                          <a:effectLst/>
                          <a:latin typeface="Calibri" panose="020F0502020204030204" pitchFamily="34" charset="0"/>
                        </a:rPr>
                        <a:t>Meters Processed</a:t>
                      </a:r>
                    </a:p>
                  </a:txBody>
                  <a:tcPr marL="9525" marR="9525" marT="9525" marB="0" anchor="b"/>
                </a:tc>
                <a:tc gridSpan="3">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Will automatically display the processing unit for the chosen dyed fabric code </a:t>
                      </a: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9449238"/>
                  </a:ext>
                </a:extLst>
              </a:tr>
              <a:tr h="311097">
                <a:tc>
                  <a:txBody>
                    <a:bodyPr/>
                    <a:lstStyle/>
                    <a:p>
                      <a:pPr algn="l" fontAlgn="b"/>
                      <a:r>
                        <a:rPr lang="en-IN" sz="1200" b="0" i="0" u="none" strike="noStrike" dirty="0">
                          <a:solidFill>
                            <a:srgbClr val="000000"/>
                          </a:solidFill>
                          <a:effectLst/>
                          <a:latin typeface="Calibri" panose="020F0502020204030204" pitchFamily="34" charset="0"/>
                        </a:rPr>
                        <a:t>Status </a:t>
                      </a:r>
                    </a:p>
                    <a:p>
                      <a:pPr algn="l" fontAlgn="b"/>
                      <a:r>
                        <a:rPr lang="en-IN" sz="1200" b="0" i="0" u="none" strike="noStrike" dirty="0">
                          <a:solidFill>
                            <a:srgbClr val="000000"/>
                          </a:solidFill>
                          <a:effectLst/>
                          <a:latin typeface="Calibri" panose="020F0502020204030204" pitchFamily="34" charset="0"/>
                        </a:rPr>
                        <a:t>(Three options – Passed / Pending / Rejected)</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Passed</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Need to enter meters</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Specify Reason</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7262461"/>
                  </a:ext>
                </a:extLst>
              </a:tr>
              <a:tr h="606792">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Pending</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Need to enter meters</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Specify Reason</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8105960"/>
                  </a:ext>
                </a:extLst>
              </a:tr>
              <a:tr h="606792">
                <a:tc>
                  <a:txBody>
                    <a:bodyPr/>
                    <a:lstStyle/>
                    <a:p>
                      <a:pPr algn="l" fontAlgn="b"/>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Rejected</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Need to enter meters</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0" i="0" u="none" strike="noStrike" dirty="0">
                          <a:solidFill>
                            <a:srgbClr val="000000"/>
                          </a:solidFill>
                          <a:effectLst/>
                          <a:latin typeface="Calibri" panose="020F0502020204030204" pitchFamily="34" charset="0"/>
                        </a:rPr>
                        <a:t>Specify Reason</a:t>
                      </a: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9501170"/>
                  </a:ext>
                </a:extLst>
              </a:tr>
            </a:tbl>
          </a:graphicData>
        </a:graphic>
      </p:graphicFrame>
      <p:graphicFrame>
        <p:nvGraphicFramePr>
          <p:cNvPr id="4" name="Table 3">
            <a:extLst>
              <a:ext uri="{FF2B5EF4-FFF2-40B4-BE49-F238E27FC236}">
                <a16:creationId xmlns:a16="http://schemas.microsoft.com/office/drawing/2014/main" id="{2B3D1D71-51A0-8F18-5681-ACE28E02D1A7}"/>
              </a:ext>
            </a:extLst>
          </p:cNvPr>
          <p:cNvGraphicFramePr>
            <a:graphicFrameLocks noGrp="1"/>
          </p:cNvGraphicFramePr>
          <p:nvPr>
            <p:extLst>
              <p:ext uri="{D42A27DB-BD31-4B8C-83A1-F6EECF244321}">
                <p14:modId xmlns:p14="http://schemas.microsoft.com/office/powerpoint/2010/main" val="2774525820"/>
              </p:ext>
            </p:extLst>
          </p:nvPr>
        </p:nvGraphicFramePr>
        <p:xfrm>
          <a:off x="549875" y="1778673"/>
          <a:ext cx="4995638" cy="717732"/>
        </p:xfrm>
        <a:graphic>
          <a:graphicData uri="http://schemas.openxmlformats.org/drawingml/2006/table">
            <a:tbl>
              <a:tblPr>
                <a:tableStyleId>{616DA210-FB5B-4158-B5E0-FEB733F419BA}</a:tableStyleId>
              </a:tblPr>
              <a:tblGrid>
                <a:gridCol w="2497819">
                  <a:extLst>
                    <a:ext uri="{9D8B030D-6E8A-4147-A177-3AD203B41FA5}">
                      <a16:colId xmlns:a16="http://schemas.microsoft.com/office/drawing/2014/main" val="2061306620"/>
                    </a:ext>
                  </a:extLst>
                </a:gridCol>
                <a:gridCol w="2497819">
                  <a:extLst>
                    <a:ext uri="{9D8B030D-6E8A-4147-A177-3AD203B41FA5}">
                      <a16:colId xmlns:a16="http://schemas.microsoft.com/office/drawing/2014/main" val="3853559332"/>
                    </a:ext>
                  </a:extLst>
                </a:gridCol>
              </a:tblGrid>
              <a:tr h="717732">
                <a:tc>
                  <a:txBody>
                    <a:bodyPr/>
                    <a:lstStyle/>
                    <a:p>
                      <a:pPr algn="l" fontAlgn="b"/>
                      <a:r>
                        <a:rPr lang="en-IN" sz="1200" b="0" i="0" u="none" strike="noStrike" dirty="0">
                          <a:solidFill>
                            <a:srgbClr val="000000"/>
                          </a:solidFill>
                          <a:effectLst/>
                          <a:latin typeface="Calibri" panose="020F0502020204030204" pitchFamily="34" charset="0"/>
                        </a:rPr>
                        <a:t>Choose Dyed Fabric Code</a:t>
                      </a:r>
                    </a:p>
                  </a:txBody>
                  <a:tcPr marL="9525" marR="9525" marT="9525" marB="0" anchor="b"/>
                </a:tc>
                <a:tc>
                  <a:txBody>
                    <a:bodyPr/>
                    <a:lstStyle/>
                    <a:p>
                      <a:pPr algn="l" fontAlgn="b"/>
                      <a:r>
                        <a:rPr lang="en-IN" sz="1200" b="0" i="0" u="none" strike="noStrike" dirty="0">
                          <a:solidFill>
                            <a:srgbClr val="000000"/>
                          </a:solidFill>
                          <a:effectLst/>
                          <a:latin typeface="Calibri" panose="020F0502020204030204" pitchFamily="34" charset="0"/>
                        </a:rPr>
                        <a:t> (Dropdown to chose the dyed fabric code)</a:t>
                      </a:r>
                    </a:p>
                  </a:txBody>
                  <a:tcPr marL="9525" marR="9525" marT="9525" marB="0" anchor="b"/>
                </a:tc>
                <a:extLst>
                  <a:ext uri="{0D108BD9-81ED-4DB2-BD59-A6C34878D82A}">
                    <a16:rowId xmlns:a16="http://schemas.microsoft.com/office/drawing/2014/main" val="1685916369"/>
                  </a:ext>
                </a:extLst>
              </a:tr>
            </a:tbl>
          </a:graphicData>
        </a:graphic>
      </p:graphicFrame>
      <p:pic>
        <p:nvPicPr>
          <p:cNvPr id="6" name="Picture 5">
            <a:extLst>
              <a:ext uri="{FF2B5EF4-FFF2-40B4-BE49-F238E27FC236}">
                <a16:creationId xmlns:a16="http://schemas.microsoft.com/office/drawing/2014/main" id="{418B267A-5E0E-510B-E13E-61D3BAABED6C}"/>
              </a:ext>
            </a:extLst>
          </p:cNvPr>
          <p:cNvPicPr>
            <a:picLocks noChangeAspect="1"/>
          </p:cNvPicPr>
          <p:nvPr/>
        </p:nvPicPr>
        <p:blipFill>
          <a:blip r:embed="rId2"/>
          <a:stretch>
            <a:fillRect/>
          </a:stretch>
        </p:blipFill>
        <p:spPr>
          <a:xfrm>
            <a:off x="8902081" y="1215924"/>
            <a:ext cx="1168400" cy="228412"/>
          </a:xfrm>
          <a:prstGeom prst="rect">
            <a:avLst/>
          </a:prstGeom>
        </p:spPr>
      </p:pic>
      <p:pic>
        <p:nvPicPr>
          <p:cNvPr id="8" name="Picture 7">
            <a:extLst>
              <a:ext uri="{FF2B5EF4-FFF2-40B4-BE49-F238E27FC236}">
                <a16:creationId xmlns:a16="http://schemas.microsoft.com/office/drawing/2014/main" id="{3DAC32C5-8A0B-71F9-A82C-51696522EBFA}"/>
              </a:ext>
            </a:extLst>
          </p:cNvPr>
          <p:cNvPicPr>
            <a:picLocks noChangeAspect="1"/>
          </p:cNvPicPr>
          <p:nvPr/>
        </p:nvPicPr>
        <p:blipFill rotWithShape="1">
          <a:blip r:embed="rId3"/>
          <a:srcRect l="-1" t="11428" r="1494" b="17858"/>
          <a:stretch/>
        </p:blipFill>
        <p:spPr>
          <a:xfrm>
            <a:off x="3082059" y="1836469"/>
            <a:ext cx="2187121" cy="279400"/>
          </a:xfrm>
          <a:prstGeom prst="rect">
            <a:avLst/>
          </a:prstGeom>
        </p:spPr>
      </p:pic>
      <p:pic>
        <p:nvPicPr>
          <p:cNvPr id="16" name="Picture 15">
            <a:extLst>
              <a:ext uri="{FF2B5EF4-FFF2-40B4-BE49-F238E27FC236}">
                <a16:creationId xmlns:a16="http://schemas.microsoft.com/office/drawing/2014/main" id="{9D5D207C-ADB1-0EF8-495A-2E2F35B5F449}"/>
              </a:ext>
            </a:extLst>
          </p:cNvPr>
          <p:cNvPicPr>
            <a:picLocks noChangeAspect="1"/>
          </p:cNvPicPr>
          <p:nvPr/>
        </p:nvPicPr>
        <p:blipFill>
          <a:blip r:embed="rId4"/>
          <a:stretch>
            <a:fillRect/>
          </a:stretch>
        </p:blipFill>
        <p:spPr>
          <a:xfrm>
            <a:off x="7811076" y="5175608"/>
            <a:ext cx="1968500" cy="711200"/>
          </a:xfrm>
          <a:prstGeom prst="rect">
            <a:avLst/>
          </a:prstGeom>
        </p:spPr>
      </p:pic>
      <p:sp>
        <p:nvSpPr>
          <p:cNvPr id="17" name="TextBox 16">
            <a:extLst>
              <a:ext uri="{FF2B5EF4-FFF2-40B4-BE49-F238E27FC236}">
                <a16:creationId xmlns:a16="http://schemas.microsoft.com/office/drawing/2014/main" id="{29746BCF-DAAA-058E-452B-70CAF32C8A4D}"/>
              </a:ext>
            </a:extLst>
          </p:cNvPr>
          <p:cNvSpPr txBox="1"/>
          <p:nvPr/>
        </p:nvSpPr>
        <p:spPr>
          <a:xfrm>
            <a:off x="4062035" y="709876"/>
            <a:ext cx="4406555" cy="369332"/>
          </a:xfrm>
          <a:prstGeom prst="rect">
            <a:avLst/>
          </a:prstGeom>
          <a:solidFill>
            <a:schemeClr val="accent1">
              <a:lumMod val="60000"/>
              <a:lumOff val="40000"/>
            </a:schemeClr>
          </a:solidFill>
        </p:spPr>
        <p:txBody>
          <a:bodyPr wrap="square" rtlCol="0">
            <a:spAutoFit/>
          </a:bodyPr>
          <a:lstStyle/>
          <a:p>
            <a:pPr algn="ctr"/>
            <a:r>
              <a:rPr lang="en-US" dirty="0"/>
              <a:t>Form – 2C : Dyeing Inwards Quality Check</a:t>
            </a:r>
          </a:p>
        </p:txBody>
      </p:sp>
      <p:sp>
        <p:nvSpPr>
          <p:cNvPr id="2" name="Rounded Rectangle 1">
            <a:extLst>
              <a:ext uri="{FF2B5EF4-FFF2-40B4-BE49-F238E27FC236}">
                <a16:creationId xmlns:a16="http://schemas.microsoft.com/office/drawing/2014/main" id="{1F151640-67B4-D5F3-D014-CD5C31A8EA62}"/>
              </a:ext>
            </a:extLst>
          </p:cNvPr>
          <p:cNvSpPr/>
          <p:nvPr/>
        </p:nvSpPr>
        <p:spPr>
          <a:xfrm>
            <a:off x="3288959" y="2595873"/>
            <a:ext cx="1460347" cy="378597"/>
          </a:xfrm>
          <a:prstGeom prst="roundRect">
            <a:avLst/>
          </a:prstGeom>
          <a:solidFill>
            <a:srgbClr val="2F9B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Display details</a:t>
            </a:r>
          </a:p>
        </p:txBody>
      </p:sp>
      <p:sp>
        <p:nvSpPr>
          <p:cNvPr id="5" name="TextBox 4">
            <a:extLst>
              <a:ext uri="{FF2B5EF4-FFF2-40B4-BE49-F238E27FC236}">
                <a16:creationId xmlns:a16="http://schemas.microsoft.com/office/drawing/2014/main" id="{EDB1FC12-836A-3F94-9168-68D7F0C6AFBA}"/>
              </a:ext>
            </a:extLst>
          </p:cNvPr>
          <p:cNvSpPr txBox="1"/>
          <p:nvPr/>
        </p:nvSpPr>
        <p:spPr>
          <a:xfrm>
            <a:off x="2336330" y="3057370"/>
            <a:ext cx="3451409" cy="276999"/>
          </a:xfrm>
          <a:prstGeom prst="rect">
            <a:avLst/>
          </a:prstGeom>
          <a:noFill/>
        </p:spPr>
        <p:txBody>
          <a:bodyPr wrap="square" rtlCol="0">
            <a:spAutoFit/>
          </a:bodyPr>
          <a:lstStyle/>
          <a:p>
            <a:r>
              <a:rPr lang="en-US" sz="1200" i="1" dirty="0"/>
              <a:t>Will display the details of chosen dyed fabric code</a:t>
            </a:r>
          </a:p>
        </p:txBody>
      </p:sp>
      <p:sp>
        <p:nvSpPr>
          <p:cNvPr id="14" name="Notched Right Arrow 13">
            <a:extLst>
              <a:ext uri="{FF2B5EF4-FFF2-40B4-BE49-F238E27FC236}">
                <a16:creationId xmlns:a16="http://schemas.microsoft.com/office/drawing/2014/main" id="{9F9AB6D6-979E-880D-4E1B-27ACC07B3D00}"/>
              </a:ext>
            </a:extLst>
          </p:cNvPr>
          <p:cNvSpPr/>
          <p:nvPr/>
        </p:nvSpPr>
        <p:spPr>
          <a:xfrm>
            <a:off x="5787740" y="2228096"/>
            <a:ext cx="443243" cy="40471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178EA8A-12D0-D97D-7472-2CA6A498E241}"/>
              </a:ext>
            </a:extLst>
          </p:cNvPr>
          <p:cNvPicPr>
            <a:picLocks noChangeAspect="1"/>
          </p:cNvPicPr>
          <p:nvPr/>
        </p:nvPicPr>
        <p:blipFill>
          <a:blip r:embed="rId5">
            <a:duotone>
              <a:prstClr val="black"/>
              <a:srgbClr val="D9C3A5">
                <a:tint val="50000"/>
                <a:satMod val="180000"/>
              </a:srgbClr>
            </a:duotone>
          </a:blip>
          <a:stretch>
            <a:fillRect/>
          </a:stretch>
        </p:blipFill>
        <p:spPr>
          <a:xfrm>
            <a:off x="8222654" y="2859980"/>
            <a:ext cx="1263627" cy="228979"/>
          </a:xfrm>
          <a:prstGeom prst="rect">
            <a:avLst/>
          </a:prstGeom>
        </p:spPr>
      </p:pic>
      <p:pic>
        <p:nvPicPr>
          <p:cNvPr id="11" name="Picture 10">
            <a:extLst>
              <a:ext uri="{FF2B5EF4-FFF2-40B4-BE49-F238E27FC236}">
                <a16:creationId xmlns:a16="http://schemas.microsoft.com/office/drawing/2014/main" id="{DB403998-9569-E9F5-A8A0-1FFE36D5EFFD}"/>
              </a:ext>
            </a:extLst>
          </p:cNvPr>
          <p:cNvPicPr>
            <a:picLocks noChangeAspect="1"/>
          </p:cNvPicPr>
          <p:nvPr/>
        </p:nvPicPr>
        <p:blipFill>
          <a:blip r:embed="rId5">
            <a:duotone>
              <a:prstClr val="black"/>
              <a:srgbClr val="D9C3A5">
                <a:tint val="50000"/>
                <a:satMod val="180000"/>
              </a:srgbClr>
            </a:duotone>
          </a:blip>
          <a:stretch>
            <a:fillRect/>
          </a:stretch>
        </p:blipFill>
        <p:spPr>
          <a:xfrm>
            <a:off x="9704332" y="2859980"/>
            <a:ext cx="1263627" cy="228979"/>
          </a:xfrm>
          <a:prstGeom prst="rect">
            <a:avLst/>
          </a:prstGeom>
        </p:spPr>
      </p:pic>
      <p:pic>
        <p:nvPicPr>
          <p:cNvPr id="12" name="Picture 11">
            <a:extLst>
              <a:ext uri="{FF2B5EF4-FFF2-40B4-BE49-F238E27FC236}">
                <a16:creationId xmlns:a16="http://schemas.microsoft.com/office/drawing/2014/main" id="{DD19434C-CB06-D248-6E94-684D0DFC5E03}"/>
              </a:ext>
            </a:extLst>
          </p:cNvPr>
          <p:cNvPicPr>
            <a:picLocks noChangeAspect="1"/>
          </p:cNvPicPr>
          <p:nvPr/>
        </p:nvPicPr>
        <p:blipFill>
          <a:blip r:embed="rId5">
            <a:duotone>
              <a:prstClr val="black"/>
              <a:srgbClr val="D9C3A5">
                <a:tint val="50000"/>
                <a:satMod val="180000"/>
              </a:srgbClr>
            </a:duotone>
          </a:blip>
          <a:stretch>
            <a:fillRect/>
          </a:stretch>
        </p:blipFill>
        <p:spPr>
          <a:xfrm>
            <a:off x="8270267" y="3513437"/>
            <a:ext cx="1263627" cy="228979"/>
          </a:xfrm>
          <a:prstGeom prst="rect">
            <a:avLst/>
          </a:prstGeom>
        </p:spPr>
      </p:pic>
      <p:pic>
        <p:nvPicPr>
          <p:cNvPr id="13" name="Picture 12">
            <a:extLst>
              <a:ext uri="{FF2B5EF4-FFF2-40B4-BE49-F238E27FC236}">
                <a16:creationId xmlns:a16="http://schemas.microsoft.com/office/drawing/2014/main" id="{4AF35C6A-4719-AA24-713E-ADCA9D8868A2}"/>
              </a:ext>
            </a:extLst>
          </p:cNvPr>
          <p:cNvPicPr>
            <a:picLocks noChangeAspect="1"/>
          </p:cNvPicPr>
          <p:nvPr/>
        </p:nvPicPr>
        <p:blipFill>
          <a:blip r:embed="rId5">
            <a:duotone>
              <a:prstClr val="black"/>
              <a:srgbClr val="D9C3A5">
                <a:tint val="50000"/>
                <a:satMod val="180000"/>
              </a:srgbClr>
            </a:duotone>
          </a:blip>
          <a:stretch>
            <a:fillRect/>
          </a:stretch>
        </p:blipFill>
        <p:spPr>
          <a:xfrm>
            <a:off x="9704332" y="3505339"/>
            <a:ext cx="1263627" cy="228979"/>
          </a:xfrm>
          <a:prstGeom prst="rect">
            <a:avLst/>
          </a:prstGeom>
        </p:spPr>
      </p:pic>
      <p:pic>
        <p:nvPicPr>
          <p:cNvPr id="15" name="Picture 14">
            <a:extLst>
              <a:ext uri="{FF2B5EF4-FFF2-40B4-BE49-F238E27FC236}">
                <a16:creationId xmlns:a16="http://schemas.microsoft.com/office/drawing/2014/main" id="{7E34C746-4E2D-3A89-F77A-B1C1F72AA452}"/>
              </a:ext>
            </a:extLst>
          </p:cNvPr>
          <p:cNvPicPr>
            <a:picLocks noChangeAspect="1"/>
          </p:cNvPicPr>
          <p:nvPr/>
        </p:nvPicPr>
        <p:blipFill>
          <a:blip r:embed="rId5">
            <a:duotone>
              <a:prstClr val="black"/>
              <a:srgbClr val="D9C3A5">
                <a:tint val="50000"/>
                <a:satMod val="180000"/>
              </a:srgbClr>
            </a:duotone>
          </a:blip>
          <a:stretch>
            <a:fillRect/>
          </a:stretch>
        </p:blipFill>
        <p:spPr>
          <a:xfrm>
            <a:off x="8267915" y="4148555"/>
            <a:ext cx="1263627" cy="228979"/>
          </a:xfrm>
          <a:prstGeom prst="rect">
            <a:avLst/>
          </a:prstGeom>
        </p:spPr>
      </p:pic>
      <p:pic>
        <p:nvPicPr>
          <p:cNvPr id="18" name="Picture 17">
            <a:extLst>
              <a:ext uri="{FF2B5EF4-FFF2-40B4-BE49-F238E27FC236}">
                <a16:creationId xmlns:a16="http://schemas.microsoft.com/office/drawing/2014/main" id="{876C593D-DF87-3B32-8256-7D950F214C23}"/>
              </a:ext>
            </a:extLst>
          </p:cNvPr>
          <p:cNvPicPr>
            <a:picLocks noChangeAspect="1"/>
          </p:cNvPicPr>
          <p:nvPr/>
        </p:nvPicPr>
        <p:blipFill>
          <a:blip r:embed="rId5">
            <a:duotone>
              <a:prstClr val="black"/>
              <a:srgbClr val="D9C3A5">
                <a:tint val="50000"/>
                <a:satMod val="180000"/>
              </a:srgbClr>
            </a:duotone>
          </a:blip>
          <a:stretch>
            <a:fillRect/>
          </a:stretch>
        </p:blipFill>
        <p:spPr>
          <a:xfrm>
            <a:off x="9739202" y="4104361"/>
            <a:ext cx="1263627" cy="228979"/>
          </a:xfrm>
          <a:prstGeom prst="rect">
            <a:avLst/>
          </a:prstGeom>
        </p:spPr>
      </p:pic>
      <p:sp>
        <p:nvSpPr>
          <p:cNvPr id="10" name="TextBox 9">
            <a:extLst>
              <a:ext uri="{FF2B5EF4-FFF2-40B4-BE49-F238E27FC236}">
                <a16:creationId xmlns:a16="http://schemas.microsoft.com/office/drawing/2014/main" id="{F8DD4FF6-EDBE-0077-F141-87EF87786032}"/>
              </a:ext>
            </a:extLst>
          </p:cNvPr>
          <p:cNvSpPr txBox="1"/>
          <p:nvPr/>
        </p:nvSpPr>
        <p:spPr>
          <a:xfrm>
            <a:off x="622454" y="3648789"/>
            <a:ext cx="4770161" cy="2893100"/>
          </a:xfrm>
          <a:prstGeom prst="rect">
            <a:avLst/>
          </a:prstGeom>
          <a:noFill/>
        </p:spPr>
        <p:txBody>
          <a:bodyPr wrap="square">
            <a:spAutoFit/>
          </a:bodyPr>
          <a:lstStyle/>
          <a:p>
            <a:r>
              <a:rPr lang="en-US" sz="1400" dirty="0"/>
              <a:t>Following quality test report to be received from the Dyeing</a:t>
            </a:r>
          </a:p>
          <a:p>
            <a:r>
              <a:rPr lang="en-US" sz="1400" dirty="0"/>
              <a:t> Light Fastness</a:t>
            </a:r>
          </a:p>
          <a:p>
            <a:r>
              <a:rPr lang="en-US" sz="1400" dirty="0"/>
              <a:t> Wash Fastness</a:t>
            </a:r>
          </a:p>
          <a:p>
            <a:r>
              <a:rPr lang="en-US" sz="1400" dirty="0"/>
              <a:t> Dry Rub</a:t>
            </a:r>
          </a:p>
          <a:p>
            <a:r>
              <a:rPr lang="en-US" sz="1400" dirty="0"/>
              <a:t> Wet Rub</a:t>
            </a:r>
          </a:p>
          <a:p>
            <a:r>
              <a:rPr lang="en-US" sz="1400" dirty="0"/>
              <a:t> Pilling</a:t>
            </a:r>
          </a:p>
          <a:p>
            <a:r>
              <a:rPr lang="en-US" sz="1400" dirty="0"/>
              <a:t>Form 3A – Stitching Outwards change to Stitching Job Card</a:t>
            </a:r>
          </a:p>
          <a:p>
            <a:endParaRPr lang="en-US" sz="1400" dirty="0"/>
          </a:p>
          <a:p>
            <a:r>
              <a:rPr lang="en-US" sz="1400" dirty="0"/>
              <a:t> Once Job card is created, Dyed fabric Code to be converted to the respective finished</a:t>
            </a:r>
          </a:p>
          <a:p>
            <a:r>
              <a:rPr lang="en-US" sz="1400" dirty="0"/>
              <a:t>product codes (</a:t>
            </a:r>
            <a:r>
              <a:rPr lang="en-US" sz="1400" dirty="0" err="1"/>
              <a:t>i.e</a:t>
            </a:r>
            <a:r>
              <a:rPr lang="en-US" sz="1400" dirty="0"/>
              <a:t> we need separate codes for each size and products, refer nomenclature</a:t>
            </a:r>
          </a:p>
          <a:p>
            <a:r>
              <a:rPr lang="en-US" sz="1400" dirty="0"/>
              <a:t>for better understanding)</a:t>
            </a:r>
          </a:p>
        </p:txBody>
      </p:sp>
    </p:spTree>
    <p:extLst>
      <p:ext uri="{BB962C8B-B14F-4D97-AF65-F5344CB8AC3E}">
        <p14:creationId xmlns:p14="http://schemas.microsoft.com/office/powerpoint/2010/main" val="689513700"/>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23043</TotalTime>
  <Words>1806</Words>
  <Application>Microsoft Macintosh PowerPoint</Application>
  <PresentationFormat>Widescreen</PresentationFormat>
  <Paragraphs>388</Paragraphs>
  <Slides>21</Slides>
  <Notes>1</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 2013 - 2022</vt:lpstr>
      <vt:lpstr>Madeups</vt:lpstr>
      <vt:lpstr>Ignore the slides upto Slide 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Madeups Software</vt:lpstr>
      <vt:lpstr>PART – D  Greige Fabric PO (1/5)</vt:lpstr>
      <vt:lpstr>PART – D  Greige Fabric PO (2/5)</vt:lpstr>
      <vt:lpstr>PART – D  Greige Fabric PO (3/5)</vt:lpstr>
      <vt:lpstr>PART – D  Greige Fabric PO (4/5)</vt:lpstr>
      <vt:lpstr>PART – D  Greige Fabric PO (5/5)</vt:lpstr>
      <vt:lpstr>PART – D  SKU Master (1/3)</vt:lpstr>
      <vt:lpstr>PART – D SKU Master (2/3)</vt:lpstr>
      <vt:lpstr>PART – D SKU Master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Madeups</dc:title>
  <dc:creator>Madhumitha Velu</dc:creator>
  <cp:lastModifiedBy>Madhumitha Velu</cp:lastModifiedBy>
  <cp:revision>14</cp:revision>
  <dcterms:created xsi:type="dcterms:W3CDTF">2024-02-17T10:17:31Z</dcterms:created>
  <dcterms:modified xsi:type="dcterms:W3CDTF">2025-01-10T05:05:58Z</dcterms:modified>
</cp:coreProperties>
</file>