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58" r:id="rId3"/>
    <p:sldId id="259" r:id="rId4"/>
    <p:sldId id="260" r:id="rId5"/>
    <p:sldId id="257" r:id="rId6"/>
    <p:sldId id="267" r:id="rId7"/>
    <p:sldId id="279" r:id="rId8"/>
    <p:sldId id="282" r:id="rId9"/>
    <p:sldId id="283" r:id="rId10"/>
    <p:sldId id="265" r:id="rId11"/>
    <p:sldId id="262" r:id="rId12"/>
    <p:sldId id="264" r:id="rId13"/>
    <p:sldId id="280" r:id="rId14"/>
    <p:sldId id="286" r:id="rId15"/>
    <p:sldId id="287" r:id="rId16"/>
    <p:sldId id="284" r:id="rId17"/>
    <p:sldId id="268" r:id="rId18"/>
    <p:sldId id="266" r:id="rId19"/>
    <p:sldId id="281" r:id="rId20"/>
    <p:sldId id="256" r:id="rId21"/>
    <p:sldId id="263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69" r:id="rId30"/>
    <p:sldId id="270" r:id="rId31"/>
    <p:sldId id="271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DD"/>
    <a:srgbClr val="C0F0F8"/>
    <a:srgbClr val="95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27AF15-1D0B-DD21-30EA-D70886BA4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105F51-64EB-F549-51DB-94C2D28AA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8347AC-C52A-F93F-0C6C-11D20624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310E-9695-475E-B393-6B9AF2BFB22A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6E20E2-AF78-4DFC-3EF4-3C9ADF379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FA87BE-FE6B-45B9-91E6-7F006E6A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227D-A123-4A06-8549-76272FB59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255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082AFC-5AB5-7144-4F7E-347DC7C0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AA6CF5-5157-3508-4D2C-08BD8C2FC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B84933-3F10-A909-D48C-06149AE90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310E-9695-475E-B393-6B9AF2BFB22A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64F75B-9AE6-99BF-79ED-7124E33B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79F0C7-88FC-D6D3-765D-F89B905F9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227D-A123-4A06-8549-76272FB59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55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7BAC61D-DE1E-5C90-0924-99813CB6A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20ACF03-DB9C-851A-D83F-5639ABC3B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02A80E-DC38-BE6F-7D50-E05F41FEE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310E-9695-475E-B393-6B9AF2BFB22A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73FDCC-652D-99CE-CE9A-6C5ECEDE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404BFC-B565-D88D-5659-0FEAF0052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227D-A123-4A06-8549-76272FB59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63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C45ADA-A3F5-9115-1DC7-E150C17D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F5B507-69B5-87B5-38B7-B4499D368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624AE0-C885-2270-7777-4B398DD4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310E-9695-475E-B393-6B9AF2BFB22A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9112B8-9046-C617-DA46-2214F92A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B76926-6248-7F38-03AF-16B18D8A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227D-A123-4A06-8549-76272FB59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05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D4B81-F814-CD7C-1476-DB553C51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99F128-A80D-23D4-053E-37DA9F03D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5AF22B-F4EE-20DB-96ED-8C90440F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310E-9695-475E-B393-6B9AF2BFB22A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A5F1DF-3712-BC30-5CDA-B61DB290A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4E4FAA-FEE8-0367-3C52-B96D3CCD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227D-A123-4A06-8549-76272FB59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77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76A40F-9B82-042E-4CF0-8FC8E5258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555998-B8B9-779F-5966-466864F26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538AC06-DE13-D224-A229-D39B5B296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59FC85-C783-4C86-BCB3-6B2B5987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310E-9695-475E-B393-6B9AF2BFB22A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F8498F-F241-A9E2-9A87-9E35F08F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481388-3BE3-58FA-77FE-D6DD5A9C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227D-A123-4A06-8549-76272FB59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82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9A2D12-67D3-D60E-7090-E209336E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29AB1E-BB2A-CC22-85E3-2C4A45AAA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11A560-36E2-E89D-3C6A-26155A40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9FB368-61E4-9299-6D03-A39FD8738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370811E-552E-BF3E-53BE-8522E7C31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F44BB6C-1CD5-3D3A-8CB0-41AB8823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310E-9695-475E-B393-6B9AF2BFB22A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94492A5-6F3C-1D5D-8B18-331ACE11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15B7BF5-8F57-F9DD-8ABE-09430813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227D-A123-4A06-8549-76272FB59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97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DA5209-5A87-04D9-6209-F11291BCA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364FF83-F007-740C-3D91-891DC43B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310E-9695-475E-B393-6B9AF2BFB22A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A9E6D02-98A5-5679-7262-7F8E1640F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B10D2F-E8A8-4904-E994-5A0298B9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227D-A123-4A06-8549-76272FB59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12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912CA8A-7966-5086-8958-080D928CD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310E-9695-475E-B393-6B9AF2BFB22A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458C965-4FF2-2F15-3830-9F4A116E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031329-7629-2780-385F-9B1829E4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227D-A123-4A06-8549-76272FB59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22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817544-C412-DFA4-13C2-C1A1FB919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9FD7D2-0661-F567-EF71-52CFF3492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1D4B401-5649-97E5-8814-0AC30C0D6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11A571-1D89-4F13-409C-C0012B430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310E-9695-475E-B393-6B9AF2BFB22A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BBDB16-654F-C230-45F2-E91A7760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5ED45A-67C6-63C1-85F9-20CBCC6A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227D-A123-4A06-8549-76272FB59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11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4DB1B-57B4-843E-C647-845B09AD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80D5F19-E287-181D-1237-158954B62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F37954-DA87-C573-D7CB-0ECC245D0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E047F2-A611-D157-0BBE-13BF6D94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310E-9695-475E-B393-6B9AF2BFB22A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6C2573A-AC0F-5E4E-BF8D-31B23465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127213-51DD-4BF9-59B0-4815A740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227D-A123-4A06-8549-76272FB59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33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9B1E38C-8B18-2075-3D96-09AFE4A9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8A95C0-8213-0D4E-C340-3002FF299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4339B9-51F4-BDED-158C-3ABA6B823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310E-9695-475E-B393-6B9AF2BFB22A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1B4291-0B0D-967D-B618-05B0CB12A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035590-AF26-8BFE-ADB1-DDC1114AC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7227D-A123-4A06-8549-76272FB59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27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168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55774B7-F7D2-AC29-8631-C1064522EFD1}"/>
              </a:ext>
            </a:extLst>
          </p:cNvPr>
          <p:cNvSpPr txBox="1"/>
          <p:nvPr/>
        </p:nvSpPr>
        <p:spPr>
          <a:xfrm>
            <a:off x="2210359" y="461681"/>
            <a:ext cx="7771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/>
              <a:t>實驗模擬及實際模擬的距離比較</a:t>
            </a:r>
            <a:endParaRPr lang="en-US" altLang="zh-TW" sz="4000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A0E29A8-6E2F-5B8A-93EB-38C04B3935BF}"/>
              </a:ext>
            </a:extLst>
          </p:cNvPr>
          <p:cNvSpPr txBox="1"/>
          <p:nvPr/>
        </p:nvSpPr>
        <p:spPr>
          <a:xfrm>
            <a:off x="1901281" y="1950617"/>
            <a:ext cx="6652169" cy="13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/>
              <a:t>D1 = </a:t>
            </a:r>
            <a:r>
              <a:rPr lang="en-US" altLang="zh-TW" sz="2800" b="1" dirty="0" err="1"/>
              <a:t>center_point</a:t>
            </a:r>
            <a:r>
              <a:rPr lang="en-US" altLang="zh-TW" sz="2800" b="1" dirty="0"/>
              <a:t> - </a:t>
            </a:r>
            <a:r>
              <a:rPr lang="en-US" altLang="zh-TW" sz="2800" b="1" dirty="0" err="1"/>
              <a:t>New_center</a:t>
            </a:r>
            <a:endParaRPr lang="en-US" altLang="zh-TW" sz="28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/>
              <a:t>D2 = </a:t>
            </a:r>
            <a:r>
              <a:rPr lang="en-US" altLang="zh-TW" sz="2800" b="1" dirty="0" err="1"/>
              <a:t>center_pointS</a:t>
            </a:r>
            <a:r>
              <a:rPr lang="en-US" altLang="zh-TW" sz="2800" b="1" dirty="0"/>
              <a:t> - </a:t>
            </a:r>
            <a:r>
              <a:rPr lang="en-US" altLang="zh-TW" sz="2800" b="1" dirty="0" err="1"/>
              <a:t>center_pointA</a:t>
            </a:r>
            <a:r>
              <a:rPr lang="en-US" altLang="zh-TW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1572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78AB9F4-821E-E906-8025-504959CC5493}"/>
              </a:ext>
            </a:extLst>
          </p:cNvPr>
          <p:cNvSpPr txBox="1"/>
          <p:nvPr/>
        </p:nvSpPr>
        <p:spPr>
          <a:xfrm>
            <a:off x="4096870" y="385481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/>
              <a:t>模擬實際情形</a:t>
            </a:r>
            <a:endParaRPr lang="en-US" altLang="zh-TW" sz="4000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E391176-AC8A-AA0F-AEAB-499F605F5C21}"/>
              </a:ext>
            </a:extLst>
          </p:cNvPr>
          <p:cNvSpPr txBox="1"/>
          <p:nvPr/>
        </p:nvSpPr>
        <p:spPr>
          <a:xfrm>
            <a:off x="1167856" y="1156121"/>
            <a:ext cx="10226286" cy="5194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800" dirty="0"/>
              <a:t>初始設定無人機位置、車輛數</a:t>
            </a:r>
            <a:r>
              <a:rPr lang="en-US" altLang="zh-TW" sz="2800" dirty="0"/>
              <a:t>NUM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800" dirty="0"/>
              <a:t>創建</a:t>
            </a:r>
            <a:r>
              <a:rPr lang="en-US" altLang="zh-TW" sz="2800" dirty="0" err="1"/>
              <a:t>dataA</a:t>
            </a:r>
            <a:r>
              <a:rPr lang="en-US" altLang="zh-TW" sz="2800" dirty="0"/>
              <a:t>(</a:t>
            </a:r>
            <a:r>
              <a:rPr lang="zh-TW" altLang="en-US" sz="2800" dirty="0"/>
              <a:t>車輛資訊 </a:t>
            </a:r>
            <a:r>
              <a:rPr lang="en-US" altLang="zh-TW" sz="2800" dirty="0"/>
              <a:t>(</a:t>
            </a:r>
            <a:r>
              <a:rPr lang="en-US" altLang="zh-TW" sz="2800" dirty="0" err="1"/>
              <a:t>x,y,v</a:t>
            </a:r>
            <a:r>
              <a:rPr lang="en-US" altLang="zh-TW" sz="2800" dirty="0"/>
              <a:t>) 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800" dirty="0"/>
              <a:t>每一秒更新車輛座標</a:t>
            </a:r>
            <a:r>
              <a:rPr lang="en-US" altLang="zh-TW" sz="2800" dirty="0"/>
              <a:t>(x)</a:t>
            </a:r>
            <a:r>
              <a:rPr lang="zh-TW" altLang="en-US" sz="2800" dirty="0"/>
              <a:t>，並</a:t>
            </a:r>
            <a:r>
              <a:rPr lang="zh-TW" altLang="en-US" sz="2800" b="1" dirty="0"/>
              <a:t>更新車輛速度</a:t>
            </a:r>
            <a:r>
              <a:rPr lang="en-US" altLang="zh-TW" sz="2800" b="1" dirty="0"/>
              <a:t>(v)</a:t>
            </a:r>
            <a:r>
              <a:rPr lang="zh-TW" altLang="en-US" sz="2800" b="1" dirty="0"/>
              <a:t>及車道</a:t>
            </a:r>
            <a:r>
              <a:rPr lang="en-US" altLang="zh-TW" sz="2800" b="1" dirty="0"/>
              <a:t>(y)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800" b="1" dirty="0"/>
              <a:t>車輛速度</a:t>
            </a:r>
            <a:r>
              <a:rPr lang="en-US" altLang="zh-TW" sz="2800" b="1" dirty="0"/>
              <a:t>(v)</a:t>
            </a:r>
            <a:r>
              <a:rPr lang="zh-TW" altLang="en-US" sz="2800" b="1" dirty="0"/>
              <a:t>：增加隨機 </a:t>
            </a:r>
            <a:r>
              <a:rPr lang="en-US" altLang="zh-TW" sz="2800" b="1" dirty="0"/>
              <a:t>±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10%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800" b="1" dirty="0"/>
              <a:t>車道</a:t>
            </a:r>
            <a:r>
              <a:rPr lang="en-US" altLang="zh-TW" sz="2800" b="1" dirty="0"/>
              <a:t>(y)</a:t>
            </a:r>
            <a:r>
              <a:rPr lang="zh-TW" altLang="en-US" sz="2800" b="1" dirty="0"/>
              <a:t>：有</a:t>
            </a:r>
            <a:r>
              <a:rPr lang="en-US" altLang="zh-TW" sz="2800" b="1" dirty="0"/>
              <a:t>80%</a:t>
            </a:r>
            <a:r>
              <a:rPr lang="zh-TW" altLang="en-US" sz="2800" b="1" dirty="0"/>
              <a:t> 的車輛會改變車道</a:t>
            </a:r>
            <a:endParaRPr lang="en-US" altLang="zh-TW" sz="2800" b="1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TW" altLang="en-US" sz="2800" dirty="0"/>
              <a:t>更新各車輛位置後，計算新的</a:t>
            </a:r>
            <a:r>
              <a:rPr lang="en-US" altLang="zh-TW" sz="2800" dirty="0" err="1"/>
              <a:t>Kmeans</a:t>
            </a:r>
            <a:r>
              <a:rPr lang="zh-TW" altLang="en-US" sz="2800" dirty="0"/>
              <a:t>中點座標</a:t>
            </a:r>
            <a:r>
              <a:rPr lang="en-US" altLang="zh-TW" sz="2800" dirty="0" err="1"/>
              <a:t>center_pointA</a:t>
            </a:r>
            <a:endParaRPr lang="en-US" altLang="zh-TW" sz="2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800" dirty="0"/>
              <a:t>而</a:t>
            </a:r>
            <a:r>
              <a:rPr lang="en-US" altLang="zh-TW" sz="2800" dirty="0"/>
              <a:t>UAV</a:t>
            </a:r>
            <a:r>
              <a:rPr lang="zh-TW" altLang="en-US" sz="2800" dirty="0"/>
              <a:t>則是，經過</a:t>
            </a:r>
            <a:r>
              <a:rPr lang="en-US" altLang="zh-TW" sz="2800" dirty="0" err="1"/>
              <a:t>dalaytime</a:t>
            </a:r>
            <a:r>
              <a:rPr lang="zh-TW" altLang="en-US" sz="2800" dirty="0"/>
              <a:t>後，開始移動</a:t>
            </a:r>
            <a:endParaRPr lang="en-US" altLang="zh-TW" sz="2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800" dirty="0"/>
              <a:t>當</a:t>
            </a:r>
            <a:r>
              <a:rPr lang="en-US" altLang="zh-TW" sz="2800" dirty="0"/>
              <a:t>UAV</a:t>
            </a:r>
            <a:r>
              <a:rPr lang="zh-TW" altLang="en-US" sz="2800" dirty="0"/>
              <a:t>追上</a:t>
            </a:r>
            <a:r>
              <a:rPr lang="en-US" altLang="zh-TW" sz="2800" dirty="0" err="1"/>
              <a:t>center_point</a:t>
            </a:r>
            <a:r>
              <a:rPr lang="zh-TW" altLang="en-US" sz="2800" dirty="0"/>
              <a:t>後，紀錄</a:t>
            </a:r>
            <a:r>
              <a:rPr lang="zh-TW" altLang="en-US" sz="2800" b="1" dirty="0"/>
              <a:t>秒數</a:t>
            </a:r>
            <a:r>
              <a:rPr lang="zh-TW" altLang="en-US" sz="2800" dirty="0"/>
              <a:t>及</a:t>
            </a:r>
            <a:r>
              <a:rPr lang="en-US" altLang="zh-TW" sz="2800" b="1" dirty="0" err="1"/>
              <a:t>center_pointA</a:t>
            </a:r>
            <a:endParaRPr lang="en-US" altLang="zh-TW" sz="2800" b="1" dirty="0"/>
          </a:p>
        </p:txBody>
      </p:sp>
    </p:spTree>
    <p:extLst>
      <p:ext uri="{BB962C8B-B14F-4D97-AF65-F5344CB8AC3E}">
        <p14:creationId xmlns:p14="http://schemas.microsoft.com/office/powerpoint/2010/main" val="2470077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7F29B4B-6525-B856-418E-10B4CFB71807}"/>
              </a:ext>
            </a:extLst>
          </p:cNvPr>
          <p:cNvSpPr txBox="1"/>
          <p:nvPr/>
        </p:nvSpPr>
        <p:spPr>
          <a:xfrm>
            <a:off x="4096869" y="385481"/>
            <a:ext cx="3685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/>
              <a:t>實驗模擬情形</a:t>
            </a:r>
            <a:endParaRPr lang="en-US" altLang="zh-TW" sz="4000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FB62592-9CA8-D78D-B321-31821C69A615}"/>
              </a:ext>
            </a:extLst>
          </p:cNvPr>
          <p:cNvSpPr txBox="1"/>
          <p:nvPr/>
        </p:nvSpPr>
        <p:spPr>
          <a:xfrm>
            <a:off x="1167856" y="1156121"/>
            <a:ext cx="10226286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800" dirty="0"/>
              <a:t>初始設定無人機位置、車輛數</a:t>
            </a:r>
            <a:r>
              <a:rPr lang="en-US" altLang="zh-TW" sz="2800" dirty="0"/>
              <a:t>NUM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800" dirty="0"/>
              <a:t>創建</a:t>
            </a:r>
            <a:r>
              <a:rPr lang="en-US" altLang="zh-TW" sz="2800" dirty="0" err="1"/>
              <a:t>dataS</a:t>
            </a:r>
            <a:r>
              <a:rPr lang="en-US" altLang="zh-TW" sz="2800" dirty="0"/>
              <a:t>(</a:t>
            </a:r>
            <a:r>
              <a:rPr lang="zh-TW" altLang="en-US" sz="2800" dirty="0"/>
              <a:t>車輛資訊 </a:t>
            </a:r>
            <a:r>
              <a:rPr lang="en-US" altLang="zh-TW" sz="2800" dirty="0"/>
              <a:t>(</a:t>
            </a:r>
            <a:r>
              <a:rPr lang="en-US" altLang="zh-TW" sz="2800" dirty="0" err="1"/>
              <a:t>x,y,v</a:t>
            </a:r>
            <a:r>
              <a:rPr lang="en-US" altLang="zh-TW" sz="2800" dirty="0"/>
              <a:t>) 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800" dirty="0"/>
              <a:t>每一秒更新車輛座標</a:t>
            </a:r>
            <a:r>
              <a:rPr lang="en-US" altLang="zh-TW" sz="2800" dirty="0"/>
              <a:t>(x)</a:t>
            </a:r>
            <a:r>
              <a:rPr lang="zh-TW" altLang="en-US" sz="2800" dirty="0"/>
              <a:t>，並</a:t>
            </a:r>
            <a:r>
              <a:rPr lang="zh-TW" altLang="en-US" sz="2800" b="1" dirty="0"/>
              <a:t>維持車輛速度</a:t>
            </a:r>
            <a:r>
              <a:rPr lang="en-US" altLang="zh-TW" sz="2800" b="1" dirty="0"/>
              <a:t>(v)</a:t>
            </a:r>
            <a:r>
              <a:rPr lang="zh-TW" altLang="en-US" sz="2800" b="1" dirty="0"/>
              <a:t>及車道</a:t>
            </a:r>
            <a:r>
              <a:rPr lang="en-US" altLang="zh-TW" sz="2800" b="1" dirty="0"/>
              <a:t>(y)</a:t>
            </a:r>
            <a:r>
              <a:rPr lang="zh-TW" altLang="en-US" sz="2800" b="1" dirty="0"/>
              <a:t>不變</a:t>
            </a:r>
            <a:endParaRPr lang="en-US" altLang="zh-TW" sz="2800" b="1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TW" altLang="en-US" sz="2800" dirty="0"/>
              <a:t>更新各車輛位置後，計算新的</a:t>
            </a:r>
            <a:r>
              <a:rPr lang="en-US" altLang="zh-TW" sz="2800" dirty="0" err="1"/>
              <a:t>Kmeans</a:t>
            </a:r>
            <a:r>
              <a:rPr lang="zh-TW" altLang="en-US" sz="2800" dirty="0"/>
              <a:t>中點座標</a:t>
            </a:r>
            <a:r>
              <a:rPr lang="en-US" altLang="zh-TW" sz="2800" dirty="0" err="1"/>
              <a:t>center_pointS</a:t>
            </a:r>
            <a:endParaRPr lang="en-US" altLang="zh-TW" sz="2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800" dirty="0"/>
              <a:t>而</a:t>
            </a:r>
            <a:r>
              <a:rPr lang="en-US" altLang="zh-TW" sz="2800" dirty="0"/>
              <a:t>UAV</a:t>
            </a:r>
            <a:r>
              <a:rPr lang="zh-TW" altLang="en-US" sz="2800" dirty="0"/>
              <a:t>則是，經過</a:t>
            </a:r>
            <a:r>
              <a:rPr lang="en-US" altLang="zh-TW" sz="2800" dirty="0" err="1"/>
              <a:t>dalaytime</a:t>
            </a:r>
            <a:r>
              <a:rPr lang="zh-TW" altLang="en-US" sz="2800" dirty="0"/>
              <a:t>後，開始移動</a:t>
            </a:r>
            <a:endParaRPr lang="en-US" altLang="zh-TW" sz="2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800" dirty="0"/>
              <a:t>當</a:t>
            </a:r>
            <a:r>
              <a:rPr lang="en-US" altLang="zh-TW" sz="2800" dirty="0"/>
              <a:t>UAV</a:t>
            </a:r>
            <a:r>
              <a:rPr lang="zh-TW" altLang="en-US" sz="2800" dirty="0"/>
              <a:t>追上</a:t>
            </a:r>
            <a:r>
              <a:rPr lang="en-US" altLang="zh-TW" sz="2800" dirty="0" err="1"/>
              <a:t>center_point</a:t>
            </a:r>
            <a:r>
              <a:rPr lang="zh-TW" altLang="en-US" sz="2800" dirty="0"/>
              <a:t>後，紀錄</a:t>
            </a:r>
            <a:r>
              <a:rPr lang="zh-TW" altLang="en-US" sz="2800" b="1" dirty="0"/>
              <a:t>秒數</a:t>
            </a:r>
            <a:r>
              <a:rPr lang="zh-TW" altLang="en-US" sz="2800" dirty="0"/>
              <a:t>及</a:t>
            </a:r>
            <a:r>
              <a:rPr lang="en-US" altLang="zh-TW" sz="2800" b="1" dirty="0" err="1"/>
              <a:t>center_pointS</a:t>
            </a:r>
            <a:endParaRPr lang="en-US" altLang="zh-TW" sz="2800" b="1" dirty="0"/>
          </a:p>
        </p:txBody>
      </p:sp>
    </p:spTree>
    <p:extLst>
      <p:ext uri="{BB962C8B-B14F-4D97-AF65-F5344CB8AC3E}">
        <p14:creationId xmlns:p14="http://schemas.microsoft.com/office/powerpoint/2010/main" val="4243967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7062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62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8526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2F6E08F-C9AD-4A19-ACFC-E1C1CA07BD88}"/>
              </a:ext>
            </a:extLst>
          </p:cNvPr>
          <p:cNvSpPr txBox="1"/>
          <p:nvPr/>
        </p:nvSpPr>
        <p:spPr>
          <a:xfrm>
            <a:off x="421855" y="500866"/>
            <a:ext cx="1780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依時間</a:t>
            </a:r>
            <a:r>
              <a:rPr lang="en-US" altLang="zh-TW" b="1" dirty="0"/>
              <a:t>Main7</a:t>
            </a:r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023E13E6-E7F8-44D5-9513-17573BB610A4}"/>
              </a:ext>
            </a:extLst>
          </p:cNvPr>
          <p:cNvCxnSpPr/>
          <p:nvPr/>
        </p:nvCxnSpPr>
        <p:spPr>
          <a:xfrm>
            <a:off x="4750627" y="2856594"/>
            <a:ext cx="6203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3FC29E3A-A0AF-4B0E-85BC-1D6D5B816939}"/>
              </a:ext>
            </a:extLst>
          </p:cNvPr>
          <p:cNvSpPr txBox="1"/>
          <p:nvPr/>
        </p:nvSpPr>
        <p:spPr>
          <a:xfrm>
            <a:off x="1973170" y="2665921"/>
            <a:ext cx="2595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/>
              <a:t>ACT_centerpoint+delay</a:t>
            </a:r>
            <a:endParaRPr lang="en-US" altLang="zh-TW" dirty="0"/>
          </a:p>
          <a:p>
            <a:pPr algn="ctr"/>
            <a:r>
              <a:rPr lang="en-US" altLang="zh-TW" dirty="0"/>
              <a:t>(</a:t>
            </a:r>
            <a:r>
              <a:rPr lang="zh-TW" altLang="en-US" dirty="0"/>
              <a:t>變速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EC573F93-AA00-4B6A-811C-779936ED8FDE}"/>
              </a:ext>
            </a:extLst>
          </p:cNvPr>
          <p:cNvCxnSpPr/>
          <p:nvPr/>
        </p:nvCxnSpPr>
        <p:spPr>
          <a:xfrm>
            <a:off x="4750627" y="3622318"/>
            <a:ext cx="6203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250A55-1EEA-4C3F-8A84-BF2C5938CAAE}"/>
              </a:ext>
            </a:extLst>
          </p:cNvPr>
          <p:cNvSpPr txBox="1"/>
          <p:nvPr/>
        </p:nvSpPr>
        <p:spPr>
          <a:xfrm>
            <a:off x="3836227" y="3436766"/>
            <a:ext cx="645459" cy="369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UAV</a:t>
            </a:r>
            <a:endParaRPr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C7ABEAE-4A22-4FDB-B357-C565A442713B}"/>
              </a:ext>
            </a:extLst>
          </p:cNvPr>
          <p:cNvCxnSpPr/>
          <p:nvPr/>
        </p:nvCxnSpPr>
        <p:spPr>
          <a:xfrm>
            <a:off x="4816890" y="4403097"/>
            <a:ext cx="6203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EFB796C-81E2-44A7-972A-1A2ECAD27B70}"/>
              </a:ext>
            </a:extLst>
          </p:cNvPr>
          <p:cNvSpPr txBox="1"/>
          <p:nvPr/>
        </p:nvSpPr>
        <p:spPr>
          <a:xfrm>
            <a:off x="1973170" y="4002616"/>
            <a:ext cx="2779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/>
              <a:t>SIM_centerpoint</a:t>
            </a:r>
            <a:r>
              <a:rPr lang="en-US" altLang="zh-TW" dirty="0"/>
              <a:t> +delay</a:t>
            </a:r>
          </a:p>
          <a:p>
            <a:pPr algn="ctr"/>
            <a:r>
              <a:rPr lang="en-US" altLang="zh-TW" dirty="0"/>
              <a:t>(</a:t>
            </a:r>
            <a:r>
              <a:rPr lang="zh-TW" altLang="en-US" dirty="0"/>
              <a:t>等速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C547A67-69E7-4D9D-80AE-73BDF22D1DC1}"/>
              </a:ext>
            </a:extLst>
          </p:cNvPr>
          <p:cNvSpPr txBox="1"/>
          <p:nvPr/>
        </p:nvSpPr>
        <p:spPr>
          <a:xfrm>
            <a:off x="625055" y="1506276"/>
            <a:ext cx="42940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T</a:t>
            </a:r>
            <a:r>
              <a:rPr lang="zh-TW" altLang="en-US" b="1" dirty="0"/>
              <a:t> </a:t>
            </a:r>
            <a:r>
              <a:rPr lang="en-US" altLang="zh-TW" b="1" dirty="0"/>
              <a:t>=</a:t>
            </a:r>
            <a:r>
              <a:rPr lang="zh-TW" altLang="en-US" b="1" dirty="0"/>
              <a:t> </a:t>
            </a:r>
            <a:r>
              <a:rPr lang="en-US" altLang="zh-TW" b="1" dirty="0"/>
              <a:t>s</a:t>
            </a:r>
          </a:p>
          <a:p>
            <a:r>
              <a:rPr lang="zh-TW" altLang="en-US" b="1" dirty="0">
                <a:solidFill>
                  <a:srgbClr val="FF0000"/>
                </a:solidFill>
              </a:rPr>
              <a:t>無人機追上</a:t>
            </a:r>
            <a:r>
              <a:rPr lang="en-US" altLang="zh-TW" b="1" dirty="0">
                <a:solidFill>
                  <a:srgbClr val="FF0000"/>
                </a:solidFill>
              </a:rPr>
              <a:t>SIM</a:t>
            </a:r>
            <a:r>
              <a:rPr lang="zh-TW" altLang="en-US" b="1" dirty="0">
                <a:solidFill>
                  <a:srgbClr val="FF0000"/>
                </a:solidFill>
              </a:rPr>
              <a:t>時，</a:t>
            </a:r>
            <a:r>
              <a:rPr lang="en-US" altLang="zh-TW" b="1" dirty="0">
                <a:solidFill>
                  <a:srgbClr val="FF0000"/>
                </a:solidFill>
              </a:rPr>
              <a:t>ACT</a:t>
            </a:r>
            <a:r>
              <a:rPr lang="zh-TW" altLang="en-US" b="1" dirty="0">
                <a:solidFill>
                  <a:srgbClr val="FF0000"/>
                </a:solidFill>
              </a:rPr>
              <a:t>的距離差</a:t>
            </a:r>
            <a:r>
              <a:rPr lang="en-US" altLang="zh-TW" b="1" dirty="0">
                <a:solidFill>
                  <a:srgbClr val="FF0000"/>
                </a:solidFill>
              </a:rPr>
              <a:t>(D1)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82D39348-F9D6-437F-8633-2719AD17CC28}"/>
              </a:ext>
            </a:extLst>
          </p:cNvPr>
          <p:cNvGrpSpPr/>
          <p:nvPr/>
        </p:nvGrpSpPr>
        <p:grpSpPr>
          <a:xfrm>
            <a:off x="8535439" y="2381149"/>
            <a:ext cx="1564253" cy="884728"/>
            <a:chOff x="6354424" y="941970"/>
            <a:chExt cx="1564253" cy="884728"/>
          </a:xfrm>
        </p:grpSpPr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6908ADA9-4032-4E75-AC6F-B668E8BC011A}"/>
                </a:ext>
              </a:extLst>
            </p:cNvPr>
            <p:cNvSpPr/>
            <p:nvPr/>
          </p:nvSpPr>
          <p:spPr>
            <a:xfrm>
              <a:off x="6354424" y="941970"/>
              <a:ext cx="1564253" cy="884728"/>
            </a:xfrm>
            <a:prstGeom prst="roundRect">
              <a:avLst/>
            </a:prstGeom>
            <a:noFill/>
            <a:ln w="762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96C0F411-B157-45EA-83C6-A075735356E2}"/>
                </a:ext>
              </a:extLst>
            </p:cNvPr>
            <p:cNvSpPr/>
            <p:nvPr/>
          </p:nvSpPr>
          <p:spPr>
            <a:xfrm>
              <a:off x="6870551" y="1250323"/>
              <a:ext cx="367553" cy="367553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s</a:t>
              </a:r>
              <a:endParaRPr lang="zh-TW" altLang="en-US" dirty="0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E11ED7AA-5A15-476B-8F9B-9B5CBB6E223F}"/>
              </a:ext>
            </a:extLst>
          </p:cNvPr>
          <p:cNvGrpSpPr/>
          <p:nvPr/>
        </p:nvGrpSpPr>
        <p:grpSpPr>
          <a:xfrm>
            <a:off x="8060038" y="3995776"/>
            <a:ext cx="1564253" cy="884728"/>
            <a:chOff x="6552555" y="2550999"/>
            <a:chExt cx="1564253" cy="884728"/>
          </a:xfrm>
        </p:grpSpPr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DE326DAD-0450-47BD-B515-48AF267D38D1}"/>
                </a:ext>
              </a:extLst>
            </p:cNvPr>
            <p:cNvSpPr/>
            <p:nvPr/>
          </p:nvSpPr>
          <p:spPr>
            <a:xfrm>
              <a:off x="7045637" y="2735806"/>
              <a:ext cx="367553" cy="367553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s</a:t>
              </a:r>
              <a:endParaRPr lang="zh-TW" altLang="en-US" dirty="0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93A1DCB1-BA58-4FB7-BCBB-429EFB08FCD9}"/>
                </a:ext>
              </a:extLst>
            </p:cNvPr>
            <p:cNvSpPr/>
            <p:nvPr/>
          </p:nvSpPr>
          <p:spPr>
            <a:xfrm>
              <a:off x="6552555" y="2550999"/>
              <a:ext cx="1564253" cy="884728"/>
            </a:xfrm>
            <a:prstGeom prst="roundRect">
              <a:avLst/>
            </a:prstGeom>
            <a:noFill/>
            <a:ln w="762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3" name="橢圓 12">
            <a:extLst>
              <a:ext uri="{FF2B5EF4-FFF2-40B4-BE49-F238E27FC236}">
                <a16:creationId xmlns:a16="http://schemas.microsoft.com/office/drawing/2014/main" id="{1F058BFD-9CD0-46AA-B3C1-B82A7C63166D}"/>
              </a:ext>
            </a:extLst>
          </p:cNvPr>
          <p:cNvSpPr/>
          <p:nvPr/>
        </p:nvSpPr>
        <p:spPr>
          <a:xfrm>
            <a:off x="8206948" y="3334340"/>
            <a:ext cx="905933" cy="131342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箭號: 向下 45">
            <a:extLst>
              <a:ext uri="{FF2B5EF4-FFF2-40B4-BE49-F238E27FC236}">
                <a16:creationId xmlns:a16="http://schemas.microsoft.com/office/drawing/2014/main" id="{7C04F974-543F-4AF4-8546-AD72FDDE2776}"/>
              </a:ext>
            </a:extLst>
          </p:cNvPr>
          <p:cNvSpPr/>
          <p:nvPr/>
        </p:nvSpPr>
        <p:spPr>
          <a:xfrm>
            <a:off x="9189503" y="3057054"/>
            <a:ext cx="88175" cy="2151060"/>
          </a:xfrm>
          <a:prstGeom prst="downArrow">
            <a:avLst>
              <a:gd name="adj1" fmla="val 50000"/>
              <a:gd name="adj2" fmla="val 1677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箭號: 向下 44">
            <a:extLst>
              <a:ext uri="{FF2B5EF4-FFF2-40B4-BE49-F238E27FC236}">
                <a16:creationId xmlns:a16="http://schemas.microsoft.com/office/drawing/2014/main" id="{B4CB35DC-D929-4F92-B11F-CF6DB112DDFB}"/>
              </a:ext>
            </a:extLst>
          </p:cNvPr>
          <p:cNvSpPr/>
          <p:nvPr/>
        </p:nvSpPr>
        <p:spPr>
          <a:xfrm>
            <a:off x="8603389" y="3738858"/>
            <a:ext cx="88175" cy="1469259"/>
          </a:xfrm>
          <a:prstGeom prst="downArrow">
            <a:avLst>
              <a:gd name="adj1" fmla="val 50000"/>
              <a:gd name="adj2" fmla="val 1776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8F12C6D-F6ED-489F-A702-27F3E9E96C11}"/>
              </a:ext>
            </a:extLst>
          </p:cNvPr>
          <p:cNvSpPr/>
          <p:nvPr/>
        </p:nvSpPr>
        <p:spPr>
          <a:xfrm>
            <a:off x="8474611" y="3434650"/>
            <a:ext cx="367553" cy="36755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</a:t>
            </a:r>
            <a:endParaRPr lang="zh-TW" altLang="en-US" dirty="0"/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E44BED02-8603-4FCB-B512-378B7172AFAE}"/>
              </a:ext>
            </a:extLst>
          </p:cNvPr>
          <p:cNvCxnSpPr>
            <a:cxnSpLocks/>
            <a:stCxn id="45" idx="2"/>
            <a:endCxn id="46" idx="2"/>
          </p:cNvCxnSpPr>
          <p:nvPr/>
        </p:nvCxnSpPr>
        <p:spPr>
          <a:xfrm flipV="1">
            <a:off x="8647477" y="5208114"/>
            <a:ext cx="586114" cy="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48799B8-BD6F-419A-B316-49CADE2266C9}"/>
              </a:ext>
            </a:extLst>
          </p:cNvPr>
          <p:cNvSpPr txBox="1"/>
          <p:nvPr/>
        </p:nvSpPr>
        <p:spPr>
          <a:xfrm>
            <a:off x="8597943" y="4812958"/>
            <a:ext cx="645459" cy="369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D1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313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接點 1">
            <a:extLst>
              <a:ext uri="{FF2B5EF4-FFF2-40B4-BE49-F238E27FC236}">
                <a16:creationId xmlns:a16="http://schemas.microsoft.com/office/drawing/2014/main" id="{50FCEB58-FC8E-4C11-ADAC-1545AAE5F4CF}"/>
              </a:ext>
            </a:extLst>
          </p:cNvPr>
          <p:cNvCxnSpPr/>
          <p:nvPr/>
        </p:nvCxnSpPr>
        <p:spPr>
          <a:xfrm>
            <a:off x="3172385" y="5106458"/>
            <a:ext cx="6203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橢圓 2">
            <a:extLst>
              <a:ext uri="{FF2B5EF4-FFF2-40B4-BE49-F238E27FC236}">
                <a16:creationId xmlns:a16="http://schemas.microsoft.com/office/drawing/2014/main" id="{AE327A40-B978-4107-9EF0-00B8E9548524}"/>
              </a:ext>
            </a:extLst>
          </p:cNvPr>
          <p:cNvSpPr/>
          <p:nvPr/>
        </p:nvSpPr>
        <p:spPr>
          <a:xfrm>
            <a:off x="3672923" y="4932379"/>
            <a:ext cx="367553" cy="36755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856A333-B31A-47F5-AEA8-B1A95A4E2EC2}"/>
              </a:ext>
            </a:extLst>
          </p:cNvPr>
          <p:cNvSpPr txBox="1"/>
          <p:nvPr/>
        </p:nvSpPr>
        <p:spPr>
          <a:xfrm>
            <a:off x="9833666" y="5177566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D2  </a:t>
            </a:r>
            <a:r>
              <a:rPr lang="zh-TW" altLang="en-US" dirty="0"/>
              <a:t>越大越好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86CD6F-335E-4CBD-9269-C210FF3DDA12}"/>
              </a:ext>
            </a:extLst>
          </p:cNvPr>
          <p:cNvSpPr txBox="1"/>
          <p:nvPr/>
        </p:nvSpPr>
        <p:spPr>
          <a:xfrm>
            <a:off x="3127552" y="4389387"/>
            <a:ext cx="781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/>
              <a:t>t = 0 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F3CE3A4-8836-40D1-864A-28E1E3D5F82F}"/>
              </a:ext>
            </a:extLst>
          </p:cNvPr>
          <p:cNvSpPr txBox="1"/>
          <p:nvPr/>
        </p:nvSpPr>
        <p:spPr>
          <a:xfrm>
            <a:off x="3909124" y="4379270"/>
            <a:ext cx="781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/>
              <a:t>t = 1 </a:t>
            </a:r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A8225F8-46F4-44FE-A635-F9B695A2CCBA}"/>
              </a:ext>
            </a:extLst>
          </p:cNvPr>
          <p:cNvCxnSpPr/>
          <p:nvPr/>
        </p:nvCxnSpPr>
        <p:spPr>
          <a:xfrm>
            <a:off x="3172385" y="5770908"/>
            <a:ext cx="6203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D6AB34DB-FC47-4524-BED6-901DA6EFE1D8}"/>
              </a:ext>
            </a:extLst>
          </p:cNvPr>
          <p:cNvSpPr txBox="1"/>
          <p:nvPr/>
        </p:nvSpPr>
        <p:spPr>
          <a:xfrm>
            <a:off x="2137566" y="5617273"/>
            <a:ext cx="645459" cy="369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UAV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AD0090B-B9EE-46FB-B4A8-103A96F44C50}"/>
              </a:ext>
            </a:extLst>
          </p:cNvPr>
          <p:cNvSpPr/>
          <p:nvPr/>
        </p:nvSpPr>
        <p:spPr>
          <a:xfrm>
            <a:off x="3131022" y="5587131"/>
            <a:ext cx="367553" cy="36755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DC5176D-A7D7-4CAD-BEAD-EDC1937486A0}"/>
              </a:ext>
            </a:extLst>
          </p:cNvPr>
          <p:cNvSpPr/>
          <p:nvPr/>
        </p:nvSpPr>
        <p:spPr>
          <a:xfrm>
            <a:off x="3662795" y="5587131"/>
            <a:ext cx="367553" cy="36824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9DDF2A51-A368-4183-BADF-305D7BD500A0}"/>
              </a:ext>
            </a:extLst>
          </p:cNvPr>
          <p:cNvSpPr/>
          <p:nvPr/>
        </p:nvSpPr>
        <p:spPr>
          <a:xfrm>
            <a:off x="4387408" y="4932379"/>
            <a:ext cx="367553" cy="36755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0F63037-1A67-45B4-ACCC-7C07A4DDB0AF}"/>
              </a:ext>
            </a:extLst>
          </p:cNvPr>
          <p:cNvSpPr txBox="1"/>
          <p:nvPr/>
        </p:nvSpPr>
        <p:spPr>
          <a:xfrm>
            <a:off x="577103" y="4678553"/>
            <a:ext cx="2595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/>
              <a:t>ACT_centerpoint+delay</a:t>
            </a:r>
            <a:endParaRPr lang="en-US" altLang="zh-TW" dirty="0"/>
          </a:p>
          <a:p>
            <a:pPr algn="ctr"/>
            <a:r>
              <a:rPr lang="en-US" altLang="zh-TW" dirty="0"/>
              <a:t>(</a:t>
            </a:r>
            <a:r>
              <a:rPr lang="zh-TW" altLang="en-US" dirty="0"/>
              <a:t>變速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2892B04F-23F2-4CD6-80EF-EA41C727ACED}"/>
              </a:ext>
            </a:extLst>
          </p:cNvPr>
          <p:cNvGrpSpPr/>
          <p:nvPr/>
        </p:nvGrpSpPr>
        <p:grpSpPr>
          <a:xfrm>
            <a:off x="100583" y="1473907"/>
            <a:ext cx="3875071" cy="1557128"/>
            <a:chOff x="-82139" y="-709776"/>
            <a:chExt cx="6391709" cy="2568394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D98BDDF5-3D25-49CF-93C4-D9A38A623BD1}"/>
                </a:ext>
              </a:extLst>
            </p:cNvPr>
            <p:cNvGrpSpPr/>
            <p:nvPr/>
          </p:nvGrpSpPr>
          <p:grpSpPr>
            <a:xfrm>
              <a:off x="-82139" y="-709776"/>
              <a:ext cx="6391709" cy="2568394"/>
              <a:chOff x="-82139" y="-709776"/>
              <a:chExt cx="6391709" cy="2568394"/>
            </a:xfrm>
          </p:grpSpPr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A7DFB3C8-2BD1-484F-A851-7ED687186BD1}"/>
                  </a:ext>
                </a:extLst>
              </p:cNvPr>
              <p:cNvGrpSpPr/>
              <p:nvPr/>
            </p:nvGrpSpPr>
            <p:grpSpPr>
              <a:xfrm>
                <a:off x="-82139" y="-499100"/>
                <a:ext cx="6391709" cy="2357718"/>
                <a:chOff x="-41798" y="528917"/>
                <a:chExt cx="6391709" cy="2357718"/>
              </a:xfrm>
              <a:noFill/>
            </p:grpSpPr>
            <p:sp>
              <p:nvSpPr>
                <p:cNvPr id="16" name="矩形: 圓角 15">
                  <a:extLst>
                    <a:ext uri="{FF2B5EF4-FFF2-40B4-BE49-F238E27FC236}">
                      <a16:creationId xmlns:a16="http://schemas.microsoft.com/office/drawing/2014/main" id="{3305B7EF-30C8-4A77-9FEE-B0E633052582}"/>
                    </a:ext>
                  </a:extLst>
                </p:cNvPr>
                <p:cNvSpPr/>
                <p:nvPr/>
              </p:nvSpPr>
              <p:spPr>
                <a:xfrm>
                  <a:off x="1385326" y="528917"/>
                  <a:ext cx="4168588" cy="2357718"/>
                </a:xfrm>
                <a:prstGeom prst="roundRect">
                  <a:avLst/>
                </a:prstGeom>
                <a:solidFill>
                  <a:schemeClr val="bg1"/>
                </a:solidFill>
                <a:ln w="762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C8F88F01-2628-4B3B-A377-F16B42C0BF5E}"/>
                    </a:ext>
                  </a:extLst>
                </p:cNvPr>
                <p:cNvSpPr txBox="1"/>
                <p:nvPr/>
              </p:nvSpPr>
              <p:spPr>
                <a:xfrm>
                  <a:off x="3348576" y="1136739"/>
                  <a:ext cx="3001335" cy="60919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TW" b="0" dirty="0" err="1">
                      <a:solidFill>
                        <a:srgbClr val="CE9178"/>
                      </a:solidFill>
                      <a:effectLst/>
                      <a:latin typeface="Consolas" panose="020B0609020204030204" pitchFamily="49" charset="0"/>
                    </a:rPr>
                    <a:t>center_point</a:t>
                  </a:r>
                  <a:endParaRPr lang="en-US" altLang="zh-TW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967C5FC1-EB4C-4B02-A3A9-729CDA102610}"/>
                    </a:ext>
                  </a:extLst>
                </p:cNvPr>
                <p:cNvSpPr txBox="1"/>
                <p:nvPr/>
              </p:nvSpPr>
              <p:spPr>
                <a:xfrm>
                  <a:off x="-41798" y="639047"/>
                  <a:ext cx="1594921" cy="1066087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TW" b="0" dirty="0">
                      <a:solidFill>
                        <a:schemeClr val="accent1">
                          <a:lumMod val="75000"/>
                        </a:schemeClr>
                      </a:solidFill>
                      <a:effectLst/>
                      <a:latin typeface="Consolas" panose="020B0609020204030204" pitchFamily="49" charset="0"/>
                    </a:rPr>
                    <a:t>UAV</a:t>
                  </a:r>
                </a:p>
                <a:p>
                  <a:r>
                    <a:rPr lang="en-US" altLang="zh-TW" b="0" dirty="0">
                      <a:solidFill>
                        <a:schemeClr val="accent1">
                          <a:lumMod val="75000"/>
                        </a:schemeClr>
                      </a:solidFill>
                      <a:effectLst/>
                      <a:latin typeface="Consolas" panose="020B0609020204030204" pitchFamily="49" charset="0"/>
                    </a:rPr>
                    <a:t>(0,0)</a:t>
                  </a:r>
                </a:p>
              </p:txBody>
            </p:sp>
            <p:sp>
              <p:nvSpPr>
                <p:cNvPr id="19" name="箭號: 左-右雙向 18">
                  <a:extLst>
                    <a:ext uri="{FF2B5EF4-FFF2-40B4-BE49-F238E27FC236}">
                      <a16:creationId xmlns:a16="http://schemas.microsoft.com/office/drawing/2014/main" id="{8FC47D40-07DF-42C8-AF28-F213E1ACA79E}"/>
                    </a:ext>
                  </a:extLst>
                </p:cNvPr>
                <p:cNvSpPr/>
                <p:nvPr/>
              </p:nvSpPr>
              <p:spPr>
                <a:xfrm rot="1649751">
                  <a:off x="1380249" y="1045989"/>
                  <a:ext cx="1950443" cy="181498"/>
                </a:xfrm>
                <a:prstGeom prst="leftRightArrow">
                  <a:avLst/>
                </a:prstGeom>
                <a:solidFill>
                  <a:srgbClr val="92D050"/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21" name="橢圓 20">
                <a:extLst>
                  <a:ext uri="{FF2B5EF4-FFF2-40B4-BE49-F238E27FC236}">
                    <a16:creationId xmlns:a16="http://schemas.microsoft.com/office/drawing/2014/main" id="{791C02A1-6BB2-4E64-B6C2-AFFA1A837AEF}"/>
                  </a:ext>
                </a:extLst>
              </p:cNvPr>
              <p:cNvSpPr/>
              <p:nvPr/>
            </p:nvSpPr>
            <p:spPr>
              <a:xfrm>
                <a:off x="3181119" y="490098"/>
                <a:ext cx="328966" cy="337857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橢圓 21">
                <a:extLst>
                  <a:ext uri="{FF2B5EF4-FFF2-40B4-BE49-F238E27FC236}">
                    <a16:creationId xmlns:a16="http://schemas.microsoft.com/office/drawing/2014/main" id="{65A3EF46-79FA-4E41-B8C7-FA83C321A58C}"/>
                  </a:ext>
                </a:extLst>
              </p:cNvPr>
              <p:cNvSpPr/>
              <p:nvPr/>
            </p:nvSpPr>
            <p:spPr>
              <a:xfrm>
                <a:off x="1079201" y="-709776"/>
                <a:ext cx="328966" cy="337857"/>
              </a:xfrm>
              <a:prstGeom prst="ellipse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169C7C1-D9C0-40F7-A08C-B557C10DE2EF}"/>
                </a:ext>
              </a:extLst>
            </p:cNvPr>
            <p:cNvSpPr txBox="1"/>
            <p:nvPr/>
          </p:nvSpPr>
          <p:spPr>
            <a:xfrm>
              <a:off x="2339601" y="-562725"/>
              <a:ext cx="862025" cy="461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400" b="0" dirty="0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d</a:t>
              </a:r>
              <a:r>
                <a:rPr lang="en-US" altLang="zh-TW" sz="2400" b="0" baseline="-25000" dirty="0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u</a:t>
              </a:r>
              <a:endParaRPr lang="en-US" altLang="zh-TW" sz="2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310681AA-1E88-4BEF-9EA2-7980A530D4A0}"/>
              </a:ext>
            </a:extLst>
          </p:cNvPr>
          <p:cNvCxnSpPr>
            <a:cxnSpLocks/>
          </p:cNvCxnSpPr>
          <p:nvPr/>
        </p:nvCxnSpPr>
        <p:spPr>
          <a:xfrm>
            <a:off x="125432" y="3787090"/>
            <a:ext cx="1194113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226F4B8-1190-4419-A839-3F96627FB205}"/>
              </a:ext>
            </a:extLst>
          </p:cNvPr>
          <p:cNvSpPr txBox="1"/>
          <p:nvPr/>
        </p:nvSpPr>
        <p:spPr>
          <a:xfrm>
            <a:off x="413876" y="837913"/>
            <a:ext cx="1218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Consolas" panose="020B0609020204030204" pitchFamily="49" charset="0"/>
              </a:rPr>
              <a:t>t = 0 </a:t>
            </a:r>
            <a:endParaRPr lang="zh-TW" altLang="en-US" sz="2400" b="1" dirty="0">
              <a:latin typeface="Consolas" panose="020B0609020204030204" pitchFamily="49" charset="0"/>
            </a:endParaRP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BE7373FB-EB29-44B4-818A-71FC458D149B}"/>
              </a:ext>
            </a:extLst>
          </p:cNvPr>
          <p:cNvGrpSpPr/>
          <p:nvPr/>
        </p:nvGrpSpPr>
        <p:grpSpPr>
          <a:xfrm>
            <a:off x="4567539" y="820290"/>
            <a:ext cx="6284815" cy="2220872"/>
            <a:chOff x="309476" y="2741506"/>
            <a:chExt cx="9874709" cy="3489437"/>
          </a:xfrm>
        </p:grpSpPr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5458A2D2-B33D-4C13-BDE7-CFB267336783}"/>
                </a:ext>
              </a:extLst>
            </p:cNvPr>
            <p:cNvSpPr txBox="1"/>
            <p:nvPr/>
          </p:nvSpPr>
          <p:spPr>
            <a:xfrm>
              <a:off x="309476" y="2741506"/>
              <a:ext cx="2147103" cy="725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400" b="1" dirty="0">
                  <a:latin typeface="Consolas" panose="020B0609020204030204" pitchFamily="49" charset="0"/>
                </a:rPr>
                <a:t>T = x</a:t>
              </a:r>
              <a:endParaRPr lang="en-US" altLang="zh-TW" sz="2400" b="1" dirty="0"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320601E4-3170-423C-AFF4-4C498E5CA810}"/>
                </a:ext>
              </a:extLst>
            </p:cNvPr>
            <p:cNvGrpSpPr/>
            <p:nvPr/>
          </p:nvGrpSpPr>
          <p:grpSpPr>
            <a:xfrm>
              <a:off x="966194" y="3727572"/>
              <a:ext cx="9217991" cy="2503371"/>
              <a:chOff x="966194" y="3727572"/>
              <a:chExt cx="9217991" cy="2503371"/>
            </a:xfrm>
          </p:grpSpPr>
          <p:sp>
            <p:nvSpPr>
              <p:cNvPr id="31" name="矩形: 圓角 30">
                <a:extLst>
                  <a:ext uri="{FF2B5EF4-FFF2-40B4-BE49-F238E27FC236}">
                    <a16:creationId xmlns:a16="http://schemas.microsoft.com/office/drawing/2014/main" id="{F0C1A7BF-39DD-483A-96FD-A205B638E0C9}"/>
                  </a:ext>
                </a:extLst>
              </p:cNvPr>
              <p:cNvSpPr/>
              <p:nvPr/>
            </p:nvSpPr>
            <p:spPr>
              <a:xfrm>
                <a:off x="6015597" y="3873225"/>
                <a:ext cx="4168588" cy="2357718"/>
              </a:xfrm>
              <a:prstGeom prst="roundRect">
                <a:avLst/>
              </a:prstGeom>
              <a:solidFill>
                <a:schemeClr val="bg1"/>
              </a:solidFill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矩形: 圓角 31">
                <a:extLst>
                  <a:ext uri="{FF2B5EF4-FFF2-40B4-BE49-F238E27FC236}">
                    <a16:creationId xmlns:a16="http://schemas.microsoft.com/office/drawing/2014/main" id="{E3512190-A476-41E2-9FA6-B1E8B72C18F5}"/>
                  </a:ext>
                </a:extLst>
              </p:cNvPr>
              <p:cNvSpPr/>
              <p:nvPr/>
            </p:nvSpPr>
            <p:spPr>
              <a:xfrm>
                <a:off x="1381373" y="3851065"/>
                <a:ext cx="4168588" cy="2357718"/>
              </a:xfrm>
              <a:prstGeom prst="roundRect">
                <a:avLst/>
              </a:prstGeom>
              <a:solidFill>
                <a:schemeClr val="bg1"/>
              </a:solidFill>
              <a:ln w="76200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橢圓 32">
                <a:extLst>
                  <a:ext uri="{FF2B5EF4-FFF2-40B4-BE49-F238E27FC236}">
                    <a16:creationId xmlns:a16="http://schemas.microsoft.com/office/drawing/2014/main" id="{8ABD0FAF-3DA3-48D3-984F-46FD9D95B1F7}"/>
                  </a:ext>
                </a:extLst>
              </p:cNvPr>
              <p:cNvSpPr/>
              <p:nvPr/>
            </p:nvSpPr>
            <p:spPr>
              <a:xfrm>
                <a:off x="3113242" y="4750566"/>
                <a:ext cx="352425" cy="361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DC9ADF8C-74E6-4D38-8FD4-D9D450815336}"/>
                  </a:ext>
                </a:extLst>
              </p:cNvPr>
              <p:cNvSpPr/>
              <p:nvPr/>
            </p:nvSpPr>
            <p:spPr>
              <a:xfrm>
                <a:off x="8057111" y="4813760"/>
                <a:ext cx="328966" cy="337857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ACB2026B-5049-4182-B90D-061205F0B3DD}"/>
                  </a:ext>
                </a:extLst>
              </p:cNvPr>
              <p:cNvSpPr txBox="1"/>
              <p:nvPr/>
            </p:nvSpPr>
            <p:spPr>
              <a:xfrm>
                <a:off x="6611385" y="4222709"/>
                <a:ext cx="2602004" cy="580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 err="1">
                    <a:solidFill>
                      <a:srgbClr val="CE9178"/>
                    </a:solidFill>
                    <a:latin typeface="Consolas" panose="020B0609020204030204" pitchFamily="49" charset="0"/>
                  </a:rPr>
                  <a:t>New_center</a:t>
                </a:r>
                <a:endPara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箭號: 向右 35">
                <a:extLst>
                  <a:ext uri="{FF2B5EF4-FFF2-40B4-BE49-F238E27FC236}">
                    <a16:creationId xmlns:a16="http://schemas.microsoft.com/office/drawing/2014/main" id="{9E2E6D26-9949-4367-8365-124221A48CBB}"/>
                  </a:ext>
                </a:extLst>
              </p:cNvPr>
              <p:cNvSpPr/>
              <p:nvPr/>
            </p:nvSpPr>
            <p:spPr>
              <a:xfrm rot="1649751">
                <a:off x="1231058" y="4361197"/>
                <a:ext cx="1950443" cy="181498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675C660C-6052-4C32-96FD-96E8D0AB1D08}"/>
                  </a:ext>
                </a:extLst>
              </p:cNvPr>
              <p:cNvSpPr/>
              <p:nvPr/>
            </p:nvSpPr>
            <p:spPr>
              <a:xfrm>
                <a:off x="966194" y="3727572"/>
                <a:ext cx="352425" cy="36195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4B2CF575-5049-43B1-8E54-949A8FA60E53}"/>
                  </a:ext>
                </a:extLst>
              </p:cNvPr>
              <p:cNvSpPr txBox="1"/>
              <p:nvPr/>
            </p:nvSpPr>
            <p:spPr>
              <a:xfrm>
                <a:off x="2167760" y="3951458"/>
                <a:ext cx="8620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400" b="0" dirty="0">
                    <a:solidFill>
                      <a:srgbClr val="0070C0"/>
                    </a:solidFill>
                    <a:effectLst/>
                    <a:latin typeface="Consolas" panose="020B0609020204030204" pitchFamily="49" charset="0"/>
                  </a:rPr>
                  <a:t>d</a:t>
                </a:r>
                <a:r>
                  <a:rPr lang="en-US" altLang="zh-TW" sz="2400" b="0" baseline="-25000" dirty="0">
                    <a:solidFill>
                      <a:srgbClr val="0070C0"/>
                    </a:solidFill>
                    <a:effectLst/>
                    <a:latin typeface="Consolas" panose="020B0609020204030204" pitchFamily="49" charset="0"/>
                  </a:rPr>
                  <a:t>u</a:t>
                </a:r>
                <a:endParaRPr lang="en-US" altLang="zh-TW" sz="2400" b="0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0E9A1EF9-91E5-4EC4-A1A5-EA1EE1EF630A}"/>
                  </a:ext>
                </a:extLst>
              </p:cNvPr>
              <p:cNvSpPr/>
              <p:nvPr/>
            </p:nvSpPr>
            <p:spPr>
              <a:xfrm>
                <a:off x="3301184" y="4883156"/>
                <a:ext cx="328966" cy="337857"/>
              </a:xfrm>
              <a:prstGeom prst="ellipse">
                <a:avLst/>
              </a:prstGeom>
              <a:noFill/>
              <a:ln w="57150">
                <a:solidFill>
                  <a:schemeClr val="accent2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箭號: 向右 39">
                <a:extLst>
                  <a:ext uri="{FF2B5EF4-FFF2-40B4-BE49-F238E27FC236}">
                    <a16:creationId xmlns:a16="http://schemas.microsoft.com/office/drawing/2014/main" id="{3171B1A1-7B16-4F7F-A998-243983505364}"/>
                  </a:ext>
                </a:extLst>
              </p:cNvPr>
              <p:cNvSpPr/>
              <p:nvPr/>
            </p:nvSpPr>
            <p:spPr>
              <a:xfrm>
                <a:off x="3690639" y="4921730"/>
                <a:ext cx="4331538" cy="165654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8379F4E5-5C5E-4F29-A2D3-56EAB58D5FAF}"/>
                  </a:ext>
                </a:extLst>
              </p:cNvPr>
              <p:cNvSpPr txBox="1"/>
              <p:nvPr/>
            </p:nvSpPr>
            <p:spPr>
              <a:xfrm>
                <a:off x="2990941" y="4117228"/>
                <a:ext cx="3216174" cy="580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b="0" dirty="0" err="1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center_point</a:t>
                </a:r>
                <a:endPara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7F865E1F-08FB-43AA-BF4F-E15CA590B253}"/>
              </a:ext>
            </a:extLst>
          </p:cNvPr>
          <p:cNvGrpSpPr/>
          <p:nvPr/>
        </p:nvGrpSpPr>
        <p:grpSpPr>
          <a:xfrm flipV="1">
            <a:off x="3783066" y="3815718"/>
            <a:ext cx="832206" cy="1130666"/>
            <a:chOff x="8603389" y="2667857"/>
            <a:chExt cx="832206" cy="1111766"/>
          </a:xfrm>
        </p:grpSpPr>
        <p:sp>
          <p:nvSpPr>
            <p:cNvPr id="42" name="箭號: 向下 41">
              <a:extLst>
                <a:ext uri="{FF2B5EF4-FFF2-40B4-BE49-F238E27FC236}">
                  <a16:creationId xmlns:a16="http://schemas.microsoft.com/office/drawing/2014/main" id="{ED670395-9E09-4A9A-BEF0-921A6C2F6169}"/>
                </a:ext>
              </a:extLst>
            </p:cNvPr>
            <p:cNvSpPr/>
            <p:nvPr/>
          </p:nvSpPr>
          <p:spPr>
            <a:xfrm>
              <a:off x="9340129" y="2681634"/>
              <a:ext cx="95466" cy="1075527"/>
            </a:xfrm>
            <a:prstGeom prst="downArrow">
              <a:avLst>
                <a:gd name="adj1" fmla="val 50000"/>
                <a:gd name="adj2" fmla="val 16779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箭號: 向下 42">
              <a:extLst>
                <a:ext uri="{FF2B5EF4-FFF2-40B4-BE49-F238E27FC236}">
                  <a16:creationId xmlns:a16="http://schemas.microsoft.com/office/drawing/2014/main" id="{0C69FBB6-28FE-4944-9B1D-B6CC3EF715FD}"/>
                </a:ext>
              </a:extLst>
            </p:cNvPr>
            <p:cNvSpPr/>
            <p:nvPr/>
          </p:nvSpPr>
          <p:spPr>
            <a:xfrm>
              <a:off x="8603389" y="2667857"/>
              <a:ext cx="88174" cy="1075528"/>
            </a:xfrm>
            <a:prstGeom prst="downArrow">
              <a:avLst>
                <a:gd name="adj1" fmla="val 50000"/>
                <a:gd name="adj2" fmla="val 17764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1E60C253-F849-46AB-B5E3-4586F174BAE4}"/>
                </a:ext>
              </a:extLst>
            </p:cNvPr>
            <p:cNvSpPr txBox="1"/>
            <p:nvPr/>
          </p:nvSpPr>
          <p:spPr>
            <a:xfrm rot="10800000">
              <a:off x="8677022" y="3410295"/>
              <a:ext cx="645459" cy="369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D2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408D22B1-863F-4832-B788-E064C89A900C}"/>
              </a:ext>
            </a:extLst>
          </p:cNvPr>
          <p:cNvCxnSpPr>
            <a:cxnSpLocks/>
          </p:cNvCxnSpPr>
          <p:nvPr/>
        </p:nvCxnSpPr>
        <p:spPr>
          <a:xfrm flipV="1">
            <a:off x="3827153" y="3811247"/>
            <a:ext cx="740386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064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05E6152E-9712-967B-E9BD-E915B65D26A0}"/>
              </a:ext>
            </a:extLst>
          </p:cNvPr>
          <p:cNvCxnSpPr/>
          <p:nvPr/>
        </p:nvCxnSpPr>
        <p:spPr>
          <a:xfrm>
            <a:off x="3023044" y="4441498"/>
            <a:ext cx="6203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8BBDBE89-D2AC-90F9-4B5A-0E854C3034E4}"/>
              </a:ext>
            </a:extLst>
          </p:cNvPr>
          <p:cNvCxnSpPr/>
          <p:nvPr/>
        </p:nvCxnSpPr>
        <p:spPr>
          <a:xfrm>
            <a:off x="3197594" y="5097459"/>
            <a:ext cx="6203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D7BF09BF-2745-29E9-3F46-82C645FC0638}"/>
              </a:ext>
            </a:extLst>
          </p:cNvPr>
          <p:cNvSpPr/>
          <p:nvPr/>
        </p:nvSpPr>
        <p:spPr>
          <a:xfrm>
            <a:off x="3576643" y="4356536"/>
            <a:ext cx="367553" cy="36755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A7F8A6E-A0BC-4BF9-2B86-5B664B52C6AE}"/>
              </a:ext>
            </a:extLst>
          </p:cNvPr>
          <p:cNvSpPr txBox="1"/>
          <p:nvPr/>
        </p:nvSpPr>
        <p:spPr>
          <a:xfrm>
            <a:off x="2108644" y="4255946"/>
            <a:ext cx="645459" cy="369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UAV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E3E8A8A-D37A-3E81-3F09-8CE57CC79829}"/>
              </a:ext>
            </a:extLst>
          </p:cNvPr>
          <p:cNvSpPr txBox="1"/>
          <p:nvPr/>
        </p:nvSpPr>
        <p:spPr>
          <a:xfrm>
            <a:off x="624728" y="4898913"/>
            <a:ext cx="2595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/>
              <a:t>ACT_centerpoint+delay</a:t>
            </a:r>
            <a:endParaRPr lang="en-US" altLang="zh-TW" dirty="0"/>
          </a:p>
          <a:p>
            <a:pPr algn="ctr"/>
            <a:r>
              <a:rPr lang="en-US" altLang="zh-TW" dirty="0"/>
              <a:t>(</a:t>
            </a:r>
            <a:r>
              <a:rPr lang="zh-TW" altLang="en-US" dirty="0"/>
              <a:t>變速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DCD29695-99D6-C479-4A5B-60ED8B2DC7DD}"/>
              </a:ext>
            </a:extLst>
          </p:cNvPr>
          <p:cNvCxnSpPr/>
          <p:nvPr/>
        </p:nvCxnSpPr>
        <p:spPr>
          <a:xfrm>
            <a:off x="3197594" y="5738898"/>
            <a:ext cx="6203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F3F8ED96-D241-878C-38D6-2F0543515C14}"/>
              </a:ext>
            </a:extLst>
          </p:cNvPr>
          <p:cNvSpPr/>
          <p:nvPr/>
        </p:nvSpPr>
        <p:spPr>
          <a:xfrm>
            <a:off x="7307981" y="5569643"/>
            <a:ext cx="367553" cy="367553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6C50692-75DE-D359-68AF-B089A0770DE3}"/>
              </a:ext>
            </a:extLst>
          </p:cNvPr>
          <p:cNvSpPr txBox="1"/>
          <p:nvPr/>
        </p:nvSpPr>
        <p:spPr>
          <a:xfrm>
            <a:off x="484800" y="5540798"/>
            <a:ext cx="2779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/>
              <a:t>SIM_centerpoint</a:t>
            </a:r>
            <a:r>
              <a:rPr lang="en-US" altLang="zh-TW" dirty="0"/>
              <a:t> +delay</a:t>
            </a:r>
          </a:p>
          <a:p>
            <a:pPr algn="ctr"/>
            <a:r>
              <a:rPr lang="en-US" altLang="zh-TW" dirty="0"/>
              <a:t>(</a:t>
            </a:r>
            <a:r>
              <a:rPr lang="zh-TW" altLang="en-US" dirty="0"/>
              <a:t>等速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BA9DDC96-400D-D278-C631-93A55F4AAA22}"/>
              </a:ext>
            </a:extLst>
          </p:cNvPr>
          <p:cNvCxnSpPr>
            <a:cxnSpLocks/>
          </p:cNvCxnSpPr>
          <p:nvPr/>
        </p:nvCxnSpPr>
        <p:spPr>
          <a:xfrm flipH="1">
            <a:off x="7491756" y="5889471"/>
            <a:ext cx="1" cy="543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688D214-4078-F124-A7D3-F1C01EC920A4}"/>
              </a:ext>
            </a:extLst>
          </p:cNvPr>
          <p:cNvCxnSpPr>
            <a:cxnSpLocks/>
          </p:cNvCxnSpPr>
          <p:nvPr/>
        </p:nvCxnSpPr>
        <p:spPr>
          <a:xfrm>
            <a:off x="6686534" y="5267417"/>
            <a:ext cx="0" cy="121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箭號: 上-下雙向 18">
            <a:extLst>
              <a:ext uri="{FF2B5EF4-FFF2-40B4-BE49-F238E27FC236}">
                <a16:creationId xmlns:a16="http://schemas.microsoft.com/office/drawing/2014/main" id="{7B8267F8-9A46-94A2-C4E1-8CFC023B1370}"/>
              </a:ext>
            </a:extLst>
          </p:cNvPr>
          <p:cNvSpPr/>
          <p:nvPr/>
        </p:nvSpPr>
        <p:spPr>
          <a:xfrm rot="5400000">
            <a:off x="6927868" y="5978324"/>
            <a:ext cx="322553" cy="80522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7E1503F-8E20-C9FE-118D-1828153A90BC}"/>
              </a:ext>
            </a:extLst>
          </p:cNvPr>
          <p:cNvSpPr txBox="1"/>
          <p:nvPr/>
        </p:nvSpPr>
        <p:spPr>
          <a:xfrm>
            <a:off x="6928584" y="645534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D1</a:t>
            </a:r>
            <a:endParaRPr lang="zh-TW" altLang="en-US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86411C5-8114-A224-19A8-D100C9D5DEC0}"/>
              </a:ext>
            </a:extLst>
          </p:cNvPr>
          <p:cNvCxnSpPr/>
          <p:nvPr/>
        </p:nvCxnSpPr>
        <p:spPr>
          <a:xfrm>
            <a:off x="3220010" y="2278019"/>
            <a:ext cx="6203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A7923FC6-5221-0CFD-DFE0-F65CA8301623}"/>
              </a:ext>
            </a:extLst>
          </p:cNvPr>
          <p:cNvSpPr/>
          <p:nvPr/>
        </p:nvSpPr>
        <p:spPr>
          <a:xfrm>
            <a:off x="3461449" y="2111421"/>
            <a:ext cx="367553" cy="36755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9EF5FAB-7814-A90B-A52E-D71CC3AA284B}"/>
              </a:ext>
            </a:extLst>
          </p:cNvPr>
          <p:cNvSpPr txBox="1"/>
          <p:nvPr/>
        </p:nvSpPr>
        <p:spPr>
          <a:xfrm>
            <a:off x="442553" y="1986072"/>
            <a:ext cx="2595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/>
              <a:t>ACT_centerpoint+delay</a:t>
            </a:r>
            <a:endParaRPr lang="en-US" altLang="zh-TW" dirty="0"/>
          </a:p>
          <a:p>
            <a:pPr algn="ctr"/>
            <a:r>
              <a:rPr lang="en-US" altLang="zh-TW" dirty="0"/>
              <a:t>(</a:t>
            </a:r>
            <a:r>
              <a:rPr lang="zh-TW" altLang="en-US" dirty="0"/>
              <a:t>變速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02DAF74-CB5F-7177-F6D9-21D8981535CE}"/>
              </a:ext>
            </a:extLst>
          </p:cNvPr>
          <p:cNvSpPr txBox="1"/>
          <p:nvPr/>
        </p:nvSpPr>
        <p:spPr>
          <a:xfrm>
            <a:off x="9881291" y="2349127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D2  </a:t>
            </a:r>
            <a:r>
              <a:rPr lang="zh-TW" altLang="en-US" dirty="0"/>
              <a:t>越大越好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E0A18BE-440C-B39B-C560-0ABE192F63AE}"/>
              </a:ext>
            </a:extLst>
          </p:cNvPr>
          <p:cNvSpPr txBox="1"/>
          <p:nvPr/>
        </p:nvSpPr>
        <p:spPr>
          <a:xfrm>
            <a:off x="3175177" y="1560948"/>
            <a:ext cx="781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/>
              <a:t>t = 0 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25F1816-443F-FA9D-7822-1B9F03377C33}"/>
              </a:ext>
            </a:extLst>
          </p:cNvPr>
          <p:cNvSpPr txBox="1"/>
          <p:nvPr/>
        </p:nvSpPr>
        <p:spPr>
          <a:xfrm>
            <a:off x="3956749" y="1550831"/>
            <a:ext cx="781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/>
              <a:t>t = 1 </a:t>
            </a:r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449314C-7143-FC23-0AE7-8D70E9D40C0C}"/>
              </a:ext>
            </a:extLst>
          </p:cNvPr>
          <p:cNvSpPr txBox="1"/>
          <p:nvPr/>
        </p:nvSpPr>
        <p:spPr>
          <a:xfrm>
            <a:off x="9957491" y="503741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D1  </a:t>
            </a:r>
            <a:r>
              <a:rPr lang="zh-TW" altLang="en-US" dirty="0"/>
              <a:t>越小越好</a:t>
            </a:r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110E90B9-A15D-81C6-E421-DD39EC84D307}"/>
              </a:ext>
            </a:extLst>
          </p:cNvPr>
          <p:cNvCxnSpPr/>
          <p:nvPr/>
        </p:nvCxnSpPr>
        <p:spPr>
          <a:xfrm>
            <a:off x="1202951" y="3750049"/>
            <a:ext cx="104528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55EC75F8-B8A4-CD7B-DAA7-394C554F1C1D}"/>
              </a:ext>
            </a:extLst>
          </p:cNvPr>
          <p:cNvCxnSpPr/>
          <p:nvPr/>
        </p:nvCxnSpPr>
        <p:spPr>
          <a:xfrm>
            <a:off x="3220010" y="2942469"/>
            <a:ext cx="6203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5179E83-B4D0-314E-5E94-531387393E94}"/>
              </a:ext>
            </a:extLst>
          </p:cNvPr>
          <p:cNvSpPr txBox="1"/>
          <p:nvPr/>
        </p:nvSpPr>
        <p:spPr>
          <a:xfrm>
            <a:off x="2305610" y="2756917"/>
            <a:ext cx="645459" cy="369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UAV</a:t>
            </a:r>
            <a:endParaRPr lang="zh-TW" altLang="en-US" dirty="0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528CA945-BCDB-27E4-596A-39A54D6BE135}"/>
              </a:ext>
            </a:extLst>
          </p:cNvPr>
          <p:cNvSpPr/>
          <p:nvPr/>
        </p:nvSpPr>
        <p:spPr>
          <a:xfrm>
            <a:off x="4483985" y="2816432"/>
            <a:ext cx="367553" cy="36755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9833BE5F-0090-8EC8-A13F-ACD8191EEBAA}"/>
              </a:ext>
            </a:extLst>
          </p:cNvPr>
          <p:cNvSpPr/>
          <p:nvPr/>
        </p:nvSpPr>
        <p:spPr>
          <a:xfrm>
            <a:off x="3461449" y="4918443"/>
            <a:ext cx="367553" cy="36755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06A7C437-8A78-037A-5AE3-147658D913F6}"/>
              </a:ext>
            </a:extLst>
          </p:cNvPr>
          <p:cNvSpPr/>
          <p:nvPr/>
        </p:nvSpPr>
        <p:spPr>
          <a:xfrm>
            <a:off x="6525693" y="4894059"/>
            <a:ext cx="367553" cy="36755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FF7C5818-7D1B-2FDD-113C-6FA441350AC0}"/>
              </a:ext>
            </a:extLst>
          </p:cNvPr>
          <p:cNvSpPr/>
          <p:nvPr/>
        </p:nvSpPr>
        <p:spPr>
          <a:xfrm>
            <a:off x="3684291" y="2696751"/>
            <a:ext cx="367553" cy="36755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D6E41F7B-991B-70DD-23D7-CD27EA9C36E2}"/>
              </a:ext>
            </a:extLst>
          </p:cNvPr>
          <p:cNvSpPr/>
          <p:nvPr/>
        </p:nvSpPr>
        <p:spPr>
          <a:xfrm>
            <a:off x="4265357" y="2111421"/>
            <a:ext cx="367553" cy="36755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C5C9CEFB-4410-9D6D-1511-BDDCB07D30D9}"/>
              </a:ext>
            </a:extLst>
          </p:cNvPr>
          <p:cNvSpPr txBox="1"/>
          <p:nvPr/>
        </p:nvSpPr>
        <p:spPr>
          <a:xfrm>
            <a:off x="3696546" y="2764007"/>
            <a:ext cx="495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1s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EE5601D9-16A1-6C9A-E643-CEB22541F8E6}"/>
              </a:ext>
            </a:extLst>
          </p:cNvPr>
          <p:cNvSpPr txBox="1"/>
          <p:nvPr/>
        </p:nvSpPr>
        <p:spPr>
          <a:xfrm>
            <a:off x="4260366" y="2113817"/>
            <a:ext cx="495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1s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C026847-5D01-42F8-A554-D7E5E9C07D3E}"/>
              </a:ext>
            </a:extLst>
          </p:cNvPr>
          <p:cNvSpPr txBox="1"/>
          <p:nvPr/>
        </p:nvSpPr>
        <p:spPr>
          <a:xfrm>
            <a:off x="660485" y="55296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依距離</a:t>
            </a:r>
          </a:p>
        </p:txBody>
      </p:sp>
    </p:spTree>
    <p:extLst>
      <p:ext uri="{BB962C8B-B14F-4D97-AF65-F5344CB8AC3E}">
        <p14:creationId xmlns:p14="http://schemas.microsoft.com/office/powerpoint/2010/main" val="3447988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19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ADF51B8-9767-CE57-C994-8982CF6FF898}"/>
              </a:ext>
            </a:extLst>
          </p:cNvPr>
          <p:cNvSpPr txBox="1"/>
          <p:nvPr/>
        </p:nvSpPr>
        <p:spPr>
          <a:xfrm>
            <a:off x="4814046" y="295834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/>
              <a:t>無預測</a:t>
            </a:r>
            <a:endParaRPr lang="en-US" altLang="zh-TW" sz="4000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B161491-2716-6E74-CB4A-AF6607E199BB}"/>
              </a:ext>
            </a:extLst>
          </p:cNvPr>
          <p:cNvSpPr txBox="1"/>
          <p:nvPr/>
        </p:nvSpPr>
        <p:spPr>
          <a:xfrm>
            <a:off x="1139280" y="1017427"/>
            <a:ext cx="10919369" cy="5194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800" dirty="0"/>
              <a:t>初始設定無人機位置、車輛數</a:t>
            </a:r>
            <a:r>
              <a:rPr lang="en-US" altLang="zh-TW" sz="2800" dirty="0"/>
              <a:t>NUM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800" dirty="0"/>
              <a:t>創建</a:t>
            </a:r>
            <a:r>
              <a:rPr lang="en-US" altLang="zh-TW" sz="2800" dirty="0" err="1"/>
              <a:t>dataN</a:t>
            </a:r>
            <a:r>
              <a:rPr lang="en-US" altLang="zh-TW" sz="2800" dirty="0"/>
              <a:t>(</a:t>
            </a:r>
            <a:r>
              <a:rPr lang="zh-TW" altLang="en-US" sz="2800" dirty="0"/>
              <a:t>車輛資訊 </a:t>
            </a:r>
            <a:r>
              <a:rPr lang="en-US" altLang="zh-TW" sz="2800" dirty="0"/>
              <a:t>(</a:t>
            </a:r>
            <a:r>
              <a:rPr lang="en-US" altLang="zh-TW" sz="2800" dirty="0" err="1"/>
              <a:t>x,y,v</a:t>
            </a:r>
            <a:r>
              <a:rPr lang="en-US" altLang="zh-TW" sz="2800" dirty="0"/>
              <a:t>) )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TW" altLang="en-US" sz="2800" dirty="0"/>
              <a:t>找到</a:t>
            </a:r>
            <a:r>
              <a:rPr lang="en-US" altLang="zh-TW" sz="2800" dirty="0" err="1"/>
              <a:t>dataN</a:t>
            </a:r>
            <a:r>
              <a:rPr lang="zh-TW" altLang="en-US" sz="2800" dirty="0"/>
              <a:t>的 </a:t>
            </a:r>
            <a:r>
              <a:rPr lang="en-US" altLang="zh-TW" sz="2800" dirty="0" err="1"/>
              <a:t>Kmeans</a:t>
            </a:r>
            <a:r>
              <a:rPr lang="zh-TW" altLang="en-US" sz="2800" dirty="0"/>
              <a:t>中點座標</a:t>
            </a:r>
            <a:r>
              <a:rPr lang="en-US" altLang="zh-TW" sz="2800" b="1" dirty="0" err="1"/>
              <a:t>center_point</a:t>
            </a:r>
            <a:endParaRPr lang="en-US" altLang="zh-TW" sz="2800" b="1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TW" altLang="en-US" sz="2800" dirty="0"/>
              <a:t>計算</a:t>
            </a:r>
            <a:r>
              <a:rPr lang="en-US" altLang="zh-TW" sz="2800" dirty="0"/>
              <a:t>UAV</a:t>
            </a:r>
            <a:r>
              <a:rPr lang="zh-TW" altLang="en-US" sz="2800" dirty="0"/>
              <a:t>到</a:t>
            </a:r>
            <a:r>
              <a:rPr lang="en-US" altLang="zh-TW" sz="2800" dirty="0" err="1"/>
              <a:t>center_point</a:t>
            </a:r>
            <a:r>
              <a:rPr lang="zh-TW" altLang="en-US" sz="2800" dirty="0"/>
              <a:t> 的距離 </a:t>
            </a:r>
            <a:r>
              <a:rPr lang="en-US" altLang="zh-TW" sz="2800" dirty="0"/>
              <a:t>d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TW" altLang="en-US" sz="2800" dirty="0"/>
              <a:t>計算無人機飛行至</a:t>
            </a:r>
            <a:r>
              <a:rPr lang="en-US" altLang="zh-TW" sz="2800" dirty="0" err="1"/>
              <a:t>center_point</a:t>
            </a:r>
            <a:r>
              <a:rPr lang="zh-TW" altLang="en-US" sz="2800" dirty="0"/>
              <a:t>的時間 </a:t>
            </a:r>
            <a:r>
              <a:rPr lang="en-US" altLang="zh-TW" sz="2800" dirty="0"/>
              <a:t>t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TW" altLang="en-US" sz="2800" dirty="0"/>
              <a:t>實際情形中，經過時間</a:t>
            </a:r>
            <a:r>
              <a:rPr lang="en-US" altLang="zh-TW" sz="2800" dirty="0"/>
              <a:t>t</a:t>
            </a:r>
            <a:r>
              <a:rPr lang="zh-TW" altLang="en-US" sz="2800" dirty="0"/>
              <a:t>秒後，無人機飛行至</a:t>
            </a:r>
            <a:r>
              <a:rPr lang="en-US" altLang="zh-TW" sz="2800" dirty="0" err="1"/>
              <a:t>center_point</a:t>
            </a:r>
            <a:r>
              <a:rPr lang="en-US" altLang="zh-TW" sz="2800" dirty="0"/>
              <a:t> </a:t>
            </a:r>
            <a:r>
              <a:rPr lang="zh-TW" altLang="en-US" sz="2800" dirty="0"/>
              <a:t>，但因經過</a:t>
            </a:r>
            <a:r>
              <a:rPr lang="en-US" altLang="zh-TW" sz="2800" dirty="0"/>
              <a:t>t</a:t>
            </a:r>
            <a:r>
              <a:rPr lang="zh-TW" altLang="en-US" sz="2800" dirty="0"/>
              <a:t>秒，</a:t>
            </a:r>
            <a:r>
              <a:rPr lang="en-US" altLang="zh-TW" sz="2800" dirty="0" err="1"/>
              <a:t>dataN</a:t>
            </a:r>
            <a:r>
              <a:rPr lang="zh-TW" altLang="en-US" sz="2800" dirty="0"/>
              <a:t>已移動</a:t>
            </a:r>
            <a:r>
              <a:rPr lang="en-US" altLang="zh-TW" sz="2800" dirty="0"/>
              <a:t>t</a:t>
            </a:r>
            <a:r>
              <a:rPr lang="zh-TW" altLang="en-US" sz="2800" dirty="0"/>
              <a:t>秒，有計算新的</a:t>
            </a:r>
            <a:r>
              <a:rPr lang="en-US" altLang="zh-TW" sz="2800" dirty="0" err="1"/>
              <a:t>Kmeans</a:t>
            </a:r>
            <a:r>
              <a:rPr lang="zh-TW" altLang="en-US" sz="2800" dirty="0"/>
              <a:t>中點座標 </a:t>
            </a:r>
            <a:r>
              <a:rPr lang="en-US" altLang="zh-TW" sz="2800" b="1" dirty="0" err="1"/>
              <a:t>New_center</a:t>
            </a:r>
            <a:endParaRPr lang="en-US" altLang="zh-TW" sz="2800" b="1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TW" altLang="en-US" sz="2800" b="1" dirty="0"/>
              <a:t>計算初始</a:t>
            </a:r>
            <a:r>
              <a:rPr lang="en-US" altLang="zh-TW" sz="2800" b="1" dirty="0" err="1"/>
              <a:t>center_point</a:t>
            </a:r>
            <a:r>
              <a:rPr lang="en-US" altLang="zh-TW" sz="2800" b="1" dirty="0"/>
              <a:t> </a:t>
            </a:r>
            <a:r>
              <a:rPr lang="zh-TW" altLang="en-US" sz="2800" b="1" dirty="0"/>
              <a:t>及</a:t>
            </a:r>
            <a:r>
              <a:rPr lang="en-US" altLang="zh-TW" sz="2800" b="1" dirty="0" err="1"/>
              <a:t>New_center</a:t>
            </a:r>
            <a:r>
              <a:rPr lang="zh-TW" altLang="en-US" sz="2800" b="1" dirty="0"/>
              <a:t>的距離</a:t>
            </a:r>
            <a:endParaRPr lang="en-US" altLang="zh-TW" sz="2800" b="1" dirty="0"/>
          </a:p>
        </p:txBody>
      </p:sp>
    </p:spTree>
    <p:extLst>
      <p:ext uri="{BB962C8B-B14F-4D97-AF65-F5344CB8AC3E}">
        <p14:creationId xmlns:p14="http://schemas.microsoft.com/office/powerpoint/2010/main" val="457658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6">
            <a:extLst>
              <a:ext uri="{FF2B5EF4-FFF2-40B4-BE49-F238E27FC236}">
                <a16:creationId xmlns:a16="http://schemas.microsoft.com/office/drawing/2014/main" id="{AE33CC0B-6E14-27E6-AA48-4744A43755FE}"/>
              </a:ext>
            </a:extLst>
          </p:cNvPr>
          <p:cNvSpPr txBox="1"/>
          <p:nvPr/>
        </p:nvSpPr>
        <p:spPr>
          <a:xfrm>
            <a:off x="5904775" y="1551061"/>
            <a:ext cx="225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△</a:t>
            </a:r>
            <a:r>
              <a:rPr lang="en-US" altLang="zh-TW" dirty="0"/>
              <a:t>T=</a:t>
            </a:r>
            <a:r>
              <a:rPr lang="en-US" altLang="zh-TW" dirty="0" err="1"/>
              <a:t>Tup+Tdown+Tpro</a:t>
            </a:r>
            <a:endParaRPr lang="en-US" altLang="zh-TW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A4A23E75-AA04-69E8-9968-5BD4BA1CE136}"/>
              </a:ext>
            </a:extLst>
          </p:cNvPr>
          <p:cNvGrpSpPr/>
          <p:nvPr/>
        </p:nvGrpSpPr>
        <p:grpSpPr>
          <a:xfrm>
            <a:off x="377855" y="1283009"/>
            <a:ext cx="5001694" cy="3496237"/>
            <a:chOff x="330230" y="1046975"/>
            <a:chExt cx="5001694" cy="3496237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53149E10-D217-774A-6B17-BF1B043779E4}"/>
                </a:ext>
              </a:extLst>
            </p:cNvPr>
            <p:cNvGrpSpPr/>
            <p:nvPr/>
          </p:nvGrpSpPr>
          <p:grpSpPr>
            <a:xfrm>
              <a:off x="330230" y="1046975"/>
              <a:ext cx="5001694" cy="3496237"/>
              <a:chOff x="722269" y="1147481"/>
              <a:chExt cx="5001694" cy="3496237"/>
            </a:xfrm>
          </p:grpSpPr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647697EE-0CEF-2DAF-2FD7-083DC7096D68}"/>
                  </a:ext>
                </a:extLst>
              </p:cNvPr>
              <p:cNvSpPr/>
              <p:nvPr/>
            </p:nvSpPr>
            <p:spPr>
              <a:xfrm>
                <a:off x="1174375" y="1147481"/>
                <a:ext cx="1084730" cy="9054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server</a:t>
                </a:r>
                <a:endParaRPr lang="zh-TW" altLang="en-US" dirty="0"/>
              </a:p>
            </p:txBody>
          </p:sp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70FE65DC-5F44-1D17-DEA4-60B6166DE0C0}"/>
                  </a:ext>
                </a:extLst>
              </p:cNvPr>
              <p:cNvSpPr/>
              <p:nvPr/>
            </p:nvSpPr>
            <p:spPr>
              <a:xfrm>
                <a:off x="4692932" y="1147481"/>
                <a:ext cx="1031031" cy="86061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UAV</a:t>
                </a:r>
                <a:endParaRPr lang="zh-TW" altLang="en-US" dirty="0"/>
              </a:p>
            </p:txBody>
          </p:sp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CF4CC5B4-579F-2271-8BA4-25234DEECB2D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1716740" y="2052917"/>
                <a:ext cx="20757" cy="2384613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3E533CAB-135D-3E51-1F2A-10798704447C}"/>
                  </a:ext>
                </a:extLst>
              </p:cNvPr>
              <p:cNvCxnSpPr>
                <a:cxnSpLocks/>
                <a:stCxn id="5" idx="4"/>
              </p:cNvCxnSpPr>
              <p:nvPr/>
            </p:nvCxnSpPr>
            <p:spPr>
              <a:xfrm>
                <a:off x="5208448" y="2008094"/>
                <a:ext cx="0" cy="2635624"/>
              </a:xfrm>
              <a:prstGeom prst="line">
                <a:avLst/>
              </a:prstGeom>
              <a:ln w="571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" name="直線單箭頭接點 10">
                <a:extLst>
                  <a:ext uri="{FF2B5EF4-FFF2-40B4-BE49-F238E27FC236}">
                    <a16:creationId xmlns:a16="http://schemas.microsoft.com/office/drawing/2014/main" id="{6726E6B1-27AB-4260-E892-F5F4C0E5C854}"/>
                  </a:ext>
                </a:extLst>
              </p:cNvPr>
              <p:cNvCxnSpPr/>
              <p:nvPr/>
            </p:nvCxnSpPr>
            <p:spPr>
              <a:xfrm flipH="1">
                <a:off x="1712259" y="2456329"/>
                <a:ext cx="3487270" cy="0"/>
              </a:xfrm>
              <a:prstGeom prst="straightConnector1">
                <a:avLst/>
              </a:prstGeom>
              <a:ln w="5715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CACC40D3-1DE2-0193-D1F9-6A72742F85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8401" y="3262264"/>
                <a:ext cx="3487270" cy="0"/>
              </a:xfrm>
              <a:prstGeom prst="straightConnector1">
                <a:avLst/>
              </a:prstGeom>
              <a:ln w="5715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638564BF-F572-DCE6-506D-0B038BEC9A51}"/>
                  </a:ext>
                </a:extLst>
              </p:cNvPr>
              <p:cNvSpPr txBox="1"/>
              <p:nvPr/>
            </p:nvSpPr>
            <p:spPr>
              <a:xfrm>
                <a:off x="3012141" y="2052917"/>
                <a:ext cx="526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Tup</a:t>
                </a: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786FE3C0-3E67-5B75-724F-2E922004C929}"/>
                  </a:ext>
                </a:extLst>
              </p:cNvPr>
              <p:cNvSpPr txBox="1"/>
              <p:nvPr/>
            </p:nvSpPr>
            <p:spPr>
              <a:xfrm>
                <a:off x="3012141" y="3341168"/>
                <a:ext cx="810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err="1"/>
                  <a:t>Tdown</a:t>
                </a:r>
                <a:endParaRPr lang="en-US" altLang="zh-TW" dirty="0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7F979784-52AB-6A7C-AC70-B6A65BE5552C}"/>
                  </a:ext>
                </a:extLst>
              </p:cNvPr>
              <p:cNvSpPr txBox="1"/>
              <p:nvPr/>
            </p:nvSpPr>
            <p:spPr>
              <a:xfrm>
                <a:off x="722269" y="2691225"/>
                <a:ext cx="602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err="1"/>
                  <a:t>Tpro</a:t>
                </a:r>
                <a:endParaRPr lang="en-US" altLang="zh-TW" dirty="0"/>
              </a:p>
            </p:txBody>
          </p:sp>
        </p:grpSp>
        <p:sp>
          <p:nvSpPr>
            <p:cNvPr id="22" name="弧形 21">
              <a:extLst>
                <a:ext uri="{FF2B5EF4-FFF2-40B4-BE49-F238E27FC236}">
                  <a16:creationId xmlns:a16="http://schemas.microsoft.com/office/drawing/2014/main" id="{6E6F0120-1DBE-FEEC-7723-0636D2D22614}"/>
                </a:ext>
              </a:extLst>
            </p:cNvPr>
            <p:cNvSpPr/>
            <p:nvPr/>
          </p:nvSpPr>
          <p:spPr>
            <a:xfrm flipH="1">
              <a:off x="1016401" y="2355823"/>
              <a:ext cx="581905" cy="805933"/>
            </a:xfrm>
            <a:prstGeom prst="arc">
              <a:avLst>
                <a:gd name="adj1" fmla="val 16070331"/>
                <a:gd name="adj2" fmla="val 5387333"/>
              </a:avLst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B6353651-F4C8-7674-9732-EABC3BA242DF}"/>
              </a:ext>
            </a:extLst>
          </p:cNvPr>
          <p:cNvCxnSpPr>
            <a:cxnSpLocks/>
          </p:cNvCxnSpPr>
          <p:nvPr/>
        </p:nvCxnSpPr>
        <p:spPr>
          <a:xfrm>
            <a:off x="1388756" y="5802193"/>
            <a:ext cx="941987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F351AE0D-21CB-8AB7-88F1-9E609F3F0879}"/>
              </a:ext>
            </a:extLst>
          </p:cNvPr>
          <p:cNvSpPr/>
          <p:nvPr/>
        </p:nvSpPr>
        <p:spPr>
          <a:xfrm>
            <a:off x="1125529" y="5657869"/>
            <a:ext cx="360435" cy="36043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A2CBD90-DBC4-9742-592D-AE079665364A}"/>
              </a:ext>
            </a:extLst>
          </p:cNvPr>
          <p:cNvSpPr txBox="1"/>
          <p:nvPr/>
        </p:nvSpPr>
        <p:spPr>
          <a:xfrm>
            <a:off x="983016" y="5226677"/>
            <a:ext cx="645459" cy="369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UAV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0D29F88F-5AED-1D24-43FC-8CE54CB45B09}"/>
              </a:ext>
            </a:extLst>
          </p:cNvPr>
          <p:cNvSpPr/>
          <p:nvPr/>
        </p:nvSpPr>
        <p:spPr>
          <a:xfrm>
            <a:off x="3626682" y="5657869"/>
            <a:ext cx="360435" cy="36043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35159E0-1D22-A25C-A7A9-D0776D790E3F}"/>
              </a:ext>
            </a:extLst>
          </p:cNvPr>
          <p:cNvSpPr txBox="1"/>
          <p:nvPr/>
        </p:nvSpPr>
        <p:spPr>
          <a:xfrm>
            <a:off x="3412751" y="5199337"/>
            <a:ext cx="1070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Target(Lt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E13AFD2-2E0B-B44C-486D-24E89CE4095D}"/>
              </a:ext>
            </a:extLst>
          </p:cNvPr>
          <p:cNvSpPr txBox="1"/>
          <p:nvPr/>
        </p:nvSpPr>
        <p:spPr>
          <a:xfrm>
            <a:off x="5904775" y="3380751"/>
            <a:ext cx="4209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無人機接收到</a:t>
            </a:r>
            <a:r>
              <a:rPr lang="en-US" altLang="zh-TW" dirty="0"/>
              <a:t>Target</a:t>
            </a:r>
            <a:r>
              <a:rPr lang="zh-TW" altLang="en-US" dirty="0"/>
              <a:t>時</a:t>
            </a:r>
            <a:r>
              <a:rPr lang="en-US" altLang="zh-TW" dirty="0"/>
              <a:t>(Lt)</a:t>
            </a:r>
            <a:r>
              <a:rPr lang="zh-TW" altLang="en-US" dirty="0"/>
              <a:t>，車輛又已經移動△</a:t>
            </a:r>
            <a:r>
              <a:rPr lang="en-US" altLang="zh-TW" dirty="0"/>
              <a:t>T</a:t>
            </a:r>
            <a:r>
              <a:rPr lang="zh-TW" altLang="en-US" dirty="0"/>
              <a:t>的時間，故讓</a:t>
            </a:r>
            <a:r>
              <a:rPr lang="en-US" altLang="zh-TW" dirty="0"/>
              <a:t>UAV</a:t>
            </a:r>
            <a:r>
              <a:rPr lang="zh-TW" altLang="en-US" dirty="0"/>
              <a:t>多移動</a:t>
            </a:r>
            <a:r>
              <a:rPr lang="en-US" altLang="zh-TW" dirty="0" err="1"/>
              <a:t>Vuav</a:t>
            </a:r>
            <a:r>
              <a:rPr lang="zh-TW" altLang="en-US" dirty="0"/>
              <a:t>* △</a:t>
            </a:r>
            <a:r>
              <a:rPr lang="en-US" altLang="zh-TW" dirty="0"/>
              <a:t>T</a:t>
            </a:r>
            <a:r>
              <a:rPr lang="zh-TW" altLang="en-US" dirty="0"/>
              <a:t>的距離</a:t>
            </a:r>
            <a:r>
              <a:rPr lang="en-US" altLang="zh-TW" dirty="0"/>
              <a:t>(Lt+</a:t>
            </a:r>
            <a:r>
              <a:rPr lang="zh-TW" altLang="en-US" dirty="0"/>
              <a:t>△</a:t>
            </a:r>
            <a:r>
              <a:rPr lang="en-US" altLang="zh-TW" dirty="0"/>
              <a:t>T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  <a:r>
              <a:rPr lang="zh-TW" altLang="en-US" dirty="0"/>
              <a:t>，但</a:t>
            </a:r>
            <a:r>
              <a:rPr lang="en-US" altLang="zh-TW" dirty="0"/>
              <a:t>UAV</a:t>
            </a:r>
            <a:r>
              <a:rPr lang="zh-TW" altLang="en-US" dirty="0"/>
              <a:t>飛行至</a:t>
            </a:r>
            <a:r>
              <a:rPr lang="en-US" altLang="zh-TW" dirty="0"/>
              <a:t>(Lt+</a:t>
            </a:r>
            <a:r>
              <a:rPr lang="zh-TW" altLang="en-US" dirty="0"/>
              <a:t>△</a:t>
            </a:r>
            <a:r>
              <a:rPr lang="en-US" altLang="zh-TW" dirty="0"/>
              <a:t>T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  <a:r>
              <a:rPr lang="zh-TW" altLang="en-US" dirty="0"/>
              <a:t>的時間，設為</a:t>
            </a:r>
            <a:r>
              <a:rPr lang="en-US" altLang="zh-TW" dirty="0"/>
              <a:t>δ </a:t>
            </a:r>
            <a:r>
              <a:rPr lang="zh-TW" altLang="en-US" dirty="0"/>
              <a:t>，無人機接收到的一棟的座標為</a:t>
            </a:r>
            <a:r>
              <a:rPr lang="en-US" altLang="zh-TW" dirty="0"/>
              <a:t>Lt+</a:t>
            </a:r>
            <a:r>
              <a:rPr lang="zh-TW" altLang="en-US" dirty="0"/>
              <a:t>△</a:t>
            </a:r>
            <a:r>
              <a:rPr lang="en-US" altLang="zh-TW" dirty="0" err="1"/>
              <a:t>T+δ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令</a:t>
            </a:r>
            <a:r>
              <a:rPr lang="en-US" altLang="zh-TW" dirty="0"/>
              <a:t>δ</a:t>
            </a:r>
            <a:r>
              <a:rPr lang="zh-TW" altLang="en-US" dirty="0"/>
              <a:t>為一變數，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0FDF1FA-3153-A9A1-C186-7B4AAA8CB243}"/>
              </a:ext>
            </a:extLst>
          </p:cNvPr>
          <p:cNvSpPr txBox="1"/>
          <p:nvPr/>
        </p:nvSpPr>
        <p:spPr>
          <a:xfrm>
            <a:off x="5920178" y="2003779"/>
            <a:ext cx="2854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Lt</a:t>
            </a:r>
            <a:r>
              <a:rPr lang="zh-TW" altLang="en-US" dirty="0"/>
              <a:t> </a:t>
            </a:r>
            <a:r>
              <a:rPr lang="en-US" altLang="zh-TW" dirty="0"/>
              <a:t>(Target</a:t>
            </a:r>
            <a:r>
              <a:rPr lang="zh-TW" altLang="en-US" dirty="0"/>
              <a:t>點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Lt+</a:t>
            </a:r>
            <a:r>
              <a:rPr lang="zh-TW" altLang="en-US" dirty="0"/>
              <a:t>△</a:t>
            </a:r>
            <a:r>
              <a:rPr lang="en-US" altLang="zh-TW" dirty="0"/>
              <a:t>T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包含訊息傳遞時間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Lt+</a:t>
            </a:r>
            <a:r>
              <a:rPr lang="zh-TW" altLang="en-US" dirty="0"/>
              <a:t>△</a:t>
            </a:r>
            <a:r>
              <a:rPr lang="en-US" altLang="zh-TW" dirty="0" err="1"/>
              <a:t>T+δ</a:t>
            </a:r>
            <a:endParaRPr lang="en-US" altLang="zh-TW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8C7AC31-B588-D294-90A3-7662B83D9F48}"/>
              </a:ext>
            </a:extLst>
          </p:cNvPr>
          <p:cNvSpPr txBox="1"/>
          <p:nvPr/>
        </p:nvSpPr>
        <p:spPr>
          <a:xfrm>
            <a:off x="2184307" y="5852209"/>
            <a:ext cx="544020" cy="367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t</a:t>
            </a:r>
            <a:endParaRPr lang="zh-TW" altLang="en-US" dirty="0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63B42238-B269-12BC-6B69-83867B0DCA52}"/>
              </a:ext>
            </a:extLst>
          </p:cNvPr>
          <p:cNvSpPr/>
          <p:nvPr/>
        </p:nvSpPr>
        <p:spPr>
          <a:xfrm>
            <a:off x="6485336" y="5657568"/>
            <a:ext cx="360435" cy="36043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70BDED64-BE70-F4F3-8641-0C3CB68B423A}"/>
              </a:ext>
            </a:extLst>
          </p:cNvPr>
          <p:cNvSpPr txBox="1"/>
          <p:nvPr/>
        </p:nvSpPr>
        <p:spPr>
          <a:xfrm>
            <a:off x="6319653" y="5209149"/>
            <a:ext cx="914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Lt+</a:t>
            </a:r>
            <a:r>
              <a:rPr lang="zh-TW" altLang="en-US" dirty="0"/>
              <a:t>△</a:t>
            </a:r>
            <a:r>
              <a:rPr lang="en-US" altLang="zh-TW" dirty="0"/>
              <a:t>T</a:t>
            </a:r>
            <a:r>
              <a:rPr lang="zh-TW" altLang="en-US" dirty="0"/>
              <a:t> 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BB4FFCA-06C6-B6B5-34E4-19BDE657E910}"/>
              </a:ext>
            </a:extLst>
          </p:cNvPr>
          <p:cNvSpPr txBox="1"/>
          <p:nvPr/>
        </p:nvSpPr>
        <p:spPr>
          <a:xfrm>
            <a:off x="5073483" y="5852209"/>
            <a:ext cx="544020" cy="367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△</a:t>
            </a:r>
            <a:r>
              <a:rPr lang="en-US" altLang="zh-TW" dirty="0"/>
              <a:t>T</a:t>
            </a:r>
            <a:endParaRPr lang="zh-TW" altLang="en-US" dirty="0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E2F4D7C6-56F4-32A4-A4A9-FF317B1FC253}"/>
              </a:ext>
            </a:extLst>
          </p:cNvPr>
          <p:cNvSpPr/>
          <p:nvPr/>
        </p:nvSpPr>
        <p:spPr>
          <a:xfrm>
            <a:off x="9607643" y="5596005"/>
            <a:ext cx="360435" cy="36043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DB4652A-6F66-9EDB-1B62-57C77D564B1F}"/>
              </a:ext>
            </a:extLst>
          </p:cNvPr>
          <p:cNvSpPr txBox="1"/>
          <p:nvPr/>
        </p:nvSpPr>
        <p:spPr>
          <a:xfrm>
            <a:off x="7752542" y="5896061"/>
            <a:ext cx="17850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δ=</a:t>
            </a:r>
            <a:r>
              <a:rPr lang="zh-TW" altLang="en-US" dirty="0"/>
              <a:t> </a:t>
            </a:r>
            <a:r>
              <a:rPr lang="en-US" altLang="zh-TW" dirty="0"/>
              <a:t>1,2,3…. δ </a:t>
            </a:r>
            <a:endParaRPr lang="zh-TW" altLang="en-US" dirty="0"/>
          </a:p>
          <a:p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FE9B9538-DEC4-DC71-285F-FE187A45CDE5}"/>
              </a:ext>
            </a:extLst>
          </p:cNvPr>
          <p:cNvSpPr txBox="1"/>
          <p:nvPr/>
        </p:nvSpPr>
        <p:spPr>
          <a:xfrm>
            <a:off x="9261434" y="5221344"/>
            <a:ext cx="154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L(t+</a:t>
            </a:r>
            <a:r>
              <a:rPr lang="zh-TW" altLang="en-US" dirty="0"/>
              <a:t>△</a:t>
            </a:r>
            <a:r>
              <a:rPr lang="en-US" altLang="zh-TW" dirty="0" err="1"/>
              <a:t>T+δ</a:t>
            </a:r>
            <a:r>
              <a:rPr lang="en-US" altLang="zh-TW" dirty="0"/>
              <a:t>) 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ED6534AB-F8EC-7D55-6DF5-2DDF63484EA4}"/>
              </a:ext>
            </a:extLst>
          </p:cNvPr>
          <p:cNvSpPr txBox="1"/>
          <p:nvPr/>
        </p:nvSpPr>
        <p:spPr>
          <a:xfrm>
            <a:off x="6251534" y="625858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dδ</a:t>
            </a:r>
            <a:r>
              <a:rPr lang="en-US" altLang="zh-TW" sz="2800" dirty="0"/>
              <a:t>/</a:t>
            </a:r>
            <a:r>
              <a:rPr lang="en-US" altLang="zh-TW" sz="2800" dirty="0" err="1"/>
              <a:t>Vuav</a:t>
            </a:r>
            <a:r>
              <a:rPr lang="en-US" altLang="zh-TW" sz="2800" dirty="0"/>
              <a:t> &lt;= δ</a:t>
            </a:r>
            <a:endParaRPr lang="zh-TW" altLang="en-US" sz="28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E1AD623-72AA-A1E8-300F-E673771ED30C}"/>
              </a:ext>
            </a:extLst>
          </p:cNvPr>
          <p:cNvSpPr/>
          <p:nvPr/>
        </p:nvSpPr>
        <p:spPr>
          <a:xfrm>
            <a:off x="7234435" y="5617509"/>
            <a:ext cx="109663" cy="403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5AC32FE9-4EEE-131C-D48E-517296ED4E69}"/>
              </a:ext>
            </a:extLst>
          </p:cNvPr>
          <p:cNvSpPr txBox="1"/>
          <p:nvPr/>
        </p:nvSpPr>
        <p:spPr>
          <a:xfrm>
            <a:off x="11076698" y="5986878"/>
            <a:ext cx="4017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δ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814D7BA3-79D5-2994-740E-15FAD041FDC8}"/>
              </a:ext>
            </a:extLst>
          </p:cNvPr>
          <p:cNvSpPr txBox="1"/>
          <p:nvPr/>
        </p:nvSpPr>
        <p:spPr>
          <a:xfrm>
            <a:off x="6887479" y="5920762"/>
            <a:ext cx="4017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1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6FA5A31-404B-207C-FF88-74CAEFB514FD}"/>
              </a:ext>
            </a:extLst>
          </p:cNvPr>
          <p:cNvSpPr txBox="1"/>
          <p:nvPr/>
        </p:nvSpPr>
        <p:spPr>
          <a:xfrm>
            <a:off x="4814046" y="295834"/>
            <a:ext cx="2435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err="1"/>
              <a:t>DelayTime</a:t>
            </a:r>
            <a:endParaRPr lang="en-US" altLang="zh-TW" sz="4000" b="1" dirty="0"/>
          </a:p>
        </p:txBody>
      </p:sp>
    </p:spTree>
    <p:extLst>
      <p:ext uri="{BB962C8B-B14F-4D97-AF65-F5344CB8AC3E}">
        <p14:creationId xmlns:p14="http://schemas.microsoft.com/office/powerpoint/2010/main" val="2877091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9653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431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0574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332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557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735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69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803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343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796B3A47-02F5-2C16-F416-E5B55E66806F}"/>
              </a:ext>
            </a:extLst>
          </p:cNvPr>
          <p:cNvSpPr/>
          <p:nvPr/>
        </p:nvSpPr>
        <p:spPr>
          <a:xfrm>
            <a:off x="1188103" y="3603812"/>
            <a:ext cx="4168588" cy="2357718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53C77A7-BEE0-8DF8-4B57-7675AA2E4188}"/>
              </a:ext>
            </a:extLst>
          </p:cNvPr>
          <p:cNvSpPr/>
          <p:nvPr/>
        </p:nvSpPr>
        <p:spPr>
          <a:xfrm>
            <a:off x="1976717" y="4047566"/>
            <a:ext cx="206188" cy="2061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931089D-FF8A-160B-183A-5DEF5632CCC9}"/>
              </a:ext>
            </a:extLst>
          </p:cNvPr>
          <p:cNvSpPr/>
          <p:nvPr/>
        </p:nvSpPr>
        <p:spPr>
          <a:xfrm rot="2727784">
            <a:off x="1541929" y="4500284"/>
            <a:ext cx="206188" cy="2061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1D75437A-1DCC-C5C2-BBC8-66563A35525D}"/>
              </a:ext>
            </a:extLst>
          </p:cNvPr>
          <p:cNvSpPr/>
          <p:nvPr/>
        </p:nvSpPr>
        <p:spPr>
          <a:xfrm>
            <a:off x="2821222" y="4520574"/>
            <a:ext cx="206188" cy="2061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99DCCBCF-DD1E-9B27-5A55-C71FE763F072}"/>
              </a:ext>
            </a:extLst>
          </p:cNvPr>
          <p:cNvSpPr/>
          <p:nvPr/>
        </p:nvSpPr>
        <p:spPr>
          <a:xfrm>
            <a:off x="1797423" y="4953001"/>
            <a:ext cx="206188" cy="2061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1DA37C8D-2AB9-EF9D-79CE-E1E7F8AECED4}"/>
              </a:ext>
            </a:extLst>
          </p:cNvPr>
          <p:cNvSpPr/>
          <p:nvPr/>
        </p:nvSpPr>
        <p:spPr>
          <a:xfrm>
            <a:off x="1999129" y="5298143"/>
            <a:ext cx="206188" cy="2061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9F9C565E-8925-7CC2-A6AF-A2A4898F8E70}"/>
              </a:ext>
            </a:extLst>
          </p:cNvPr>
          <p:cNvSpPr/>
          <p:nvPr/>
        </p:nvSpPr>
        <p:spPr>
          <a:xfrm>
            <a:off x="3200121" y="5136780"/>
            <a:ext cx="206188" cy="2061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DE6B16C6-B84A-73D5-2456-E76213A588D3}"/>
              </a:ext>
            </a:extLst>
          </p:cNvPr>
          <p:cNvSpPr/>
          <p:nvPr/>
        </p:nvSpPr>
        <p:spPr>
          <a:xfrm>
            <a:off x="3989294" y="4123768"/>
            <a:ext cx="206188" cy="2061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4F21FAC-348A-7BAE-608C-31780C03AF56}"/>
              </a:ext>
            </a:extLst>
          </p:cNvPr>
          <p:cNvSpPr/>
          <p:nvPr/>
        </p:nvSpPr>
        <p:spPr>
          <a:xfrm>
            <a:off x="4175312" y="5029206"/>
            <a:ext cx="206188" cy="2061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0CD8CD2D-EFE4-9EFB-AD5A-5B5ADCDB3993}"/>
              </a:ext>
            </a:extLst>
          </p:cNvPr>
          <p:cNvSpPr/>
          <p:nvPr/>
        </p:nvSpPr>
        <p:spPr>
          <a:xfrm>
            <a:off x="3410791" y="4563039"/>
            <a:ext cx="206188" cy="2061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FBA4172A-7229-7CD8-045C-FC85BA124157}"/>
              </a:ext>
            </a:extLst>
          </p:cNvPr>
          <p:cNvSpPr/>
          <p:nvPr/>
        </p:nvSpPr>
        <p:spPr>
          <a:xfrm>
            <a:off x="4383741" y="4715437"/>
            <a:ext cx="206188" cy="2061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87FC0CD4-EC06-CCFE-538F-9E9890015A19}"/>
              </a:ext>
            </a:extLst>
          </p:cNvPr>
          <p:cNvSpPr/>
          <p:nvPr/>
        </p:nvSpPr>
        <p:spPr>
          <a:xfrm>
            <a:off x="3077343" y="4752696"/>
            <a:ext cx="328966" cy="33785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1815385-7B07-E96A-B800-E00CB8DEF0B2}"/>
              </a:ext>
            </a:extLst>
          </p:cNvPr>
          <p:cNvSpPr txBox="1"/>
          <p:nvPr/>
        </p:nvSpPr>
        <p:spPr>
          <a:xfrm>
            <a:off x="3027410" y="4282118"/>
            <a:ext cx="1972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center_point</a:t>
            </a:r>
            <a:endParaRPr lang="en-US" altLang="zh-TW" b="0" dirty="0">
              <a:solidFill>
                <a:srgbClr val="FFC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D2D634E-5337-5E99-9342-08CDEF02DC52}"/>
              </a:ext>
            </a:extLst>
          </p:cNvPr>
          <p:cNvSpPr txBox="1"/>
          <p:nvPr/>
        </p:nvSpPr>
        <p:spPr>
          <a:xfrm>
            <a:off x="733425" y="1591432"/>
            <a:ext cx="5311273" cy="1141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400" b="1" dirty="0"/>
              <a:t>初始設定無人機位置、車輛數</a:t>
            </a:r>
            <a:r>
              <a:rPr lang="en-US" altLang="zh-TW" sz="2400" b="1" dirty="0"/>
              <a:t>NUM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400" b="1" dirty="0"/>
              <a:t>創建</a:t>
            </a:r>
            <a:r>
              <a:rPr lang="en-US" altLang="zh-TW" sz="2400" b="1" dirty="0" err="1"/>
              <a:t>dataN</a:t>
            </a:r>
            <a:r>
              <a:rPr lang="en-US" altLang="zh-TW" sz="2400" b="1" dirty="0"/>
              <a:t>(</a:t>
            </a:r>
            <a:r>
              <a:rPr lang="zh-TW" altLang="en-US" sz="2400" b="1" dirty="0"/>
              <a:t>車輛資訊 </a:t>
            </a:r>
            <a:r>
              <a:rPr lang="en-US" altLang="zh-TW" sz="2400" b="1" dirty="0"/>
              <a:t>(</a:t>
            </a:r>
            <a:r>
              <a:rPr lang="en-US" altLang="zh-TW" sz="2400" b="1" dirty="0" err="1"/>
              <a:t>x,y,v</a:t>
            </a:r>
            <a:r>
              <a:rPr lang="en-US" altLang="zh-TW" sz="2400" b="1" dirty="0"/>
              <a:t>) )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BA7827EC-E4F5-16CF-E100-3071A31BF29C}"/>
              </a:ext>
            </a:extLst>
          </p:cNvPr>
          <p:cNvSpPr/>
          <p:nvPr/>
        </p:nvSpPr>
        <p:spPr>
          <a:xfrm>
            <a:off x="6310874" y="887507"/>
            <a:ext cx="4168588" cy="2357718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63BADA24-200E-CFCE-6A14-66F186306200}"/>
              </a:ext>
            </a:extLst>
          </p:cNvPr>
          <p:cNvSpPr/>
          <p:nvPr/>
        </p:nvSpPr>
        <p:spPr>
          <a:xfrm>
            <a:off x="7099488" y="1331261"/>
            <a:ext cx="206188" cy="2061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D5F37706-617F-DB30-9683-A381B767114A}"/>
              </a:ext>
            </a:extLst>
          </p:cNvPr>
          <p:cNvSpPr/>
          <p:nvPr/>
        </p:nvSpPr>
        <p:spPr>
          <a:xfrm rot="2727784">
            <a:off x="6664700" y="1783979"/>
            <a:ext cx="206188" cy="2061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F8488880-CB82-30D4-BFF3-7F78ADED4F53}"/>
              </a:ext>
            </a:extLst>
          </p:cNvPr>
          <p:cNvSpPr/>
          <p:nvPr/>
        </p:nvSpPr>
        <p:spPr>
          <a:xfrm>
            <a:off x="7943993" y="1804269"/>
            <a:ext cx="206188" cy="2061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2262672-ACBF-1C41-448E-E2412F12F21D}"/>
              </a:ext>
            </a:extLst>
          </p:cNvPr>
          <p:cNvSpPr/>
          <p:nvPr/>
        </p:nvSpPr>
        <p:spPr>
          <a:xfrm>
            <a:off x="6920194" y="2236696"/>
            <a:ext cx="206188" cy="2061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D816E17E-9211-F340-7D35-567B64CE7134}"/>
              </a:ext>
            </a:extLst>
          </p:cNvPr>
          <p:cNvSpPr/>
          <p:nvPr/>
        </p:nvSpPr>
        <p:spPr>
          <a:xfrm>
            <a:off x="7121900" y="2581838"/>
            <a:ext cx="206188" cy="2061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A989F461-D5BE-590A-584F-8C857198FC91}"/>
              </a:ext>
            </a:extLst>
          </p:cNvPr>
          <p:cNvSpPr/>
          <p:nvPr/>
        </p:nvSpPr>
        <p:spPr>
          <a:xfrm>
            <a:off x="8322892" y="2420475"/>
            <a:ext cx="206188" cy="2061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94A5EEB-C415-9B5C-05C3-04288264DD74}"/>
              </a:ext>
            </a:extLst>
          </p:cNvPr>
          <p:cNvSpPr/>
          <p:nvPr/>
        </p:nvSpPr>
        <p:spPr>
          <a:xfrm>
            <a:off x="9112065" y="1407463"/>
            <a:ext cx="206188" cy="2061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57E21460-6E76-3C8C-BAE6-022DF7F25B9A}"/>
              </a:ext>
            </a:extLst>
          </p:cNvPr>
          <p:cNvSpPr/>
          <p:nvPr/>
        </p:nvSpPr>
        <p:spPr>
          <a:xfrm>
            <a:off x="9298083" y="2312901"/>
            <a:ext cx="206188" cy="2061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47060C9D-5A1A-3505-E7E3-BFCC10AAED0C}"/>
              </a:ext>
            </a:extLst>
          </p:cNvPr>
          <p:cNvSpPr/>
          <p:nvPr/>
        </p:nvSpPr>
        <p:spPr>
          <a:xfrm>
            <a:off x="8533562" y="1846734"/>
            <a:ext cx="206188" cy="2061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7BBAB281-8EF7-69C4-FB6E-8E87563D0A32}"/>
              </a:ext>
            </a:extLst>
          </p:cNvPr>
          <p:cNvSpPr/>
          <p:nvPr/>
        </p:nvSpPr>
        <p:spPr>
          <a:xfrm>
            <a:off x="9506512" y="1999132"/>
            <a:ext cx="206188" cy="2061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8C9C8B7-BAB7-335F-396E-92760DC4383C}"/>
              </a:ext>
            </a:extLst>
          </p:cNvPr>
          <p:cNvSpPr txBox="1"/>
          <p:nvPr/>
        </p:nvSpPr>
        <p:spPr>
          <a:xfrm>
            <a:off x="6123459" y="316042"/>
            <a:ext cx="29886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/>
              <a:t>t = 0 , </a:t>
            </a:r>
            <a:r>
              <a:rPr lang="en-US" altLang="zh-TW" sz="2400" b="1" dirty="0" err="1"/>
              <a:t>dataN</a:t>
            </a:r>
            <a:endParaRPr lang="zh-TW" altLang="en-US" sz="24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F5C7508B-5142-82C3-BE9E-42902F5EF6E3}"/>
              </a:ext>
            </a:extLst>
          </p:cNvPr>
          <p:cNvSpPr txBox="1"/>
          <p:nvPr/>
        </p:nvSpPr>
        <p:spPr>
          <a:xfrm>
            <a:off x="5628997" y="445758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/>
              <a:t>3. </a:t>
            </a:r>
            <a:r>
              <a:rPr lang="zh-TW" altLang="en-US" sz="2400" b="1" dirty="0"/>
              <a:t>找到</a:t>
            </a:r>
            <a:r>
              <a:rPr lang="en-US" altLang="zh-TW" sz="2400" b="1" dirty="0" err="1"/>
              <a:t>dataN</a:t>
            </a:r>
            <a:r>
              <a:rPr lang="zh-TW" altLang="en-US" sz="2400" b="1" dirty="0"/>
              <a:t>的 </a:t>
            </a:r>
            <a:r>
              <a:rPr lang="en-US" altLang="zh-TW" sz="2400" b="1" dirty="0" err="1"/>
              <a:t>Kmeans</a:t>
            </a:r>
            <a:r>
              <a:rPr lang="zh-TW" altLang="en-US" sz="2400" b="1" dirty="0"/>
              <a:t>中點座標</a:t>
            </a:r>
            <a:r>
              <a:rPr lang="en-US" altLang="zh-TW" sz="2400" b="1" dirty="0" err="1"/>
              <a:t>center_point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17317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784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63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57CC470D-3E2F-4F23-3779-73C6204875B6}"/>
              </a:ext>
            </a:extLst>
          </p:cNvPr>
          <p:cNvGrpSpPr/>
          <p:nvPr/>
        </p:nvGrpSpPr>
        <p:grpSpPr>
          <a:xfrm>
            <a:off x="532279" y="2814917"/>
            <a:ext cx="5362294" cy="2357718"/>
            <a:chOff x="191620" y="528917"/>
            <a:chExt cx="5362294" cy="2357718"/>
          </a:xfrm>
          <a:noFill/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B9307428-3370-AC1D-ECF3-58921BF955C1}"/>
                </a:ext>
              </a:extLst>
            </p:cNvPr>
            <p:cNvSpPr/>
            <p:nvPr/>
          </p:nvSpPr>
          <p:spPr>
            <a:xfrm>
              <a:off x="1385326" y="528917"/>
              <a:ext cx="4168588" cy="2357718"/>
            </a:xfrm>
            <a:prstGeom prst="roundRect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30FA324-DE4E-114E-7954-4F86430D50B0}"/>
                </a:ext>
              </a:extLst>
            </p:cNvPr>
            <p:cNvSpPr txBox="1"/>
            <p:nvPr/>
          </p:nvSpPr>
          <p:spPr>
            <a:xfrm>
              <a:off x="3021105" y="1136737"/>
              <a:ext cx="1972236" cy="3693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TW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center_point</a:t>
              </a:r>
              <a:endPara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D0D92529-F11E-120E-08E1-569C4A8A9C81}"/>
                </a:ext>
              </a:extLst>
            </p:cNvPr>
            <p:cNvSpPr txBox="1"/>
            <p:nvPr/>
          </p:nvSpPr>
          <p:spPr>
            <a:xfrm>
              <a:off x="191620" y="706201"/>
              <a:ext cx="1574427" cy="3693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TW" b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UAV(0,0)</a:t>
              </a:r>
            </a:p>
          </p:txBody>
        </p:sp>
        <p:sp>
          <p:nvSpPr>
            <p:cNvPr id="7" name="箭號: 左-右雙向 6">
              <a:extLst>
                <a:ext uri="{FF2B5EF4-FFF2-40B4-BE49-F238E27FC236}">
                  <a16:creationId xmlns:a16="http://schemas.microsoft.com/office/drawing/2014/main" id="{579A12DE-D058-F74D-CDC6-473FC3135F1F}"/>
                </a:ext>
              </a:extLst>
            </p:cNvPr>
            <p:cNvSpPr/>
            <p:nvPr/>
          </p:nvSpPr>
          <p:spPr>
            <a:xfrm rot="1649751">
              <a:off x="1380249" y="1045989"/>
              <a:ext cx="1950443" cy="181498"/>
            </a:xfrm>
            <a:prstGeom prst="leftRightArrow">
              <a:avLst/>
            </a:prstGeom>
            <a:solidFill>
              <a:srgbClr val="92D05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306864D-FD35-06D4-F28C-3C89E44CA614}"/>
              </a:ext>
            </a:extLst>
          </p:cNvPr>
          <p:cNvSpPr txBox="1"/>
          <p:nvPr/>
        </p:nvSpPr>
        <p:spPr>
          <a:xfrm>
            <a:off x="1518674" y="817201"/>
            <a:ext cx="6096000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zh-TW" altLang="en-US" sz="2400" b="1" dirty="0"/>
              <a:t>計算</a:t>
            </a:r>
            <a:r>
              <a:rPr lang="en-US" altLang="zh-TW" sz="2400" b="1" dirty="0"/>
              <a:t>UAV</a:t>
            </a:r>
            <a:r>
              <a:rPr lang="zh-TW" altLang="en-US" sz="2400" b="1" dirty="0"/>
              <a:t>到</a:t>
            </a:r>
            <a:r>
              <a:rPr lang="en-US" altLang="zh-TW" sz="2400" b="1" dirty="0" err="1"/>
              <a:t>center_point</a:t>
            </a:r>
            <a:r>
              <a:rPr lang="zh-TW" altLang="en-US" sz="2400" b="1" dirty="0"/>
              <a:t> 的距離 </a:t>
            </a:r>
            <a:r>
              <a:rPr lang="en-US" altLang="zh-TW" sz="2400" b="0" dirty="0">
                <a:effectLst/>
                <a:latin typeface="Consolas" panose="020B0609020204030204" pitchFamily="49" charset="0"/>
              </a:rPr>
              <a:t>d</a:t>
            </a:r>
            <a:r>
              <a:rPr lang="en-US" altLang="zh-TW" sz="2400" b="0" baseline="-25000" dirty="0">
                <a:effectLst/>
                <a:latin typeface="Consolas" panose="020B0609020204030204" pitchFamily="49" charset="0"/>
              </a:rPr>
              <a:t>u</a:t>
            </a:r>
            <a:endParaRPr lang="en-US" altLang="zh-TW" sz="24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zh-TW" altLang="en-US" sz="2400" b="1" dirty="0"/>
              <a:t>計算無人機飛行至</a:t>
            </a:r>
            <a:r>
              <a:rPr lang="en-US" altLang="zh-TW" sz="2400" b="1" dirty="0" err="1"/>
              <a:t>center_point</a:t>
            </a:r>
            <a:r>
              <a:rPr lang="zh-TW" altLang="en-US" sz="2400" b="1" dirty="0"/>
              <a:t>的時間 </a:t>
            </a:r>
            <a:r>
              <a:rPr lang="en-US" altLang="zh-TW" sz="2400" b="1" dirty="0"/>
              <a:t>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endParaRPr lang="en-US" altLang="zh-TW" sz="2400" b="1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793F1E6A-A1E3-0D7B-7562-303697BCD1B3}"/>
              </a:ext>
            </a:extLst>
          </p:cNvPr>
          <p:cNvSpPr txBox="1"/>
          <p:nvPr/>
        </p:nvSpPr>
        <p:spPr>
          <a:xfrm>
            <a:off x="2590341" y="2973719"/>
            <a:ext cx="862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TW" sz="2400" b="0" baseline="-250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u</a:t>
            </a:r>
            <a:endParaRPr lang="en-US" altLang="zh-TW" sz="24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4CB0570F-72CF-7172-6351-DF403252D626}"/>
              </a:ext>
            </a:extLst>
          </p:cNvPr>
          <p:cNvSpPr/>
          <p:nvPr/>
        </p:nvSpPr>
        <p:spPr>
          <a:xfrm>
            <a:off x="3562119" y="3804115"/>
            <a:ext cx="328966" cy="33785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CA90AF7C-3753-9F1A-08BE-C6372F680B35}"/>
              </a:ext>
            </a:extLst>
          </p:cNvPr>
          <p:cNvSpPr/>
          <p:nvPr/>
        </p:nvSpPr>
        <p:spPr>
          <a:xfrm>
            <a:off x="1460201" y="2604241"/>
            <a:ext cx="328966" cy="337857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33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254962B4-756A-3B63-1A71-843B48BA3D85}"/>
              </a:ext>
            </a:extLst>
          </p:cNvPr>
          <p:cNvGrpSpPr/>
          <p:nvPr/>
        </p:nvGrpSpPr>
        <p:grpSpPr>
          <a:xfrm>
            <a:off x="1018616" y="3088572"/>
            <a:ext cx="9874066" cy="3107593"/>
            <a:chOff x="310119" y="3123350"/>
            <a:chExt cx="9874066" cy="3107593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8D73774-6597-2C52-02F1-5D3E7DF9B730}"/>
                </a:ext>
              </a:extLst>
            </p:cNvPr>
            <p:cNvSpPr txBox="1"/>
            <p:nvPr/>
          </p:nvSpPr>
          <p:spPr>
            <a:xfrm>
              <a:off x="310119" y="3123350"/>
              <a:ext cx="338052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400" b="1" dirty="0">
                  <a:latin typeface="Consolas" panose="020B0609020204030204" pitchFamily="49" charset="0"/>
                </a:rPr>
                <a:t>t </a:t>
              </a:r>
              <a:r>
                <a:rPr lang="en-US" altLang="zh-TW" sz="24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+ </a:t>
              </a:r>
              <a:r>
                <a:rPr lang="en-US" altLang="zh-TW" sz="2400" b="1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delaytime</a:t>
              </a:r>
              <a:r>
                <a:rPr lang="en-US" altLang="zh-TW" sz="24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zh-TW" altLang="en-US" sz="2400" b="1" dirty="0">
                  <a:latin typeface="Consolas" panose="020B0609020204030204" pitchFamily="49" charset="0"/>
                </a:rPr>
                <a:t>秒後</a:t>
              </a:r>
              <a:endParaRPr lang="en-US" altLang="zh-TW" sz="2400" b="1" dirty="0"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5E3246E3-CBAC-0450-8B81-C7A37EF4762C}"/>
                </a:ext>
              </a:extLst>
            </p:cNvPr>
            <p:cNvGrpSpPr/>
            <p:nvPr/>
          </p:nvGrpSpPr>
          <p:grpSpPr>
            <a:xfrm>
              <a:off x="966194" y="3727572"/>
              <a:ext cx="9217991" cy="2503371"/>
              <a:chOff x="966194" y="3727572"/>
              <a:chExt cx="9217991" cy="2503371"/>
            </a:xfrm>
          </p:grpSpPr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3808E6DB-B521-5588-0F3B-F0ECC4586799}"/>
                  </a:ext>
                </a:extLst>
              </p:cNvPr>
              <p:cNvSpPr/>
              <p:nvPr/>
            </p:nvSpPr>
            <p:spPr>
              <a:xfrm>
                <a:off x="6015597" y="3873225"/>
                <a:ext cx="4168588" cy="2357718"/>
              </a:xfrm>
              <a:prstGeom prst="roundRect">
                <a:avLst/>
              </a:prstGeom>
              <a:solidFill>
                <a:schemeClr val="bg1"/>
              </a:solidFill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矩形: 圓角 20">
                <a:extLst>
                  <a:ext uri="{FF2B5EF4-FFF2-40B4-BE49-F238E27FC236}">
                    <a16:creationId xmlns:a16="http://schemas.microsoft.com/office/drawing/2014/main" id="{6E50EFB3-D4AC-BEB7-4398-6995128C8B23}"/>
                  </a:ext>
                </a:extLst>
              </p:cNvPr>
              <p:cNvSpPr/>
              <p:nvPr/>
            </p:nvSpPr>
            <p:spPr>
              <a:xfrm>
                <a:off x="1381373" y="3851065"/>
                <a:ext cx="4168588" cy="2357718"/>
              </a:xfrm>
              <a:prstGeom prst="roundRect">
                <a:avLst/>
              </a:prstGeom>
              <a:solidFill>
                <a:schemeClr val="bg1"/>
              </a:solidFill>
              <a:ln w="76200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2" name="橢圓 11">
                <a:extLst>
                  <a:ext uri="{FF2B5EF4-FFF2-40B4-BE49-F238E27FC236}">
                    <a16:creationId xmlns:a16="http://schemas.microsoft.com/office/drawing/2014/main" id="{8FEA9300-1224-B449-11B8-CA9BCD004498}"/>
                  </a:ext>
                </a:extLst>
              </p:cNvPr>
              <p:cNvSpPr/>
              <p:nvPr/>
            </p:nvSpPr>
            <p:spPr>
              <a:xfrm>
                <a:off x="3113242" y="4750566"/>
                <a:ext cx="352425" cy="361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7340712B-20ED-DE05-4AEE-30CBAA2A0061}"/>
                  </a:ext>
                </a:extLst>
              </p:cNvPr>
              <p:cNvSpPr/>
              <p:nvPr/>
            </p:nvSpPr>
            <p:spPr>
              <a:xfrm>
                <a:off x="8057111" y="4813760"/>
                <a:ext cx="328966" cy="337857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3811876-1A9D-B543-66FE-AFDEE5CCCB33}"/>
                  </a:ext>
                </a:extLst>
              </p:cNvPr>
              <p:cNvSpPr txBox="1"/>
              <p:nvPr/>
            </p:nvSpPr>
            <p:spPr>
              <a:xfrm>
                <a:off x="7399959" y="4507376"/>
                <a:ext cx="19722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 err="1">
                    <a:solidFill>
                      <a:srgbClr val="CE9178"/>
                    </a:solidFill>
                    <a:latin typeface="Consolas" panose="020B0609020204030204" pitchFamily="49" charset="0"/>
                  </a:rPr>
                  <a:t>New_center</a:t>
                </a:r>
                <a:endPara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箭號: 向右 15">
                <a:extLst>
                  <a:ext uri="{FF2B5EF4-FFF2-40B4-BE49-F238E27FC236}">
                    <a16:creationId xmlns:a16="http://schemas.microsoft.com/office/drawing/2014/main" id="{3ABD30E7-9F68-9E64-0B85-1275DA9F7AD7}"/>
                  </a:ext>
                </a:extLst>
              </p:cNvPr>
              <p:cNvSpPr/>
              <p:nvPr/>
            </p:nvSpPr>
            <p:spPr>
              <a:xfrm rot="1649751">
                <a:off x="1231058" y="4361197"/>
                <a:ext cx="1950443" cy="181498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F6ED051E-228C-AEA7-C207-2D29FB21F182}"/>
                  </a:ext>
                </a:extLst>
              </p:cNvPr>
              <p:cNvSpPr/>
              <p:nvPr/>
            </p:nvSpPr>
            <p:spPr>
              <a:xfrm>
                <a:off x="966194" y="3727572"/>
                <a:ext cx="352425" cy="36195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0EB217F1-3FAA-2AF8-2F74-C02C4F2B7B6A}"/>
                  </a:ext>
                </a:extLst>
              </p:cNvPr>
              <p:cNvSpPr txBox="1"/>
              <p:nvPr/>
            </p:nvSpPr>
            <p:spPr>
              <a:xfrm>
                <a:off x="2167760" y="3951458"/>
                <a:ext cx="8620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400" b="0" dirty="0">
                    <a:solidFill>
                      <a:srgbClr val="0070C0"/>
                    </a:solidFill>
                    <a:effectLst/>
                    <a:latin typeface="Consolas" panose="020B0609020204030204" pitchFamily="49" charset="0"/>
                  </a:rPr>
                  <a:t>d</a:t>
                </a:r>
                <a:r>
                  <a:rPr lang="en-US" altLang="zh-TW" sz="2400" b="0" baseline="-25000" dirty="0">
                    <a:solidFill>
                      <a:srgbClr val="0070C0"/>
                    </a:solidFill>
                    <a:effectLst/>
                    <a:latin typeface="Consolas" panose="020B0609020204030204" pitchFamily="49" charset="0"/>
                  </a:rPr>
                  <a:t>u</a:t>
                </a:r>
                <a:endParaRPr lang="en-US" altLang="zh-TW" sz="2400" b="0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9" name="橢圓 18">
                <a:extLst>
                  <a:ext uri="{FF2B5EF4-FFF2-40B4-BE49-F238E27FC236}">
                    <a16:creationId xmlns:a16="http://schemas.microsoft.com/office/drawing/2014/main" id="{4655D9C7-740D-3A3A-CAED-E31A8611FB8F}"/>
                  </a:ext>
                </a:extLst>
              </p:cNvPr>
              <p:cNvSpPr/>
              <p:nvPr/>
            </p:nvSpPr>
            <p:spPr>
              <a:xfrm>
                <a:off x="3301184" y="4883156"/>
                <a:ext cx="328966" cy="337857"/>
              </a:xfrm>
              <a:prstGeom prst="ellipse">
                <a:avLst/>
              </a:prstGeom>
              <a:noFill/>
              <a:ln w="57150">
                <a:solidFill>
                  <a:schemeClr val="accent2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箭號: 向右 19">
                <a:extLst>
                  <a:ext uri="{FF2B5EF4-FFF2-40B4-BE49-F238E27FC236}">
                    <a16:creationId xmlns:a16="http://schemas.microsoft.com/office/drawing/2014/main" id="{3777E128-8CD3-176B-8EF2-65B4EE05032A}"/>
                  </a:ext>
                </a:extLst>
              </p:cNvPr>
              <p:cNvSpPr/>
              <p:nvPr/>
            </p:nvSpPr>
            <p:spPr>
              <a:xfrm>
                <a:off x="3690639" y="4921730"/>
                <a:ext cx="4331538" cy="165654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31D46738-5980-F309-9D71-38AAA4DCEC4B}"/>
                  </a:ext>
                </a:extLst>
              </p:cNvPr>
              <p:cNvSpPr txBox="1"/>
              <p:nvPr/>
            </p:nvSpPr>
            <p:spPr>
              <a:xfrm>
                <a:off x="3404103" y="4419373"/>
                <a:ext cx="19722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b="0" dirty="0" err="1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center_point</a:t>
                </a:r>
                <a:endPara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7FDE192-C126-A8E0-669A-F39ACF7926ED}"/>
              </a:ext>
            </a:extLst>
          </p:cNvPr>
          <p:cNvSpPr txBox="1"/>
          <p:nvPr/>
        </p:nvSpPr>
        <p:spPr>
          <a:xfrm>
            <a:off x="1374460" y="492575"/>
            <a:ext cx="9443079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zh-TW" altLang="en-US" sz="2400" b="1" dirty="0"/>
              <a:t>經過時間</a:t>
            </a:r>
            <a:r>
              <a:rPr lang="en-US" altLang="zh-TW" sz="2400" b="1" dirty="0"/>
              <a:t>t</a:t>
            </a:r>
            <a:r>
              <a:rPr lang="zh-TW" altLang="en-US" sz="2400" b="1" dirty="0"/>
              <a:t>秒後，無人機飛行至</a:t>
            </a:r>
            <a:r>
              <a:rPr lang="en-US" altLang="zh-TW" sz="2400" b="1" dirty="0" err="1"/>
              <a:t>center_point</a:t>
            </a:r>
            <a:r>
              <a:rPr lang="en-US" altLang="zh-TW" sz="2400" b="1" dirty="0"/>
              <a:t> </a:t>
            </a:r>
            <a:r>
              <a:rPr lang="zh-TW" altLang="en-US" sz="2400" b="1" dirty="0"/>
              <a:t>，但因經過</a:t>
            </a:r>
            <a:r>
              <a:rPr lang="en-US" altLang="zh-TW" sz="2400" b="1" dirty="0"/>
              <a:t>t</a:t>
            </a:r>
            <a:r>
              <a:rPr lang="zh-TW" altLang="en-US" sz="2400" b="1" dirty="0"/>
              <a:t>秒，</a:t>
            </a:r>
            <a:r>
              <a:rPr lang="en-US" altLang="zh-TW" sz="2400" b="1" dirty="0" err="1"/>
              <a:t>dataN</a:t>
            </a:r>
            <a:r>
              <a:rPr lang="zh-TW" altLang="en-US" sz="2400" b="1" dirty="0"/>
              <a:t>已移動</a:t>
            </a:r>
            <a:r>
              <a:rPr lang="en-US" altLang="zh-TW" sz="2400" b="1" dirty="0"/>
              <a:t>t</a:t>
            </a:r>
            <a:r>
              <a:rPr lang="zh-TW" altLang="en-US" sz="2400" b="1" dirty="0"/>
              <a:t>秒，再加上</a:t>
            </a:r>
            <a:r>
              <a:rPr lang="en-US" altLang="zh-TW" sz="2400" b="1" dirty="0" err="1"/>
              <a:t>delaytime</a:t>
            </a:r>
            <a:r>
              <a:rPr lang="zh-TW" altLang="en-US" sz="2400" b="1" dirty="0"/>
              <a:t>的時間，有計算新的</a:t>
            </a:r>
            <a:r>
              <a:rPr lang="en-US" altLang="zh-TW" sz="2400" b="1" dirty="0" err="1"/>
              <a:t>Kmeans</a:t>
            </a:r>
            <a:r>
              <a:rPr lang="zh-TW" altLang="en-US" sz="2400" b="1" dirty="0"/>
              <a:t>中點座標 </a:t>
            </a:r>
            <a:r>
              <a:rPr lang="en-US" altLang="zh-TW" sz="2400" b="1" dirty="0" err="1"/>
              <a:t>New_center</a:t>
            </a:r>
            <a:endParaRPr lang="en-US" altLang="zh-TW" sz="24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zh-TW" altLang="en-US" sz="2400" b="1" dirty="0"/>
              <a:t>計算初始</a:t>
            </a:r>
            <a:r>
              <a:rPr lang="en-US" altLang="zh-TW" sz="2400" b="1" dirty="0" err="1"/>
              <a:t>center_point</a:t>
            </a:r>
            <a:r>
              <a:rPr lang="en-US" altLang="zh-TW" sz="2400" b="1" dirty="0"/>
              <a:t> </a:t>
            </a:r>
            <a:r>
              <a:rPr lang="zh-TW" altLang="en-US" sz="2400" b="1" dirty="0"/>
              <a:t>及</a:t>
            </a:r>
            <a:r>
              <a:rPr lang="en-US" altLang="zh-TW" sz="2400" b="1" dirty="0" err="1"/>
              <a:t>New_center</a:t>
            </a:r>
            <a:r>
              <a:rPr lang="zh-TW" altLang="en-US" sz="2400" b="1" dirty="0"/>
              <a:t>的距離</a:t>
            </a:r>
            <a:r>
              <a:rPr lang="en-US" altLang="zh-TW" sz="2400" b="1" dirty="0"/>
              <a:t>d</a:t>
            </a:r>
            <a:r>
              <a:rPr lang="en-US" altLang="zh-TW" sz="2800" baseline="-25000" dirty="0">
                <a:latin typeface="Consolas" panose="020B0609020204030204" pitchFamily="49" charset="0"/>
              </a:rPr>
              <a:t>v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endParaRPr lang="en-US" altLang="zh-TW" sz="2400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18FD44E-E40E-3B6B-CC96-D7380D800E89}"/>
              </a:ext>
            </a:extLst>
          </p:cNvPr>
          <p:cNvSpPr txBox="1"/>
          <p:nvPr/>
        </p:nvSpPr>
        <p:spPr>
          <a:xfrm>
            <a:off x="6245612" y="4424690"/>
            <a:ext cx="9775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TW" sz="2800" b="0" baseline="-250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v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C7C3066-0F62-C90E-B2F1-198280E4F0C8}"/>
              </a:ext>
            </a:extLst>
          </p:cNvPr>
          <p:cNvSpPr txBox="1"/>
          <p:nvPr/>
        </p:nvSpPr>
        <p:spPr>
          <a:xfrm>
            <a:off x="6258458" y="518563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240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2F6E08F-C9AD-4A19-ACFC-E1C1CA07BD88}"/>
              </a:ext>
            </a:extLst>
          </p:cNvPr>
          <p:cNvSpPr txBox="1"/>
          <p:nvPr/>
        </p:nvSpPr>
        <p:spPr>
          <a:xfrm>
            <a:off x="650455" y="590456"/>
            <a:ext cx="1780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依時間</a:t>
            </a:r>
            <a:r>
              <a:rPr lang="en-US" altLang="zh-TW" b="1" dirty="0"/>
              <a:t>Main7</a:t>
            </a:r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023E13E6-E7F8-44D5-9513-17573BB610A4}"/>
              </a:ext>
            </a:extLst>
          </p:cNvPr>
          <p:cNvCxnSpPr/>
          <p:nvPr/>
        </p:nvCxnSpPr>
        <p:spPr>
          <a:xfrm>
            <a:off x="2864219" y="3126176"/>
            <a:ext cx="6203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3FC29E3A-A0AF-4B0E-85BC-1D6D5B816939}"/>
              </a:ext>
            </a:extLst>
          </p:cNvPr>
          <p:cNvSpPr txBox="1"/>
          <p:nvPr/>
        </p:nvSpPr>
        <p:spPr>
          <a:xfrm>
            <a:off x="86762" y="2935503"/>
            <a:ext cx="2595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/>
              <a:t>ACT_centerpoint+delay</a:t>
            </a:r>
            <a:endParaRPr lang="en-US" altLang="zh-TW" dirty="0"/>
          </a:p>
          <a:p>
            <a:pPr algn="ctr"/>
            <a:r>
              <a:rPr lang="en-US" altLang="zh-TW" dirty="0"/>
              <a:t>(</a:t>
            </a:r>
            <a:r>
              <a:rPr lang="zh-TW" altLang="en-US" dirty="0"/>
              <a:t>變速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EC573F93-AA00-4B6A-811C-779936ED8FDE}"/>
              </a:ext>
            </a:extLst>
          </p:cNvPr>
          <p:cNvCxnSpPr/>
          <p:nvPr/>
        </p:nvCxnSpPr>
        <p:spPr>
          <a:xfrm>
            <a:off x="2864219" y="3891900"/>
            <a:ext cx="6203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250A55-1EEA-4C3F-8A84-BF2C5938CAAE}"/>
              </a:ext>
            </a:extLst>
          </p:cNvPr>
          <p:cNvSpPr txBox="1"/>
          <p:nvPr/>
        </p:nvSpPr>
        <p:spPr>
          <a:xfrm>
            <a:off x="1949819" y="3706348"/>
            <a:ext cx="645459" cy="369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UAV</a:t>
            </a:r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96C0F411-B157-45EA-83C6-A075735356E2}"/>
              </a:ext>
            </a:extLst>
          </p:cNvPr>
          <p:cNvSpPr/>
          <p:nvPr/>
        </p:nvSpPr>
        <p:spPr>
          <a:xfrm>
            <a:off x="3114259" y="2925570"/>
            <a:ext cx="367553" cy="36755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8F12C6D-F6ED-489F-A702-27F3E9E96C11}"/>
              </a:ext>
            </a:extLst>
          </p:cNvPr>
          <p:cNvSpPr/>
          <p:nvPr/>
        </p:nvSpPr>
        <p:spPr>
          <a:xfrm>
            <a:off x="2746706" y="3706348"/>
            <a:ext cx="367553" cy="36755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C7ABEAE-4A22-4FDB-B357-C565A442713B}"/>
              </a:ext>
            </a:extLst>
          </p:cNvPr>
          <p:cNvCxnSpPr/>
          <p:nvPr/>
        </p:nvCxnSpPr>
        <p:spPr>
          <a:xfrm>
            <a:off x="2930482" y="4672679"/>
            <a:ext cx="6203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DE326DAD-0450-47BD-B515-48AF267D38D1}"/>
              </a:ext>
            </a:extLst>
          </p:cNvPr>
          <p:cNvSpPr/>
          <p:nvPr/>
        </p:nvSpPr>
        <p:spPr>
          <a:xfrm>
            <a:off x="3069391" y="4470296"/>
            <a:ext cx="367553" cy="367553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EFB796C-81E2-44A7-972A-1A2ECAD27B70}"/>
              </a:ext>
            </a:extLst>
          </p:cNvPr>
          <p:cNvSpPr txBox="1"/>
          <p:nvPr/>
        </p:nvSpPr>
        <p:spPr>
          <a:xfrm>
            <a:off x="151425" y="4273973"/>
            <a:ext cx="2779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/>
              <a:t>SIM_centerpoint</a:t>
            </a:r>
            <a:r>
              <a:rPr lang="en-US" altLang="zh-TW" dirty="0"/>
              <a:t> +delay</a:t>
            </a:r>
          </a:p>
          <a:p>
            <a:pPr algn="ctr"/>
            <a:r>
              <a:rPr lang="en-US" altLang="zh-TW" dirty="0"/>
              <a:t>(</a:t>
            </a:r>
            <a:r>
              <a:rPr lang="zh-TW" altLang="en-US" dirty="0"/>
              <a:t>等速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C547A67-69E7-4D9D-80AE-73BDF22D1DC1}"/>
              </a:ext>
            </a:extLst>
          </p:cNvPr>
          <p:cNvSpPr txBox="1"/>
          <p:nvPr/>
        </p:nvSpPr>
        <p:spPr>
          <a:xfrm>
            <a:off x="565788" y="1913699"/>
            <a:ext cx="1780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T</a:t>
            </a:r>
            <a:r>
              <a:rPr lang="zh-TW" altLang="en-US" b="1" dirty="0"/>
              <a:t> </a:t>
            </a:r>
            <a:r>
              <a:rPr lang="en-US" altLang="zh-TW" b="1" dirty="0"/>
              <a:t>=0</a:t>
            </a:r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6908ADA9-4032-4E75-AC6F-B668E8BC011A}"/>
              </a:ext>
            </a:extLst>
          </p:cNvPr>
          <p:cNvSpPr/>
          <p:nvPr/>
        </p:nvSpPr>
        <p:spPr>
          <a:xfrm>
            <a:off x="2746706" y="2683812"/>
            <a:ext cx="1564253" cy="884728"/>
          </a:xfrm>
          <a:prstGeom prst="round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93A1DCB1-BA58-4FB7-BCBB-429EFB08FCD9}"/>
              </a:ext>
            </a:extLst>
          </p:cNvPr>
          <p:cNvSpPr/>
          <p:nvPr/>
        </p:nvSpPr>
        <p:spPr>
          <a:xfrm>
            <a:off x="2746706" y="4211709"/>
            <a:ext cx="1564253" cy="884728"/>
          </a:xfrm>
          <a:prstGeom prst="round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45CEFDE-6D2A-4CC0-97EC-07F79FDE3749}"/>
              </a:ext>
            </a:extLst>
          </p:cNvPr>
          <p:cNvSpPr/>
          <p:nvPr/>
        </p:nvSpPr>
        <p:spPr>
          <a:xfrm>
            <a:off x="1961797" y="1852845"/>
            <a:ext cx="1475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Delaytime</a:t>
            </a:r>
            <a:r>
              <a:rPr lang="en-US" altLang="zh-TW" dirty="0"/>
              <a:t> = 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380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橢圓 37">
            <a:extLst>
              <a:ext uri="{FF2B5EF4-FFF2-40B4-BE49-F238E27FC236}">
                <a16:creationId xmlns:a16="http://schemas.microsoft.com/office/drawing/2014/main" id="{B8636114-1B86-440C-9B09-9D7033E7993B}"/>
              </a:ext>
            </a:extLst>
          </p:cNvPr>
          <p:cNvSpPr/>
          <p:nvPr/>
        </p:nvSpPr>
        <p:spPr>
          <a:xfrm>
            <a:off x="5669238" y="5941249"/>
            <a:ext cx="367553" cy="36755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2F6E08F-C9AD-4A19-ACFC-E1C1CA07BD88}"/>
              </a:ext>
            </a:extLst>
          </p:cNvPr>
          <p:cNvSpPr txBox="1"/>
          <p:nvPr/>
        </p:nvSpPr>
        <p:spPr>
          <a:xfrm>
            <a:off x="650455" y="590456"/>
            <a:ext cx="1780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依時間</a:t>
            </a:r>
            <a:r>
              <a:rPr lang="en-US" altLang="zh-TW" b="1" dirty="0"/>
              <a:t>Main7</a:t>
            </a:r>
            <a:endParaRPr lang="zh-TW" altLang="en-US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8FC42A26-4B4E-4072-B49F-E274457A845F}"/>
              </a:ext>
            </a:extLst>
          </p:cNvPr>
          <p:cNvGrpSpPr/>
          <p:nvPr/>
        </p:nvGrpSpPr>
        <p:grpSpPr>
          <a:xfrm>
            <a:off x="650455" y="959788"/>
            <a:ext cx="10370011" cy="2420940"/>
            <a:chOff x="-1235952" y="2694103"/>
            <a:chExt cx="10370011" cy="2420940"/>
          </a:xfrm>
        </p:grpSpPr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023E13E6-E7F8-44D5-9513-17573BB610A4}"/>
                </a:ext>
              </a:extLst>
            </p:cNvPr>
            <p:cNvCxnSpPr/>
            <p:nvPr/>
          </p:nvCxnSpPr>
          <p:spPr>
            <a:xfrm>
              <a:off x="2864219" y="3126176"/>
              <a:ext cx="62035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3FC29E3A-A0AF-4B0E-85BC-1D6D5B816939}"/>
                </a:ext>
              </a:extLst>
            </p:cNvPr>
            <p:cNvSpPr txBox="1"/>
            <p:nvPr/>
          </p:nvSpPr>
          <p:spPr>
            <a:xfrm>
              <a:off x="86762" y="2935503"/>
              <a:ext cx="259528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 err="1"/>
                <a:t>ACT_centerpoint+delay</a:t>
              </a:r>
              <a:endParaRPr lang="en-US" altLang="zh-TW" dirty="0"/>
            </a:p>
            <a:p>
              <a:pPr algn="ctr"/>
              <a:r>
                <a:rPr lang="en-US" altLang="zh-TW" dirty="0"/>
                <a:t>(</a:t>
              </a:r>
              <a:r>
                <a:rPr lang="zh-TW" altLang="en-US" dirty="0"/>
                <a:t>變速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EC573F93-AA00-4B6A-811C-779936ED8FDE}"/>
                </a:ext>
              </a:extLst>
            </p:cNvPr>
            <p:cNvCxnSpPr/>
            <p:nvPr/>
          </p:nvCxnSpPr>
          <p:spPr>
            <a:xfrm>
              <a:off x="2864219" y="3891900"/>
              <a:ext cx="62035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3250A55-1EEA-4C3F-8A84-BF2C5938CAAE}"/>
                </a:ext>
              </a:extLst>
            </p:cNvPr>
            <p:cNvSpPr txBox="1"/>
            <p:nvPr/>
          </p:nvSpPr>
          <p:spPr>
            <a:xfrm>
              <a:off x="1949819" y="3706348"/>
              <a:ext cx="645459" cy="369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/>
                <a:t>UAV</a:t>
              </a:r>
              <a:endParaRPr lang="zh-TW" altLang="en-US" dirty="0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96C0F411-B157-45EA-83C6-A075735356E2}"/>
                </a:ext>
              </a:extLst>
            </p:cNvPr>
            <p:cNvSpPr/>
            <p:nvPr/>
          </p:nvSpPr>
          <p:spPr>
            <a:xfrm>
              <a:off x="3712608" y="2927345"/>
              <a:ext cx="367553" cy="367553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98F12C6D-F6ED-489F-A702-27F3E9E96C11}"/>
                </a:ext>
              </a:extLst>
            </p:cNvPr>
            <p:cNvSpPr/>
            <p:nvPr/>
          </p:nvSpPr>
          <p:spPr>
            <a:xfrm>
              <a:off x="2746706" y="3706348"/>
              <a:ext cx="367553" cy="36755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BC7ABEAE-4A22-4FDB-B357-C565A442713B}"/>
                </a:ext>
              </a:extLst>
            </p:cNvPr>
            <p:cNvCxnSpPr/>
            <p:nvPr/>
          </p:nvCxnSpPr>
          <p:spPr>
            <a:xfrm>
              <a:off x="2930482" y="4672679"/>
              <a:ext cx="62035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DE326DAD-0450-47BD-B515-48AF267D38D1}"/>
                </a:ext>
              </a:extLst>
            </p:cNvPr>
            <p:cNvSpPr/>
            <p:nvPr/>
          </p:nvSpPr>
          <p:spPr>
            <a:xfrm>
              <a:off x="3599055" y="4473847"/>
              <a:ext cx="367553" cy="367553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EFB796C-81E2-44A7-972A-1A2ECAD27B70}"/>
                </a:ext>
              </a:extLst>
            </p:cNvPr>
            <p:cNvSpPr txBox="1"/>
            <p:nvPr/>
          </p:nvSpPr>
          <p:spPr>
            <a:xfrm>
              <a:off x="86762" y="4272198"/>
              <a:ext cx="277905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 err="1"/>
                <a:t>SIM_centerpoint</a:t>
              </a:r>
              <a:r>
                <a:rPr lang="en-US" altLang="zh-TW" dirty="0"/>
                <a:t> +delay</a:t>
              </a:r>
            </a:p>
            <a:p>
              <a:pPr algn="ctr"/>
              <a:r>
                <a:rPr lang="en-US" altLang="zh-TW" dirty="0"/>
                <a:t>(</a:t>
              </a:r>
              <a:r>
                <a:rPr lang="zh-TW" altLang="en-US" dirty="0"/>
                <a:t>等速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C547A67-69E7-4D9D-80AE-73BDF22D1DC1}"/>
                </a:ext>
              </a:extLst>
            </p:cNvPr>
            <p:cNvSpPr txBox="1"/>
            <p:nvPr/>
          </p:nvSpPr>
          <p:spPr>
            <a:xfrm>
              <a:off x="-1235952" y="3578831"/>
              <a:ext cx="178099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1" dirty="0"/>
                <a:t>T</a:t>
              </a:r>
              <a:r>
                <a:rPr lang="zh-TW" altLang="en-US" b="1" dirty="0"/>
                <a:t> </a:t>
              </a:r>
              <a:r>
                <a:rPr lang="en-US" altLang="zh-TW" b="1" dirty="0"/>
                <a:t>=1</a:t>
              </a:r>
              <a:endParaRPr lang="zh-TW" altLang="en-US" dirty="0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6908ADA9-4032-4E75-AC6F-B668E8BC011A}"/>
                </a:ext>
              </a:extLst>
            </p:cNvPr>
            <p:cNvSpPr/>
            <p:nvPr/>
          </p:nvSpPr>
          <p:spPr>
            <a:xfrm>
              <a:off x="3114259" y="2694103"/>
              <a:ext cx="1564253" cy="884728"/>
            </a:xfrm>
            <a:prstGeom prst="roundRect">
              <a:avLst/>
            </a:prstGeom>
            <a:noFill/>
            <a:ln w="762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93A1DCB1-BA58-4FB7-BCBB-429EFB08FCD9}"/>
                </a:ext>
              </a:extLst>
            </p:cNvPr>
            <p:cNvSpPr/>
            <p:nvPr/>
          </p:nvSpPr>
          <p:spPr>
            <a:xfrm>
              <a:off x="2930481" y="4230315"/>
              <a:ext cx="1564253" cy="884728"/>
            </a:xfrm>
            <a:prstGeom prst="roundRect">
              <a:avLst/>
            </a:prstGeom>
            <a:noFill/>
            <a:ln w="762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3" name="橢圓 32">
            <a:extLst>
              <a:ext uri="{FF2B5EF4-FFF2-40B4-BE49-F238E27FC236}">
                <a16:creationId xmlns:a16="http://schemas.microsoft.com/office/drawing/2014/main" id="{3570F8B8-02CB-4B95-964E-D4B9EFE1BA02}"/>
              </a:ext>
            </a:extLst>
          </p:cNvPr>
          <p:cNvSpPr/>
          <p:nvPr/>
        </p:nvSpPr>
        <p:spPr>
          <a:xfrm>
            <a:off x="5033706" y="1193030"/>
            <a:ext cx="367553" cy="3675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450C1059-8BAE-4C46-9832-4213180FE8D5}"/>
              </a:ext>
            </a:extLst>
          </p:cNvPr>
          <p:cNvCxnSpPr/>
          <p:nvPr/>
        </p:nvCxnSpPr>
        <p:spPr>
          <a:xfrm>
            <a:off x="4768180" y="4593579"/>
            <a:ext cx="6203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50B7430-5CE8-4DFD-860A-68F51C93826E}"/>
              </a:ext>
            </a:extLst>
          </p:cNvPr>
          <p:cNvSpPr txBox="1"/>
          <p:nvPr/>
        </p:nvSpPr>
        <p:spPr>
          <a:xfrm>
            <a:off x="1990723" y="4402906"/>
            <a:ext cx="2595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/>
              <a:t>ACT_centerpoint+delay</a:t>
            </a:r>
            <a:endParaRPr lang="en-US" altLang="zh-TW" dirty="0"/>
          </a:p>
          <a:p>
            <a:pPr algn="ctr"/>
            <a:r>
              <a:rPr lang="en-US" altLang="zh-TW" dirty="0"/>
              <a:t>(</a:t>
            </a:r>
            <a:r>
              <a:rPr lang="zh-TW" altLang="en-US" dirty="0"/>
              <a:t>變速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129C95A-CC03-4DD1-8D92-0163C1BD9471}"/>
              </a:ext>
            </a:extLst>
          </p:cNvPr>
          <p:cNvCxnSpPr/>
          <p:nvPr/>
        </p:nvCxnSpPr>
        <p:spPr>
          <a:xfrm>
            <a:off x="4768180" y="5359303"/>
            <a:ext cx="6203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9412634-0272-43F2-9B55-76A6888B66EE}"/>
              </a:ext>
            </a:extLst>
          </p:cNvPr>
          <p:cNvSpPr txBox="1"/>
          <p:nvPr/>
        </p:nvSpPr>
        <p:spPr>
          <a:xfrm>
            <a:off x="3853780" y="5173751"/>
            <a:ext cx="645459" cy="369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UAV</a:t>
            </a:r>
            <a:endParaRPr lang="zh-TW" altLang="en-US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78B4D7E0-DA03-4C18-BABC-5D008A6D1A77}"/>
              </a:ext>
            </a:extLst>
          </p:cNvPr>
          <p:cNvSpPr/>
          <p:nvPr/>
        </p:nvSpPr>
        <p:spPr>
          <a:xfrm>
            <a:off x="4650667" y="5173751"/>
            <a:ext cx="367553" cy="36755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6E7A9E9D-0101-4F80-8E26-6034CCFDCA5A}"/>
              </a:ext>
            </a:extLst>
          </p:cNvPr>
          <p:cNvCxnSpPr/>
          <p:nvPr/>
        </p:nvCxnSpPr>
        <p:spPr>
          <a:xfrm>
            <a:off x="4834443" y="6140082"/>
            <a:ext cx="6203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CDFDAC-35E5-4AAE-8D5E-77910BBF301F}"/>
              </a:ext>
            </a:extLst>
          </p:cNvPr>
          <p:cNvSpPr txBox="1"/>
          <p:nvPr/>
        </p:nvSpPr>
        <p:spPr>
          <a:xfrm>
            <a:off x="1990723" y="5735728"/>
            <a:ext cx="2779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/>
              <a:t>SIM_centerpoint</a:t>
            </a:r>
            <a:r>
              <a:rPr lang="en-US" altLang="zh-TW" dirty="0"/>
              <a:t> +delay</a:t>
            </a:r>
          </a:p>
          <a:p>
            <a:pPr algn="ctr"/>
            <a:r>
              <a:rPr lang="en-US" altLang="zh-TW" dirty="0"/>
              <a:t>(</a:t>
            </a:r>
            <a:r>
              <a:rPr lang="zh-TW" altLang="en-US" dirty="0"/>
              <a:t>等速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AFF7696-4B1B-4768-99DF-3B8C6DF40143}"/>
              </a:ext>
            </a:extLst>
          </p:cNvPr>
          <p:cNvSpPr txBox="1"/>
          <p:nvPr/>
        </p:nvSpPr>
        <p:spPr>
          <a:xfrm>
            <a:off x="668009" y="5046234"/>
            <a:ext cx="1780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T</a:t>
            </a:r>
            <a:r>
              <a:rPr lang="zh-TW" altLang="en-US" b="1" dirty="0"/>
              <a:t> </a:t>
            </a:r>
            <a:r>
              <a:rPr lang="en-US" altLang="zh-TW" b="1" dirty="0"/>
              <a:t>=3</a:t>
            </a:r>
            <a:endParaRPr lang="zh-TW" altLang="en-US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99846378-0041-45E7-AC70-99C709EBD16D}"/>
              </a:ext>
            </a:extLst>
          </p:cNvPr>
          <p:cNvGrpSpPr/>
          <p:nvPr/>
        </p:nvGrpSpPr>
        <p:grpSpPr>
          <a:xfrm>
            <a:off x="6028063" y="4151215"/>
            <a:ext cx="1564253" cy="884728"/>
            <a:chOff x="6135865" y="4154914"/>
            <a:chExt cx="1564253" cy="884728"/>
          </a:xfrm>
        </p:grpSpPr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A375B324-BF31-4702-B199-0C8BA537B52C}"/>
                </a:ext>
              </a:extLst>
            </p:cNvPr>
            <p:cNvSpPr/>
            <p:nvPr/>
          </p:nvSpPr>
          <p:spPr>
            <a:xfrm>
              <a:off x="7072836" y="4429122"/>
              <a:ext cx="367553" cy="367553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EBFE346A-5271-4F2B-B82D-7A715B784814}"/>
                </a:ext>
              </a:extLst>
            </p:cNvPr>
            <p:cNvSpPr/>
            <p:nvPr/>
          </p:nvSpPr>
          <p:spPr>
            <a:xfrm>
              <a:off x="6135865" y="4154914"/>
              <a:ext cx="1564253" cy="884728"/>
            </a:xfrm>
            <a:prstGeom prst="roundRect">
              <a:avLst/>
            </a:prstGeom>
            <a:noFill/>
            <a:ln w="762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E4236A58-FE5E-4D2E-A2B1-DAD4CEDD6BF9}"/>
              </a:ext>
            </a:extLst>
          </p:cNvPr>
          <p:cNvGrpSpPr/>
          <p:nvPr/>
        </p:nvGrpSpPr>
        <p:grpSpPr>
          <a:xfrm>
            <a:off x="5952087" y="5691126"/>
            <a:ext cx="1564253" cy="884728"/>
            <a:chOff x="5952087" y="5691126"/>
            <a:chExt cx="1564253" cy="884728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DDFCD1C0-BF60-4B6D-B84A-3A80A0144B4E}"/>
                </a:ext>
              </a:extLst>
            </p:cNvPr>
            <p:cNvSpPr/>
            <p:nvPr/>
          </p:nvSpPr>
          <p:spPr>
            <a:xfrm>
              <a:off x="6342424" y="5941250"/>
              <a:ext cx="367553" cy="367553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E2AB87DF-35A9-45F8-B8C5-CF20EE404712}"/>
                </a:ext>
              </a:extLst>
            </p:cNvPr>
            <p:cNvSpPr/>
            <p:nvPr/>
          </p:nvSpPr>
          <p:spPr>
            <a:xfrm>
              <a:off x="5952087" y="5691126"/>
              <a:ext cx="1564253" cy="884728"/>
            </a:xfrm>
            <a:prstGeom prst="roundRect">
              <a:avLst/>
            </a:prstGeom>
            <a:noFill/>
            <a:ln w="762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2CB6864C-E7C8-4FF2-B870-6C52E4F1C08F}"/>
              </a:ext>
            </a:extLst>
          </p:cNvPr>
          <p:cNvCxnSpPr>
            <a:cxnSpLocks/>
          </p:cNvCxnSpPr>
          <p:nvPr/>
        </p:nvCxnSpPr>
        <p:spPr>
          <a:xfrm>
            <a:off x="125432" y="3787090"/>
            <a:ext cx="1194113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860795D6-890C-445F-91A2-4F85FC3CFAD3}"/>
              </a:ext>
            </a:extLst>
          </p:cNvPr>
          <p:cNvSpPr/>
          <p:nvPr/>
        </p:nvSpPr>
        <p:spPr>
          <a:xfrm>
            <a:off x="5111457" y="2754587"/>
            <a:ext cx="367553" cy="36755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252FA6BC-24F2-4B8F-B723-5789020B4D07}"/>
              </a:ext>
            </a:extLst>
          </p:cNvPr>
          <p:cNvSpPr/>
          <p:nvPr/>
        </p:nvSpPr>
        <p:spPr>
          <a:xfrm>
            <a:off x="6312772" y="4400494"/>
            <a:ext cx="367553" cy="3675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972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2F6E08F-C9AD-4A19-ACFC-E1C1CA07BD88}"/>
              </a:ext>
            </a:extLst>
          </p:cNvPr>
          <p:cNvSpPr txBox="1"/>
          <p:nvPr/>
        </p:nvSpPr>
        <p:spPr>
          <a:xfrm>
            <a:off x="650455" y="590456"/>
            <a:ext cx="1780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依時間</a:t>
            </a:r>
            <a:r>
              <a:rPr lang="en-US" altLang="zh-TW" b="1" dirty="0"/>
              <a:t>Main7</a:t>
            </a:r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023E13E6-E7F8-44D5-9513-17573BB610A4}"/>
              </a:ext>
            </a:extLst>
          </p:cNvPr>
          <p:cNvCxnSpPr/>
          <p:nvPr/>
        </p:nvCxnSpPr>
        <p:spPr>
          <a:xfrm>
            <a:off x="4750626" y="1391861"/>
            <a:ext cx="6203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3FC29E3A-A0AF-4B0E-85BC-1D6D5B816939}"/>
              </a:ext>
            </a:extLst>
          </p:cNvPr>
          <p:cNvSpPr txBox="1"/>
          <p:nvPr/>
        </p:nvSpPr>
        <p:spPr>
          <a:xfrm>
            <a:off x="1973169" y="1201188"/>
            <a:ext cx="2595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/>
              <a:t>ACT_centerpoint+delay</a:t>
            </a:r>
            <a:endParaRPr lang="en-US" altLang="zh-TW" dirty="0"/>
          </a:p>
          <a:p>
            <a:pPr algn="ctr"/>
            <a:r>
              <a:rPr lang="en-US" altLang="zh-TW" dirty="0"/>
              <a:t>(</a:t>
            </a:r>
            <a:r>
              <a:rPr lang="zh-TW" altLang="en-US" dirty="0"/>
              <a:t>變速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EC573F93-AA00-4B6A-811C-779936ED8FDE}"/>
              </a:ext>
            </a:extLst>
          </p:cNvPr>
          <p:cNvCxnSpPr/>
          <p:nvPr/>
        </p:nvCxnSpPr>
        <p:spPr>
          <a:xfrm>
            <a:off x="4750626" y="2157585"/>
            <a:ext cx="6203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250A55-1EEA-4C3F-8A84-BF2C5938CAAE}"/>
              </a:ext>
            </a:extLst>
          </p:cNvPr>
          <p:cNvSpPr txBox="1"/>
          <p:nvPr/>
        </p:nvSpPr>
        <p:spPr>
          <a:xfrm>
            <a:off x="3836226" y="1972033"/>
            <a:ext cx="645459" cy="369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UAV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8F12C6D-F6ED-489F-A702-27F3E9E96C11}"/>
              </a:ext>
            </a:extLst>
          </p:cNvPr>
          <p:cNvSpPr/>
          <p:nvPr/>
        </p:nvSpPr>
        <p:spPr>
          <a:xfrm>
            <a:off x="5331486" y="1988863"/>
            <a:ext cx="367553" cy="36755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C7ABEAE-4A22-4FDB-B357-C565A442713B}"/>
              </a:ext>
            </a:extLst>
          </p:cNvPr>
          <p:cNvCxnSpPr/>
          <p:nvPr/>
        </p:nvCxnSpPr>
        <p:spPr>
          <a:xfrm>
            <a:off x="4816889" y="2938364"/>
            <a:ext cx="6203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EFB796C-81E2-44A7-972A-1A2ECAD27B70}"/>
              </a:ext>
            </a:extLst>
          </p:cNvPr>
          <p:cNvSpPr txBox="1"/>
          <p:nvPr/>
        </p:nvSpPr>
        <p:spPr>
          <a:xfrm>
            <a:off x="1973169" y="2537883"/>
            <a:ext cx="2779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/>
              <a:t>SIM_centerpoint</a:t>
            </a:r>
            <a:r>
              <a:rPr lang="en-US" altLang="zh-TW" dirty="0"/>
              <a:t> +delay</a:t>
            </a:r>
          </a:p>
          <a:p>
            <a:pPr algn="ctr"/>
            <a:r>
              <a:rPr lang="en-US" altLang="zh-TW" dirty="0"/>
              <a:t>(</a:t>
            </a:r>
            <a:r>
              <a:rPr lang="zh-TW" altLang="en-US" dirty="0"/>
              <a:t>等速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C547A67-69E7-4D9D-80AE-73BDF22D1DC1}"/>
              </a:ext>
            </a:extLst>
          </p:cNvPr>
          <p:cNvSpPr txBox="1"/>
          <p:nvPr/>
        </p:nvSpPr>
        <p:spPr>
          <a:xfrm>
            <a:off x="650455" y="1844516"/>
            <a:ext cx="1780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T</a:t>
            </a:r>
            <a:r>
              <a:rPr lang="zh-TW" altLang="en-US" b="1" dirty="0"/>
              <a:t> </a:t>
            </a:r>
            <a:r>
              <a:rPr lang="en-US" altLang="zh-TW" b="1" dirty="0"/>
              <a:t>=</a:t>
            </a:r>
            <a:r>
              <a:rPr lang="zh-TW" altLang="en-US" b="1" dirty="0"/>
              <a:t> </a:t>
            </a:r>
            <a:r>
              <a:rPr lang="en-US" altLang="zh-TW" b="1" dirty="0"/>
              <a:t>4</a:t>
            </a:r>
            <a:endParaRPr lang="zh-TW" alt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82D39348-F9D6-437F-8633-2719AD17CC28}"/>
              </a:ext>
            </a:extLst>
          </p:cNvPr>
          <p:cNvGrpSpPr/>
          <p:nvPr/>
        </p:nvGrpSpPr>
        <p:grpSpPr>
          <a:xfrm>
            <a:off x="6342424" y="923788"/>
            <a:ext cx="1564253" cy="884728"/>
            <a:chOff x="6342424" y="923788"/>
            <a:chExt cx="1564253" cy="884728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96C0F411-B157-45EA-83C6-A075735356E2}"/>
                </a:ext>
              </a:extLst>
            </p:cNvPr>
            <p:cNvSpPr/>
            <p:nvPr/>
          </p:nvSpPr>
          <p:spPr>
            <a:xfrm>
              <a:off x="6870551" y="1250323"/>
              <a:ext cx="367553" cy="367553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6908ADA9-4032-4E75-AC6F-B668E8BC011A}"/>
                </a:ext>
              </a:extLst>
            </p:cNvPr>
            <p:cNvSpPr/>
            <p:nvPr/>
          </p:nvSpPr>
          <p:spPr>
            <a:xfrm>
              <a:off x="6342424" y="923788"/>
              <a:ext cx="1564253" cy="884728"/>
            </a:xfrm>
            <a:prstGeom prst="roundRect">
              <a:avLst/>
            </a:prstGeom>
            <a:noFill/>
            <a:ln w="762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E11ED7AA-5A15-476B-8F9B-9B5CBB6E223F}"/>
              </a:ext>
            </a:extLst>
          </p:cNvPr>
          <p:cNvGrpSpPr/>
          <p:nvPr/>
        </p:nvGrpSpPr>
        <p:grpSpPr>
          <a:xfrm>
            <a:off x="6552555" y="2550999"/>
            <a:ext cx="1564253" cy="884728"/>
            <a:chOff x="6552555" y="2550999"/>
            <a:chExt cx="1564253" cy="884728"/>
          </a:xfrm>
        </p:grpSpPr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DE326DAD-0450-47BD-B515-48AF267D38D1}"/>
                </a:ext>
              </a:extLst>
            </p:cNvPr>
            <p:cNvSpPr/>
            <p:nvPr/>
          </p:nvSpPr>
          <p:spPr>
            <a:xfrm>
              <a:off x="6967129" y="2746259"/>
              <a:ext cx="367553" cy="367553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93A1DCB1-BA58-4FB7-BCBB-429EFB08FCD9}"/>
                </a:ext>
              </a:extLst>
            </p:cNvPr>
            <p:cNvSpPr/>
            <p:nvPr/>
          </p:nvSpPr>
          <p:spPr>
            <a:xfrm>
              <a:off x="6552555" y="2550999"/>
              <a:ext cx="1564253" cy="884728"/>
            </a:xfrm>
            <a:prstGeom prst="roundRect">
              <a:avLst/>
            </a:prstGeom>
            <a:noFill/>
            <a:ln w="762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450C1059-8BAE-4C46-9832-4213180FE8D5}"/>
              </a:ext>
            </a:extLst>
          </p:cNvPr>
          <p:cNvCxnSpPr/>
          <p:nvPr/>
        </p:nvCxnSpPr>
        <p:spPr>
          <a:xfrm>
            <a:off x="4768180" y="4593579"/>
            <a:ext cx="6203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50B7430-5CE8-4DFD-860A-68F51C93826E}"/>
              </a:ext>
            </a:extLst>
          </p:cNvPr>
          <p:cNvSpPr txBox="1"/>
          <p:nvPr/>
        </p:nvSpPr>
        <p:spPr>
          <a:xfrm>
            <a:off x="1990723" y="4402906"/>
            <a:ext cx="2595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/>
              <a:t>ACT_centerpoint+delay</a:t>
            </a:r>
            <a:endParaRPr lang="en-US" altLang="zh-TW" dirty="0"/>
          </a:p>
          <a:p>
            <a:pPr algn="ctr"/>
            <a:r>
              <a:rPr lang="en-US" altLang="zh-TW" dirty="0"/>
              <a:t>(</a:t>
            </a:r>
            <a:r>
              <a:rPr lang="zh-TW" altLang="en-US" dirty="0"/>
              <a:t>變速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129C95A-CC03-4DD1-8D92-0163C1BD9471}"/>
              </a:ext>
            </a:extLst>
          </p:cNvPr>
          <p:cNvCxnSpPr/>
          <p:nvPr/>
        </p:nvCxnSpPr>
        <p:spPr>
          <a:xfrm>
            <a:off x="4768180" y="5359303"/>
            <a:ext cx="6203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9412634-0272-43F2-9B55-76A6888B66EE}"/>
              </a:ext>
            </a:extLst>
          </p:cNvPr>
          <p:cNvSpPr txBox="1"/>
          <p:nvPr/>
        </p:nvSpPr>
        <p:spPr>
          <a:xfrm>
            <a:off x="3853780" y="5173751"/>
            <a:ext cx="645459" cy="369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UAV</a:t>
            </a:r>
            <a:endParaRPr lang="zh-TW" altLang="en-US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78B4D7E0-DA03-4C18-BABC-5D008A6D1A77}"/>
              </a:ext>
            </a:extLst>
          </p:cNvPr>
          <p:cNvSpPr/>
          <p:nvPr/>
        </p:nvSpPr>
        <p:spPr>
          <a:xfrm>
            <a:off x="7752454" y="5204717"/>
            <a:ext cx="367553" cy="36755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</a:t>
            </a:r>
            <a:endParaRPr lang="zh-TW" altLang="en-US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6E7A9E9D-0101-4F80-8E26-6034CCFDCA5A}"/>
              </a:ext>
            </a:extLst>
          </p:cNvPr>
          <p:cNvCxnSpPr/>
          <p:nvPr/>
        </p:nvCxnSpPr>
        <p:spPr>
          <a:xfrm>
            <a:off x="4834443" y="6140082"/>
            <a:ext cx="6203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CDFDAC-35E5-4AAE-8D5E-77910BBF301F}"/>
              </a:ext>
            </a:extLst>
          </p:cNvPr>
          <p:cNvSpPr txBox="1"/>
          <p:nvPr/>
        </p:nvSpPr>
        <p:spPr>
          <a:xfrm>
            <a:off x="1990723" y="5735728"/>
            <a:ext cx="2779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/>
              <a:t>SIM_centerpoint</a:t>
            </a:r>
            <a:r>
              <a:rPr lang="en-US" altLang="zh-TW" dirty="0"/>
              <a:t> +delay</a:t>
            </a:r>
          </a:p>
          <a:p>
            <a:pPr algn="ctr"/>
            <a:r>
              <a:rPr lang="en-US" altLang="zh-TW" dirty="0"/>
              <a:t>(</a:t>
            </a:r>
            <a:r>
              <a:rPr lang="zh-TW" altLang="en-US" dirty="0"/>
              <a:t>等速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AFF7696-4B1B-4768-99DF-3B8C6DF40143}"/>
              </a:ext>
            </a:extLst>
          </p:cNvPr>
          <p:cNvSpPr txBox="1"/>
          <p:nvPr/>
        </p:nvSpPr>
        <p:spPr>
          <a:xfrm>
            <a:off x="668009" y="5046234"/>
            <a:ext cx="1780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T</a:t>
            </a:r>
            <a:r>
              <a:rPr lang="zh-TW" altLang="en-US" b="1" dirty="0"/>
              <a:t> </a:t>
            </a:r>
            <a:r>
              <a:rPr lang="en-US" altLang="zh-TW" b="1" dirty="0"/>
              <a:t>=</a:t>
            </a:r>
            <a:r>
              <a:rPr lang="zh-TW" altLang="en-US" b="1" dirty="0"/>
              <a:t> </a:t>
            </a:r>
            <a:r>
              <a:rPr lang="en-US" altLang="zh-TW" b="1" dirty="0"/>
              <a:t>n</a:t>
            </a:r>
            <a:endParaRPr lang="zh-TW" altLang="en-US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99846378-0041-45E7-AC70-99C709EBD16D}"/>
              </a:ext>
            </a:extLst>
          </p:cNvPr>
          <p:cNvGrpSpPr/>
          <p:nvPr/>
        </p:nvGrpSpPr>
        <p:grpSpPr>
          <a:xfrm>
            <a:off x="7238104" y="4139556"/>
            <a:ext cx="1564253" cy="884728"/>
            <a:chOff x="6135865" y="4154914"/>
            <a:chExt cx="1564253" cy="884728"/>
          </a:xfrm>
        </p:grpSpPr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A375B324-BF31-4702-B199-0C8BA537B52C}"/>
                </a:ext>
              </a:extLst>
            </p:cNvPr>
            <p:cNvSpPr/>
            <p:nvPr/>
          </p:nvSpPr>
          <p:spPr>
            <a:xfrm>
              <a:off x="7072836" y="4429122"/>
              <a:ext cx="367553" cy="367553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</a:t>
              </a:r>
              <a:endParaRPr lang="zh-TW" altLang="en-US" dirty="0"/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EBFE346A-5271-4F2B-B82D-7A715B784814}"/>
                </a:ext>
              </a:extLst>
            </p:cNvPr>
            <p:cNvSpPr/>
            <p:nvPr/>
          </p:nvSpPr>
          <p:spPr>
            <a:xfrm>
              <a:off x="6135865" y="4154914"/>
              <a:ext cx="1564253" cy="884728"/>
            </a:xfrm>
            <a:prstGeom prst="roundRect">
              <a:avLst/>
            </a:prstGeom>
            <a:noFill/>
            <a:ln w="762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E4236A58-FE5E-4D2E-A2B1-DAD4CEDD6BF9}"/>
              </a:ext>
            </a:extLst>
          </p:cNvPr>
          <p:cNvGrpSpPr/>
          <p:nvPr/>
        </p:nvGrpSpPr>
        <p:grpSpPr>
          <a:xfrm>
            <a:off x="7936231" y="5735728"/>
            <a:ext cx="1564253" cy="884728"/>
            <a:chOff x="5952087" y="5691126"/>
            <a:chExt cx="1564253" cy="884728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DDFCD1C0-BF60-4B6D-B84A-3A80A0144B4E}"/>
                </a:ext>
              </a:extLst>
            </p:cNvPr>
            <p:cNvSpPr/>
            <p:nvPr/>
          </p:nvSpPr>
          <p:spPr>
            <a:xfrm>
              <a:off x="6342424" y="5941250"/>
              <a:ext cx="367553" cy="367553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</a:t>
              </a:r>
              <a:endParaRPr lang="zh-TW" altLang="en-US" dirty="0"/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E2AB87DF-35A9-45F8-B8C5-CF20EE404712}"/>
                </a:ext>
              </a:extLst>
            </p:cNvPr>
            <p:cNvSpPr/>
            <p:nvPr/>
          </p:nvSpPr>
          <p:spPr>
            <a:xfrm>
              <a:off x="5952087" y="5691126"/>
              <a:ext cx="1564253" cy="884728"/>
            </a:xfrm>
            <a:prstGeom prst="roundRect">
              <a:avLst/>
            </a:prstGeom>
            <a:noFill/>
            <a:ln w="762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2CB6864C-E7C8-4FF2-B870-6C52E4F1C08F}"/>
              </a:ext>
            </a:extLst>
          </p:cNvPr>
          <p:cNvCxnSpPr>
            <a:cxnSpLocks/>
          </p:cNvCxnSpPr>
          <p:nvPr/>
        </p:nvCxnSpPr>
        <p:spPr>
          <a:xfrm>
            <a:off x="125432" y="3787090"/>
            <a:ext cx="1194113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10C597F4-7606-47BD-9218-614E000F8335}"/>
              </a:ext>
            </a:extLst>
          </p:cNvPr>
          <p:cNvSpPr/>
          <p:nvPr/>
        </p:nvSpPr>
        <p:spPr>
          <a:xfrm>
            <a:off x="4750626" y="1980181"/>
            <a:ext cx="367553" cy="36755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6873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2F6E08F-C9AD-4A19-ACFC-E1C1CA07BD88}"/>
              </a:ext>
            </a:extLst>
          </p:cNvPr>
          <p:cNvSpPr txBox="1"/>
          <p:nvPr/>
        </p:nvSpPr>
        <p:spPr>
          <a:xfrm>
            <a:off x="650455" y="590456"/>
            <a:ext cx="1780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依時間</a:t>
            </a:r>
            <a:r>
              <a:rPr lang="en-US" altLang="zh-TW" b="1" dirty="0"/>
              <a:t>Main7</a:t>
            </a:r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023E13E6-E7F8-44D5-9513-17573BB610A4}"/>
              </a:ext>
            </a:extLst>
          </p:cNvPr>
          <p:cNvCxnSpPr/>
          <p:nvPr/>
        </p:nvCxnSpPr>
        <p:spPr>
          <a:xfrm>
            <a:off x="4750626" y="1391861"/>
            <a:ext cx="6203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3FC29E3A-A0AF-4B0E-85BC-1D6D5B816939}"/>
              </a:ext>
            </a:extLst>
          </p:cNvPr>
          <p:cNvSpPr txBox="1"/>
          <p:nvPr/>
        </p:nvSpPr>
        <p:spPr>
          <a:xfrm>
            <a:off x="1973169" y="1201188"/>
            <a:ext cx="2595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/>
              <a:t>ACT_centerpoint+delay</a:t>
            </a:r>
            <a:endParaRPr lang="en-US" altLang="zh-TW" dirty="0"/>
          </a:p>
          <a:p>
            <a:pPr algn="ctr"/>
            <a:r>
              <a:rPr lang="en-US" altLang="zh-TW" dirty="0"/>
              <a:t>(</a:t>
            </a:r>
            <a:r>
              <a:rPr lang="zh-TW" altLang="en-US" dirty="0"/>
              <a:t>變速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EC573F93-AA00-4B6A-811C-779936ED8FDE}"/>
              </a:ext>
            </a:extLst>
          </p:cNvPr>
          <p:cNvCxnSpPr/>
          <p:nvPr/>
        </p:nvCxnSpPr>
        <p:spPr>
          <a:xfrm>
            <a:off x="4750626" y="2157585"/>
            <a:ext cx="6203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250A55-1EEA-4C3F-8A84-BF2C5938CAAE}"/>
              </a:ext>
            </a:extLst>
          </p:cNvPr>
          <p:cNvSpPr txBox="1"/>
          <p:nvPr/>
        </p:nvSpPr>
        <p:spPr>
          <a:xfrm>
            <a:off x="3836226" y="1972033"/>
            <a:ext cx="645459" cy="369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UAV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8F12C6D-F6ED-489F-A702-27F3E9E96C11}"/>
              </a:ext>
            </a:extLst>
          </p:cNvPr>
          <p:cNvSpPr/>
          <p:nvPr/>
        </p:nvSpPr>
        <p:spPr>
          <a:xfrm>
            <a:off x="5331486" y="1988863"/>
            <a:ext cx="367553" cy="36755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C7ABEAE-4A22-4FDB-B357-C565A442713B}"/>
              </a:ext>
            </a:extLst>
          </p:cNvPr>
          <p:cNvCxnSpPr/>
          <p:nvPr/>
        </p:nvCxnSpPr>
        <p:spPr>
          <a:xfrm>
            <a:off x="4816889" y="2938364"/>
            <a:ext cx="6203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EFB796C-81E2-44A7-972A-1A2ECAD27B70}"/>
              </a:ext>
            </a:extLst>
          </p:cNvPr>
          <p:cNvSpPr txBox="1"/>
          <p:nvPr/>
        </p:nvSpPr>
        <p:spPr>
          <a:xfrm>
            <a:off x="1973169" y="2537883"/>
            <a:ext cx="2779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/>
              <a:t>SIM_centerpoint</a:t>
            </a:r>
            <a:r>
              <a:rPr lang="en-US" altLang="zh-TW" dirty="0"/>
              <a:t> +delay</a:t>
            </a:r>
          </a:p>
          <a:p>
            <a:pPr algn="ctr"/>
            <a:r>
              <a:rPr lang="en-US" altLang="zh-TW" dirty="0"/>
              <a:t>(</a:t>
            </a:r>
            <a:r>
              <a:rPr lang="zh-TW" altLang="en-US" dirty="0"/>
              <a:t>等速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C547A67-69E7-4D9D-80AE-73BDF22D1DC1}"/>
              </a:ext>
            </a:extLst>
          </p:cNvPr>
          <p:cNvSpPr txBox="1"/>
          <p:nvPr/>
        </p:nvSpPr>
        <p:spPr>
          <a:xfrm>
            <a:off x="650455" y="1844516"/>
            <a:ext cx="17809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T</a:t>
            </a:r>
            <a:r>
              <a:rPr lang="zh-TW" altLang="en-US" b="1" dirty="0"/>
              <a:t> </a:t>
            </a:r>
            <a:r>
              <a:rPr lang="en-US" altLang="zh-TW" b="1" dirty="0"/>
              <a:t>=</a:t>
            </a:r>
            <a:r>
              <a:rPr lang="zh-TW" altLang="en-US" b="1" dirty="0"/>
              <a:t> </a:t>
            </a:r>
            <a:r>
              <a:rPr lang="en-US" altLang="zh-TW" b="1" dirty="0"/>
              <a:t>4</a:t>
            </a:r>
          </a:p>
          <a:p>
            <a:r>
              <a:rPr lang="zh-TW" altLang="en-US" b="1" dirty="0"/>
              <a:t>無人機開始追</a:t>
            </a:r>
            <a:endParaRPr lang="zh-TW" alt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82D39348-F9D6-437F-8633-2719AD17CC28}"/>
              </a:ext>
            </a:extLst>
          </p:cNvPr>
          <p:cNvGrpSpPr/>
          <p:nvPr/>
        </p:nvGrpSpPr>
        <p:grpSpPr>
          <a:xfrm>
            <a:off x="6342424" y="923788"/>
            <a:ext cx="1564253" cy="884728"/>
            <a:chOff x="6342424" y="923788"/>
            <a:chExt cx="1564253" cy="884728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96C0F411-B157-45EA-83C6-A075735356E2}"/>
                </a:ext>
              </a:extLst>
            </p:cNvPr>
            <p:cNvSpPr/>
            <p:nvPr/>
          </p:nvSpPr>
          <p:spPr>
            <a:xfrm>
              <a:off x="6870551" y="1250323"/>
              <a:ext cx="367553" cy="367553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6908ADA9-4032-4E75-AC6F-B668E8BC011A}"/>
                </a:ext>
              </a:extLst>
            </p:cNvPr>
            <p:cNvSpPr/>
            <p:nvPr/>
          </p:nvSpPr>
          <p:spPr>
            <a:xfrm>
              <a:off x="6342424" y="923788"/>
              <a:ext cx="1564253" cy="884728"/>
            </a:xfrm>
            <a:prstGeom prst="roundRect">
              <a:avLst/>
            </a:prstGeom>
            <a:noFill/>
            <a:ln w="762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E11ED7AA-5A15-476B-8F9B-9B5CBB6E223F}"/>
              </a:ext>
            </a:extLst>
          </p:cNvPr>
          <p:cNvGrpSpPr/>
          <p:nvPr/>
        </p:nvGrpSpPr>
        <p:grpSpPr>
          <a:xfrm>
            <a:off x="6552555" y="2550999"/>
            <a:ext cx="1564253" cy="884728"/>
            <a:chOff x="6552555" y="2550999"/>
            <a:chExt cx="1564253" cy="884728"/>
          </a:xfrm>
        </p:grpSpPr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DE326DAD-0450-47BD-B515-48AF267D38D1}"/>
                </a:ext>
              </a:extLst>
            </p:cNvPr>
            <p:cNvSpPr/>
            <p:nvPr/>
          </p:nvSpPr>
          <p:spPr>
            <a:xfrm>
              <a:off x="6967129" y="2746259"/>
              <a:ext cx="367553" cy="367553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93A1DCB1-BA58-4FB7-BCBB-429EFB08FCD9}"/>
                </a:ext>
              </a:extLst>
            </p:cNvPr>
            <p:cNvSpPr/>
            <p:nvPr/>
          </p:nvSpPr>
          <p:spPr>
            <a:xfrm>
              <a:off x="6552555" y="2550999"/>
              <a:ext cx="1564253" cy="884728"/>
            </a:xfrm>
            <a:prstGeom prst="roundRect">
              <a:avLst/>
            </a:prstGeom>
            <a:noFill/>
            <a:ln w="762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450C1059-8BAE-4C46-9832-4213180FE8D5}"/>
              </a:ext>
            </a:extLst>
          </p:cNvPr>
          <p:cNvCxnSpPr/>
          <p:nvPr/>
        </p:nvCxnSpPr>
        <p:spPr>
          <a:xfrm>
            <a:off x="4768180" y="4593579"/>
            <a:ext cx="6203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50B7430-5CE8-4DFD-860A-68F51C93826E}"/>
              </a:ext>
            </a:extLst>
          </p:cNvPr>
          <p:cNvSpPr txBox="1"/>
          <p:nvPr/>
        </p:nvSpPr>
        <p:spPr>
          <a:xfrm>
            <a:off x="1990723" y="4402906"/>
            <a:ext cx="2595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/>
              <a:t>ACT_centerpoint+delay</a:t>
            </a:r>
            <a:endParaRPr lang="en-US" altLang="zh-TW" dirty="0"/>
          </a:p>
          <a:p>
            <a:pPr algn="ctr"/>
            <a:r>
              <a:rPr lang="en-US" altLang="zh-TW" dirty="0"/>
              <a:t>(</a:t>
            </a:r>
            <a:r>
              <a:rPr lang="zh-TW" altLang="en-US" dirty="0"/>
              <a:t>變速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129C95A-CC03-4DD1-8D92-0163C1BD9471}"/>
              </a:ext>
            </a:extLst>
          </p:cNvPr>
          <p:cNvCxnSpPr/>
          <p:nvPr/>
        </p:nvCxnSpPr>
        <p:spPr>
          <a:xfrm>
            <a:off x="4768180" y="5359303"/>
            <a:ext cx="6203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9412634-0272-43F2-9B55-76A6888B66EE}"/>
              </a:ext>
            </a:extLst>
          </p:cNvPr>
          <p:cNvSpPr txBox="1"/>
          <p:nvPr/>
        </p:nvSpPr>
        <p:spPr>
          <a:xfrm>
            <a:off x="3853780" y="5173751"/>
            <a:ext cx="645459" cy="369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UAV</a:t>
            </a:r>
            <a:endParaRPr lang="zh-TW" altLang="en-US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78B4D7E0-DA03-4C18-BABC-5D008A6D1A77}"/>
              </a:ext>
            </a:extLst>
          </p:cNvPr>
          <p:cNvSpPr/>
          <p:nvPr/>
        </p:nvSpPr>
        <p:spPr>
          <a:xfrm>
            <a:off x="7752454" y="5204717"/>
            <a:ext cx="367553" cy="36755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</a:t>
            </a:r>
            <a:endParaRPr lang="zh-TW" altLang="en-US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6E7A9E9D-0101-4F80-8E26-6034CCFDCA5A}"/>
              </a:ext>
            </a:extLst>
          </p:cNvPr>
          <p:cNvCxnSpPr/>
          <p:nvPr/>
        </p:nvCxnSpPr>
        <p:spPr>
          <a:xfrm>
            <a:off x="4834443" y="6140082"/>
            <a:ext cx="6203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CDFDAC-35E5-4AAE-8D5E-77910BBF301F}"/>
              </a:ext>
            </a:extLst>
          </p:cNvPr>
          <p:cNvSpPr txBox="1"/>
          <p:nvPr/>
        </p:nvSpPr>
        <p:spPr>
          <a:xfrm>
            <a:off x="1990723" y="5735728"/>
            <a:ext cx="2779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/>
              <a:t>SIM_centerpoint</a:t>
            </a:r>
            <a:r>
              <a:rPr lang="en-US" altLang="zh-TW" dirty="0"/>
              <a:t> +delay</a:t>
            </a:r>
          </a:p>
          <a:p>
            <a:pPr algn="ctr"/>
            <a:r>
              <a:rPr lang="en-US" altLang="zh-TW" dirty="0"/>
              <a:t>(</a:t>
            </a:r>
            <a:r>
              <a:rPr lang="zh-TW" altLang="en-US" dirty="0"/>
              <a:t>等速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AFF7696-4B1B-4768-99DF-3B8C6DF40143}"/>
              </a:ext>
            </a:extLst>
          </p:cNvPr>
          <p:cNvSpPr txBox="1"/>
          <p:nvPr/>
        </p:nvSpPr>
        <p:spPr>
          <a:xfrm>
            <a:off x="668009" y="5046234"/>
            <a:ext cx="1780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T</a:t>
            </a:r>
            <a:r>
              <a:rPr lang="zh-TW" altLang="en-US" b="1" dirty="0"/>
              <a:t> </a:t>
            </a:r>
            <a:r>
              <a:rPr lang="en-US" altLang="zh-TW" b="1" dirty="0"/>
              <a:t>=</a:t>
            </a:r>
            <a:r>
              <a:rPr lang="zh-TW" altLang="en-US" b="1" dirty="0"/>
              <a:t> </a:t>
            </a:r>
            <a:r>
              <a:rPr lang="en-US" altLang="zh-TW" b="1" dirty="0"/>
              <a:t>n</a:t>
            </a:r>
            <a:endParaRPr lang="zh-TW" altLang="en-US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99846378-0041-45E7-AC70-99C709EBD16D}"/>
              </a:ext>
            </a:extLst>
          </p:cNvPr>
          <p:cNvGrpSpPr/>
          <p:nvPr/>
        </p:nvGrpSpPr>
        <p:grpSpPr>
          <a:xfrm>
            <a:off x="7238104" y="4139556"/>
            <a:ext cx="1564253" cy="884728"/>
            <a:chOff x="6135865" y="4154914"/>
            <a:chExt cx="1564253" cy="884728"/>
          </a:xfrm>
        </p:grpSpPr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A375B324-BF31-4702-B199-0C8BA537B52C}"/>
                </a:ext>
              </a:extLst>
            </p:cNvPr>
            <p:cNvSpPr/>
            <p:nvPr/>
          </p:nvSpPr>
          <p:spPr>
            <a:xfrm>
              <a:off x="7072836" y="4429122"/>
              <a:ext cx="367553" cy="367553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</a:t>
              </a:r>
              <a:endParaRPr lang="zh-TW" altLang="en-US" dirty="0"/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EBFE346A-5271-4F2B-B82D-7A715B784814}"/>
                </a:ext>
              </a:extLst>
            </p:cNvPr>
            <p:cNvSpPr/>
            <p:nvPr/>
          </p:nvSpPr>
          <p:spPr>
            <a:xfrm>
              <a:off x="6135865" y="4154914"/>
              <a:ext cx="1564253" cy="884728"/>
            </a:xfrm>
            <a:prstGeom prst="roundRect">
              <a:avLst/>
            </a:prstGeom>
            <a:noFill/>
            <a:ln w="762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E4236A58-FE5E-4D2E-A2B1-DAD4CEDD6BF9}"/>
              </a:ext>
            </a:extLst>
          </p:cNvPr>
          <p:cNvGrpSpPr/>
          <p:nvPr/>
        </p:nvGrpSpPr>
        <p:grpSpPr>
          <a:xfrm>
            <a:off x="7936231" y="5735728"/>
            <a:ext cx="1564253" cy="884728"/>
            <a:chOff x="5952087" y="5691126"/>
            <a:chExt cx="1564253" cy="884728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DDFCD1C0-BF60-4B6D-B84A-3A80A0144B4E}"/>
                </a:ext>
              </a:extLst>
            </p:cNvPr>
            <p:cNvSpPr/>
            <p:nvPr/>
          </p:nvSpPr>
          <p:spPr>
            <a:xfrm>
              <a:off x="6342424" y="5941250"/>
              <a:ext cx="367553" cy="367553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</a:t>
              </a:r>
              <a:endParaRPr lang="zh-TW" altLang="en-US" dirty="0"/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E2AB87DF-35A9-45F8-B8C5-CF20EE404712}"/>
                </a:ext>
              </a:extLst>
            </p:cNvPr>
            <p:cNvSpPr/>
            <p:nvPr/>
          </p:nvSpPr>
          <p:spPr>
            <a:xfrm>
              <a:off x="5952087" y="5691126"/>
              <a:ext cx="1564253" cy="884728"/>
            </a:xfrm>
            <a:prstGeom prst="roundRect">
              <a:avLst/>
            </a:prstGeom>
            <a:noFill/>
            <a:ln w="762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2CB6864C-E7C8-4FF2-B870-6C52E4F1C08F}"/>
              </a:ext>
            </a:extLst>
          </p:cNvPr>
          <p:cNvCxnSpPr>
            <a:cxnSpLocks/>
          </p:cNvCxnSpPr>
          <p:nvPr/>
        </p:nvCxnSpPr>
        <p:spPr>
          <a:xfrm>
            <a:off x="125432" y="3787090"/>
            <a:ext cx="532710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10C597F4-7606-47BD-9218-614E000F8335}"/>
              </a:ext>
            </a:extLst>
          </p:cNvPr>
          <p:cNvSpPr/>
          <p:nvPr/>
        </p:nvSpPr>
        <p:spPr>
          <a:xfrm>
            <a:off x="4750626" y="1980181"/>
            <a:ext cx="367553" cy="36755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221C284-1282-4703-ADAD-C6C021B8D9B2}"/>
              </a:ext>
            </a:extLst>
          </p:cNvPr>
          <p:cNvSpPr/>
          <p:nvPr/>
        </p:nvSpPr>
        <p:spPr>
          <a:xfrm>
            <a:off x="5666475" y="3144688"/>
            <a:ext cx="2455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.</a:t>
            </a:r>
          </a:p>
          <a:p>
            <a:r>
              <a:rPr lang="en-US" altLang="zh-TW" b="1" dirty="0"/>
              <a:t>.</a:t>
            </a:r>
          </a:p>
          <a:p>
            <a:r>
              <a:rPr lang="en-US" altLang="zh-TW" b="1" dirty="0"/>
              <a:t>.</a:t>
            </a:r>
          </a:p>
          <a:p>
            <a:r>
              <a:rPr lang="en-US" altLang="zh-TW" b="1" dirty="0"/>
              <a:t>.</a:t>
            </a: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0178689D-945C-434A-88A5-B3931B8BC524}"/>
              </a:ext>
            </a:extLst>
          </p:cNvPr>
          <p:cNvCxnSpPr>
            <a:cxnSpLocks/>
          </p:cNvCxnSpPr>
          <p:nvPr/>
        </p:nvCxnSpPr>
        <p:spPr>
          <a:xfrm>
            <a:off x="6186522" y="3787090"/>
            <a:ext cx="532710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488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2347</TotalTime>
  <Words>940</Words>
  <Application>Microsoft Office PowerPoint</Application>
  <PresentationFormat>寬螢幕</PresentationFormat>
  <Paragraphs>195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7" baseType="lpstr">
      <vt:lpstr>新細明體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林詩絜</dc:creator>
  <cp:lastModifiedBy>user</cp:lastModifiedBy>
  <cp:revision>22</cp:revision>
  <dcterms:created xsi:type="dcterms:W3CDTF">2023-08-12T15:47:37Z</dcterms:created>
  <dcterms:modified xsi:type="dcterms:W3CDTF">2023-10-30T10:30:25Z</dcterms:modified>
</cp:coreProperties>
</file>