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7AF15-1D0B-DD21-30EA-D70886BA4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105F51-64EB-F549-51DB-94C2D28A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347AC-C52A-F93F-0C6C-11D2062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6E20E2-AF78-4DFC-3EF4-3C9ADF37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FA87BE-FE6B-45B9-91E6-7F006E6A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5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2AFC-5AB5-7144-4F7E-347DC7C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A6CF5-5157-3508-4D2C-08BD8C2F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B84933-3F10-A909-D48C-06149AE9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64F75B-9AE6-99BF-79ED-7124E33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9F0C7-88FC-D6D3-765D-F89B905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55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BAC61D-DE1E-5C90-0924-99813CB6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ACF03-DB9C-851A-D83F-5639ABC3B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2A80E-DC38-BE6F-7D50-E05F41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3FDCC-652D-99CE-CE9A-6C5ECED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404BFC-B565-D88D-5659-0FEAF00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63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45ADA-A3F5-9115-1DC7-E150C17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5B507-69B5-87B5-38B7-B4499D36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24AE0-C885-2270-7777-4B398DD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112B8-9046-C617-DA46-2214F92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76926-6248-7F38-03AF-16B18D8A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B81-F814-CD7C-1476-DB553C51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9F128-A80D-23D4-053E-37DA9F03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AF22B-F4EE-20DB-96ED-8C90440F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5F1DF-3712-BC30-5CDA-B61DB290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E4FAA-FEE8-0367-3C52-B96D3CC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6A40F-9B82-042E-4CF0-8FC8E525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55998-B8B9-779F-5966-466864F2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38AC06-DE13-D224-A229-D39B5B296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FC85-C783-4C86-BCB3-6B2B598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8498F-F241-A9E2-9A87-9E35F08F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481388-3BE3-58FA-77FE-D6DD5A9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A2D12-67D3-D60E-7090-E209336E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9AB1E-BB2A-CC22-85E3-2C4A45AA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11A560-36E2-E89D-3C6A-26155A40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9FB368-61E4-9299-6D03-A39FD873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70811E-552E-BF3E-53BE-8522E7C31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44BB6C-1CD5-3D3A-8CB0-41AB882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4492A5-6F3C-1D5D-8B18-331ACE11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5B7BF5-8F57-F9DD-8ABE-0943081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9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A5209-5A87-04D9-6209-F11291BC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64FF83-F007-740C-3D91-891DC43B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9E6D02-98A5-5679-7262-7F8E164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B10D2F-E8A8-4904-E994-5A0298B9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12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12CA8A-7966-5086-8958-080D928C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8C965-4FF2-2F15-3830-9F4A116E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31329-7629-2780-385F-9B1829E4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2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17544-C412-DFA4-13C2-C1A1FB91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FD7D2-0661-F567-EF71-52CFF349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D4B401-5649-97E5-8814-0AC30C0D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1A571-1D89-4F13-409C-C0012B43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BBDB16-654F-C230-45F2-E91A7760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5ED45A-67C6-63C1-85F9-20CBCC6A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1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4DB1B-57B4-843E-C647-845B09AD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5F19-E287-181D-1237-158954B6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F37954-DA87-C573-D7CB-0ECC245D0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E047F2-A611-D157-0BBE-13BF6D9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C2573A-AC0F-5E4E-BF8D-31B23465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27213-51DD-4BF9-59B0-4815A740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B1E38C-8B18-2075-3D96-09AFE4A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8A95C0-8213-0D4E-C340-3002FF29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339B9-51F4-BDED-158C-3ABA6B823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310E-9695-475E-B393-6B9AF2BFB22A}" type="datetimeFigureOut">
              <a:rPr lang="zh-TW" altLang="en-US" smtClean="0"/>
              <a:t>2023/8/12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B4291-0B0D-967D-B618-05B0CB12A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35590-AF26-8BFE-ADB1-DDC1114AC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227D-A123-4A06-8549-76272FB596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53149E10-D217-774A-6B17-BF1B043779E4}"/>
              </a:ext>
            </a:extLst>
          </p:cNvPr>
          <p:cNvGrpSpPr/>
          <p:nvPr/>
        </p:nvGrpSpPr>
        <p:grpSpPr>
          <a:xfrm>
            <a:off x="320705" y="681316"/>
            <a:ext cx="5001694" cy="3496237"/>
            <a:chOff x="722269" y="1147481"/>
            <a:chExt cx="5001694" cy="3496237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47697EE-0CEF-2DAF-2FD7-083DC7096D68}"/>
                </a:ext>
              </a:extLst>
            </p:cNvPr>
            <p:cNvSpPr/>
            <p:nvPr/>
          </p:nvSpPr>
          <p:spPr>
            <a:xfrm>
              <a:off x="1174375" y="1147481"/>
              <a:ext cx="1084730" cy="9054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0FE65DC-5F44-1D17-DEA4-60B6166DE0C0}"/>
                </a:ext>
              </a:extLst>
            </p:cNvPr>
            <p:cNvSpPr/>
            <p:nvPr/>
          </p:nvSpPr>
          <p:spPr>
            <a:xfrm>
              <a:off x="4692932" y="1147481"/>
              <a:ext cx="1031031" cy="86061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UAV</a:t>
              </a:r>
              <a:endParaRPr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CF4CC5B4-579F-2271-8BA4-25234DEECB2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716740" y="2052917"/>
              <a:ext cx="20757" cy="238461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E533CAB-135D-3E51-1F2A-10798704447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208448" y="2008094"/>
              <a:ext cx="0" cy="2635624"/>
            </a:xfrm>
            <a:prstGeom prst="line">
              <a:avLst/>
            </a:prstGeom>
            <a:ln w="571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6726E6B1-27AB-4260-E892-F5F4C0E5C854}"/>
                </a:ext>
              </a:extLst>
            </p:cNvPr>
            <p:cNvCxnSpPr/>
            <p:nvPr/>
          </p:nvCxnSpPr>
          <p:spPr>
            <a:xfrm flipH="1">
              <a:off x="1712259" y="2456329"/>
              <a:ext cx="3487270" cy="0"/>
            </a:xfrm>
            <a:prstGeom prst="straightConnector1">
              <a:avLst/>
            </a:prstGeom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ACC40D3-1DE2-0193-D1F9-6A72742F8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58401" y="3262264"/>
              <a:ext cx="3487270" cy="0"/>
            </a:xfrm>
            <a:prstGeom prst="straightConnector1">
              <a:avLst/>
            </a:prstGeom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564BF-F572-DCE6-506D-0B038BEC9A51}"/>
                </a:ext>
              </a:extLst>
            </p:cNvPr>
            <p:cNvSpPr txBox="1"/>
            <p:nvPr/>
          </p:nvSpPr>
          <p:spPr>
            <a:xfrm>
              <a:off x="3012141" y="2052917"/>
              <a:ext cx="526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Tup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86FE3C0-3E67-5B75-724F-2E922004C929}"/>
                </a:ext>
              </a:extLst>
            </p:cNvPr>
            <p:cNvSpPr txBox="1"/>
            <p:nvPr/>
          </p:nvSpPr>
          <p:spPr>
            <a:xfrm>
              <a:off x="3012141" y="3341168"/>
              <a:ext cx="810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Tdown</a:t>
              </a:r>
              <a:endParaRPr lang="en-US" altLang="zh-TW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979784-52AB-6A7C-AC70-B6A65BE5552C}"/>
                </a:ext>
              </a:extLst>
            </p:cNvPr>
            <p:cNvSpPr txBox="1"/>
            <p:nvPr/>
          </p:nvSpPr>
          <p:spPr>
            <a:xfrm>
              <a:off x="722269" y="2691225"/>
              <a:ext cx="602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Tpro</a:t>
              </a:r>
              <a:endParaRPr lang="en-US" altLang="zh-TW" dirty="0"/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33CC0B-6E14-27E6-AA48-4744A43755FE}"/>
              </a:ext>
            </a:extLst>
          </p:cNvPr>
          <p:cNvSpPr txBox="1"/>
          <p:nvPr/>
        </p:nvSpPr>
        <p:spPr>
          <a:xfrm>
            <a:off x="5847625" y="949368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T=</a:t>
            </a:r>
            <a:r>
              <a:rPr lang="en-US" altLang="zh-TW" dirty="0" err="1"/>
              <a:t>Tup+Tdown+Tpro</a:t>
            </a:r>
            <a:endParaRPr lang="en-US" altLang="zh-TW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6E6F0120-1DBE-FEEC-7723-0636D2D22614}"/>
              </a:ext>
            </a:extLst>
          </p:cNvPr>
          <p:cNvSpPr/>
          <p:nvPr/>
        </p:nvSpPr>
        <p:spPr>
          <a:xfrm flipH="1">
            <a:off x="1006876" y="1990164"/>
            <a:ext cx="581905" cy="805933"/>
          </a:xfrm>
          <a:prstGeom prst="arc">
            <a:avLst>
              <a:gd name="adj1" fmla="val 16070331"/>
              <a:gd name="adj2" fmla="val 5387333"/>
            </a:avLst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353651-F4C8-7674-9732-EABC3BA242DF}"/>
              </a:ext>
            </a:extLst>
          </p:cNvPr>
          <p:cNvCxnSpPr>
            <a:cxnSpLocks/>
          </p:cNvCxnSpPr>
          <p:nvPr/>
        </p:nvCxnSpPr>
        <p:spPr>
          <a:xfrm>
            <a:off x="1588781" y="5369859"/>
            <a:ext cx="941987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F351AE0D-21CB-8AB7-88F1-9E609F3F0879}"/>
              </a:ext>
            </a:extLst>
          </p:cNvPr>
          <p:cNvSpPr/>
          <p:nvPr/>
        </p:nvSpPr>
        <p:spPr>
          <a:xfrm>
            <a:off x="1325554" y="5225535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2CBD90-DBC4-9742-592D-AE079665364A}"/>
              </a:ext>
            </a:extLst>
          </p:cNvPr>
          <p:cNvSpPr txBox="1"/>
          <p:nvPr/>
        </p:nvSpPr>
        <p:spPr>
          <a:xfrm>
            <a:off x="1183041" y="4794343"/>
            <a:ext cx="645459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UAV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D29F88F-5AED-1D24-43FC-8CE54CB45B09}"/>
              </a:ext>
            </a:extLst>
          </p:cNvPr>
          <p:cNvSpPr/>
          <p:nvPr/>
        </p:nvSpPr>
        <p:spPr>
          <a:xfrm>
            <a:off x="3826707" y="5225535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5159E0-1D22-A25C-A7A9-D0776D790E3F}"/>
              </a:ext>
            </a:extLst>
          </p:cNvPr>
          <p:cNvSpPr txBox="1"/>
          <p:nvPr/>
        </p:nvSpPr>
        <p:spPr>
          <a:xfrm>
            <a:off x="3612776" y="4767003"/>
            <a:ext cx="107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Target(Lt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13AFD2-2E0B-B44C-486D-24E89CE4095D}"/>
              </a:ext>
            </a:extLst>
          </p:cNvPr>
          <p:cNvSpPr txBox="1"/>
          <p:nvPr/>
        </p:nvSpPr>
        <p:spPr>
          <a:xfrm>
            <a:off x="5847625" y="2779058"/>
            <a:ext cx="420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無人機接收到</a:t>
            </a:r>
            <a:r>
              <a:rPr lang="en-US" altLang="zh-TW" dirty="0"/>
              <a:t>Target</a:t>
            </a:r>
            <a:r>
              <a:rPr lang="zh-TW" altLang="en-US" dirty="0"/>
              <a:t>時</a:t>
            </a:r>
            <a:r>
              <a:rPr lang="en-US" altLang="zh-TW" dirty="0"/>
              <a:t>(Lt)</a:t>
            </a:r>
            <a:r>
              <a:rPr lang="zh-TW" altLang="en-US" dirty="0"/>
              <a:t>，車輛又已經移動△</a:t>
            </a:r>
            <a:r>
              <a:rPr lang="en-US" altLang="zh-TW" dirty="0"/>
              <a:t>T</a:t>
            </a:r>
            <a:r>
              <a:rPr lang="zh-TW" altLang="en-US" dirty="0"/>
              <a:t>的時間，故讓</a:t>
            </a:r>
            <a:r>
              <a:rPr lang="en-US" altLang="zh-TW" dirty="0"/>
              <a:t>UAV</a:t>
            </a:r>
            <a:r>
              <a:rPr lang="zh-TW" altLang="en-US" dirty="0"/>
              <a:t>多移動</a:t>
            </a:r>
            <a:r>
              <a:rPr lang="en-US" altLang="zh-TW" dirty="0" err="1"/>
              <a:t>Vuav</a:t>
            </a:r>
            <a:r>
              <a:rPr lang="zh-TW" altLang="en-US" dirty="0"/>
              <a:t>* △</a:t>
            </a:r>
            <a:r>
              <a:rPr lang="en-US" altLang="zh-TW" dirty="0"/>
              <a:t>T</a:t>
            </a:r>
            <a:r>
              <a:rPr lang="zh-TW" altLang="en-US" dirty="0"/>
              <a:t>的距離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，但</a:t>
            </a:r>
            <a:r>
              <a:rPr lang="en-US" altLang="zh-TW" dirty="0"/>
              <a:t>UAV</a:t>
            </a:r>
            <a:r>
              <a:rPr lang="zh-TW" altLang="en-US" dirty="0"/>
              <a:t>飛行至</a:t>
            </a:r>
            <a:r>
              <a:rPr lang="en-US" altLang="zh-TW" dirty="0"/>
              <a:t>(Lt+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zh-TW" altLang="en-US" dirty="0"/>
              <a:t>的時間，設為</a:t>
            </a:r>
            <a:r>
              <a:rPr lang="en-US" altLang="zh-TW" dirty="0"/>
              <a:t>δ </a:t>
            </a:r>
            <a:r>
              <a:rPr lang="zh-TW" altLang="en-US" dirty="0"/>
              <a:t>，無人機接收到的一棟的座標為</a:t>
            </a:r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令</a:t>
            </a:r>
            <a:r>
              <a:rPr lang="en-US" altLang="zh-TW" dirty="0"/>
              <a:t>δ</a:t>
            </a:r>
            <a:r>
              <a:rPr lang="zh-TW" altLang="en-US" dirty="0"/>
              <a:t>為一變數，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FDF1FA-3153-A9A1-C186-7B4AAA8CB243}"/>
              </a:ext>
            </a:extLst>
          </p:cNvPr>
          <p:cNvSpPr txBox="1"/>
          <p:nvPr/>
        </p:nvSpPr>
        <p:spPr>
          <a:xfrm>
            <a:off x="5863028" y="1402086"/>
            <a:ext cx="285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Lt</a:t>
            </a:r>
            <a:r>
              <a:rPr lang="zh-TW" altLang="en-US" dirty="0"/>
              <a:t> </a:t>
            </a:r>
            <a:r>
              <a:rPr lang="en-US" altLang="zh-TW" dirty="0"/>
              <a:t>(Target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包含訊息傳遞時間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endParaRPr lang="en-US" altLang="zh-TW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8C7AC31-B588-D294-90A3-7662B83D9F48}"/>
              </a:ext>
            </a:extLst>
          </p:cNvPr>
          <p:cNvSpPr txBox="1"/>
          <p:nvPr/>
        </p:nvSpPr>
        <p:spPr>
          <a:xfrm>
            <a:off x="2384332" y="5419875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3B42238-B269-12BC-6B69-83867B0DCA52}"/>
              </a:ext>
            </a:extLst>
          </p:cNvPr>
          <p:cNvSpPr/>
          <p:nvPr/>
        </p:nvSpPr>
        <p:spPr>
          <a:xfrm>
            <a:off x="6685361" y="5225234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0BDED64-BE70-F4F3-8641-0C3CB68B423A}"/>
              </a:ext>
            </a:extLst>
          </p:cNvPr>
          <p:cNvSpPr txBox="1"/>
          <p:nvPr/>
        </p:nvSpPr>
        <p:spPr>
          <a:xfrm>
            <a:off x="6519678" y="4776815"/>
            <a:ext cx="914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Lt+</a:t>
            </a:r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84EE50D-CBA7-95C9-4202-ECCCA9AE3C65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B4FFCA-06C6-B6B5-34E4-19BDE657E910}"/>
              </a:ext>
            </a:extLst>
          </p:cNvPr>
          <p:cNvSpPr txBox="1"/>
          <p:nvPr/>
        </p:nvSpPr>
        <p:spPr>
          <a:xfrm>
            <a:off x="5273508" y="5419875"/>
            <a:ext cx="544020" cy="367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△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E2F4D7C6-56F4-32A4-A4A9-FF317B1FC253}"/>
              </a:ext>
            </a:extLst>
          </p:cNvPr>
          <p:cNvSpPr/>
          <p:nvPr/>
        </p:nvSpPr>
        <p:spPr>
          <a:xfrm>
            <a:off x="9807668" y="5163671"/>
            <a:ext cx="360435" cy="36043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DB4652A-6F66-9EDB-1B62-57C77D564B1F}"/>
              </a:ext>
            </a:extLst>
          </p:cNvPr>
          <p:cNvSpPr txBox="1"/>
          <p:nvPr/>
        </p:nvSpPr>
        <p:spPr>
          <a:xfrm>
            <a:off x="7952567" y="5463727"/>
            <a:ext cx="1785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δ=</a:t>
            </a:r>
            <a:r>
              <a:rPr lang="zh-TW" altLang="en-US" dirty="0"/>
              <a:t> </a:t>
            </a:r>
            <a:r>
              <a:rPr lang="en-US" altLang="zh-TW" dirty="0"/>
              <a:t>1,2,3…. δ 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E9B9538-DEC4-DC71-285F-FE187A45CDE5}"/>
              </a:ext>
            </a:extLst>
          </p:cNvPr>
          <p:cNvSpPr txBox="1"/>
          <p:nvPr/>
        </p:nvSpPr>
        <p:spPr>
          <a:xfrm>
            <a:off x="9461459" y="4789010"/>
            <a:ext cx="154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L(t+</a:t>
            </a:r>
            <a:r>
              <a:rPr lang="zh-TW" altLang="en-US" dirty="0"/>
              <a:t>△</a:t>
            </a:r>
            <a:r>
              <a:rPr lang="en-US" altLang="zh-TW" dirty="0" err="1"/>
              <a:t>T+δ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D6534AB-F8EC-7D55-6DF5-2DDF63484EA4}"/>
              </a:ext>
            </a:extLst>
          </p:cNvPr>
          <p:cNvSpPr txBox="1"/>
          <p:nvPr/>
        </p:nvSpPr>
        <p:spPr>
          <a:xfrm>
            <a:off x="6413459" y="59691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dδ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Vuav</a:t>
            </a:r>
            <a:r>
              <a:rPr lang="en-US" altLang="zh-TW" sz="2800" dirty="0"/>
              <a:t> &lt;= δ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1AD623-72AA-A1E8-300F-E673771ED30C}"/>
              </a:ext>
            </a:extLst>
          </p:cNvPr>
          <p:cNvSpPr/>
          <p:nvPr/>
        </p:nvSpPr>
        <p:spPr>
          <a:xfrm>
            <a:off x="7434460" y="5185175"/>
            <a:ext cx="109663" cy="40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AC32FE9-4EEE-131C-D48E-517296ED4E69}"/>
              </a:ext>
            </a:extLst>
          </p:cNvPr>
          <p:cNvSpPr txBox="1"/>
          <p:nvPr/>
        </p:nvSpPr>
        <p:spPr>
          <a:xfrm>
            <a:off x="11276723" y="5554544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δ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14D7BA3-79D5-2994-740E-15FAD041FDC8}"/>
              </a:ext>
            </a:extLst>
          </p:cNvPr>
          <p:cNvSpPr txBox="1"/>
          <p:nvPr/>
        </p:nvSpPr>
        <p:spPr>
          <a:xfrm>
            <a:off x="7087504" y="5488428"/>
            <a:ext cx="401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5293E8-B442-6214-E2B4-8FE5FE20AAD1}"/>
              </a:ext>
            </a:extLst>
          </p:cNvPr>
          <p:cNvSpPr txBox="1"/>
          <p:nvPr/>
        </p:nvSpPr>
        <p:spPr>
          <a:xfrm>
            <a:off x="4652682" y="164054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比較使用預測跟沒有使用預測的區別</a:t>
            </a:r>
          </a:p>
        </p:txBody>
      </p:sp>
    </p:spTree>
    <p:extLst>
      <p:ext uri="{BB962C8B-B14F-4D97-AF65-F5344CB8AC3E}">
        <p14:creationId xmlns:p14="http://schemas.microsoft.com/office/powerpoint/2010/main" val="380240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65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3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155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林詩絜</dc:creator>
  <cp:lastModifiedBy>林詩絜</cp:lastModifiedBy>
  <cp:revision>2</cp:revision>
  <dcterms:created xsi:type="dcterms:W3CDTF">2023-08-12T15:47:37Z</dcterms:created>
  <dcterms:modified xsi:type="dcterms:W3CDTF">2023-08-12T17:10:47Z</dcterms:modified>
</cp:coreProperties>
</file>