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57" r:id="rId5"/>
    <p:sldId id="256" r:id="rId6"/>
    <p:sldId id="262" r:id="rId7"/>
    <p:sldId id="264" r:id="rId8"/>
    <p:sldId id="265" r:id="rId9"/>
    <p:sldId id="266" r:id="rId10"/>
    <p:sldId id="263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7DD"/>
    <a:srgbClr val="C0F0F8"/>
    <a:srgbClr val="95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27AF15-1D0B-DD21-30EA-D70886BA4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3105F51-64EB-F549-51DB-94C2D28AA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8347AC-C52A-F93F-0C6C-11D20624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310E-9695-475E-B393-6B9AF2BFB22A}" type="datetimeFigureOut">
              <a:rPr lang="zh-TW" altLang="en-US" smtClean="0"/>
              <a:t>2023/10/15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6E20E2-AF78-4DFC-3EF4-3C9ADF379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FA87BE-FE6B-45B9-91E6-7F006E6AA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7227D-A123-4A06-8549-76272FB59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255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082AFC-5AB5-7144-4F7E-347DC7C0E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EAA6CF5-5157-3508-4D2C-08BD8C2FC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B84933-3F10-A909-D48C-06149AE90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310E-9695-475E-B393-6B9AF2BFB22A}" type="datetimeFigureOut">
              <a:rPr lang="zh-TW" altLang="en-US" smtClean="0"/>
              <a:t>2023/10/15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64F75B-9AE6-99BF-79ED-7124E33BC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79F0C7-88FC-D6D3-765D-F89B905F9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7227D-A123-4A06-8549-76272FB59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655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7BAC61D-DE1E-5C90-0924-99813CB6A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20ACF03-DB9C-851A-D83F-5639ABC3B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02A80E-DC38-BE6F-7D50-E05F41FEE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310E-9695-475E-B393-6B9AF2BFB22A}" type="datetimeFigureOut">
              <a:rPr lang="zh-TW" altLang="en-US" smtClean="0"/>
              <a:t>2023/10/15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73FDCC-652D-99CE-CE9A-6C5ECEDEE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404BFC-B565-D88D-5659-0FEAF0052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7227D-A123-4A06-8549-76272FB59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0633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C45ADA-A3F5-9115-1DC7-E150C17D3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F5B507-69B5-87B5-38B7-B4499D368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624AE0-C885-2270-7777-4B398DD48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310E-9695-475E-B393-6B9AF2BFB22A}" type="datetimeFigureOut">
              <a:rPr lang="zh-TW" altLang="en-US" smtClean="0"/>
              <a:t>2023/10/15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9112B8-9046-C617-DA46-2214F92A5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B76926-6248-7F38-03AF-16B18D8AC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7227D-A123-4A06-8549-76272FB59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053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2D4B81-F814-CD7C-1476-DB553C51D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699F128-A80D-23D4-053E-37DA9F03D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5AF22B-F4EE-20DB-96ED-8C90440F6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310E-9695-475E-B393-6B9AF2BFB22A}" type="datetimeFigureOut">
              <a:rPr lang="zh-TW" altLang="en-US" smtClean="0"/>
              <a:t>2023/10/15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A5F1DF-3712-BC30-5CDA-B61DB290A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4E4FAA-FEE8-0367-3C52-B96D3CCD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7227D-A123-4A06-8549-76272FB59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3770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76A40F-9B82-042E-4CF0-8FC8E5258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555998-B8B9-779F-5966-466864F263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538AC06-DE13-D224-A229-D39B5B296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459FC85-C783-4C86-BCB3-6B2B5987D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310E-9695-475E-B393-6B9AF2BFB22A}" type="datetimeFigureOut">
              <a:rPr lang="zh-TW" altLang="en-US" smtClean="0"/>
              <a:t>2023/10/15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0F8498F-F241-A9E2-9A87-9E35F08F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F481388-3BE3-58FA-77FE-D6DD5A9C1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7227D-A123-4A06-8549-76272FB59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827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9A2D12-67D3-D60E-7090-E209336E0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529AB1E-BB2A-CC22-85E3-2C4A45AAA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F11A560-36E2-E89D-3C6A-26155A40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A9FB368-61E4-9299-6D03-A39FD87387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370811E-552E-BF3E-53BE-8522E7C31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F44BB6C-1CD5-3D3A-8CB0-41AB88235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310E-9695-475E-B393-6B9AF2BFB22A}" type="datetimeFigureOut">
              <a:rPr lang="zh-TW" altLang="en-US" smtClean="0"/>
              <a:t>2023/10/15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94492A5-6F3C-1D5D-8B18-331ACE11C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15B7BF5-8F57-F9DD-8ABE-09430813F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7227D-A123-4A06-8549-76272FB59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0973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DA5209-5A87-04D9-6209-F11291BCA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364FF83-F007-740C-3D91-891DC43BD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310E-9695-475E-B393-6B9AF2BFB22A}" type="datetimeFigureOut">
              <a:rPr lang="zh-TW" altLang="en-US" smtClean="0"/>
              <a:t>2023/10/15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A9E6D02-98A5-5679-7262-7F8E1640F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5B10D2F-E8A8-4904-E994-5A0298B94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7227D-A123-4A06-8549-76272FB59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812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912CA8A-7966-5086-8958-080D928CD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310E-9695-475E-B393-6B9AF2BFB22A}" type="datetimeFigureOut">
              <a:rPr lang="zh-TW" altLang="en-US" smtClean="0"/>
              <a:t>2023/10/15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458C965-4FF2-2F15-3830-9F4A116E2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031329-7629-2780-385F-9B1829E45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7227D-A123-4A06-8549-76272FB59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1225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817544-C412-DFA4-13C2-C1A1FB919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9FD7D2-0661-F567-EF71-52CFF3492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1D4B401-5649-97E5-8814-0AC30C0D6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11A571-1D89-4F13-409C-C0012B430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310E-9695-475E-B393-6B9AF2BFB22A}" type="datetimeFigureOut">
              <a:rPr lang="zh-TW" altLang="en-US" smtClean="0"/>
              <a:t>2023/10/15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CBBDB16-654F-C230-45F2-E91A77609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5ED45A-67C6-63C1-85F9-20CBCC6AE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7227D-A123-4A06-8549-76272FB59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117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74DB1B-57B4-843E-C647-845B09ADF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80D5F19-E287-181D-1237-158954B626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8F37954-DA87-C573-D7CB-0ECC245D0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0E047F2-A611-D157-0BBE-13BF6D94E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310E-9695-475E-B393-6B9AF2BFB22A}" type="datetimeFigureOut">
              <a:rPr lang="zh-TW" altLang="en-US" smtClean="0"/>
              <a:t>2023/10/15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6C2573A-AC0F-5E4E-BF8D-31B234653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7127213-51DD-4BF9-59B0-4815A740F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7227D-A123-4A06-8549-76272FB59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5334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9B1E38C-8B18-2075-3D96-09AFE4A9B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8A95C0-8213-0D4E-C340-3002FF299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4339B9-51F4-BDED-158C-3ABA6B823A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5310E-9695-475E-B393-6B9AF2BFB22A}" type="datetimeFigureOut">
              <a:rPr lang="zh-TW" altLang="en-US" smtClean="0"/>
              <a:t>2023/10/15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1B4291-0B0D-967D-B618-05B0CB12A1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035590-AF26-8BFE-ADB1-DDC1114AC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7227D-A123-4A06-8549-76272FB59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2279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FADF51B8-9767-CE57-C994-8982CF6FF898}"/>
              </a:ext>
            </a:extLst>
          </p:cNvPr>
          <p:cNvSpPr txBox="1"/>
          <p:nvPr/>
        </p:nvSpPr>
        <p:spPr>
          <a:xfrm>
            <a:off x="4814046" y="295834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/>
              <a:t>無預測</a:t>
            </a:r>
            <a:endParaRPr lang="en-US" altLang="zh-TW" sz="4000" b="1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B161491-2716-6E74-CB4A-AF6607E199BB}"/>
              </a:ext>
            </a:extLst>
          </p:cNvPr>
          <p:cNvSpPr txBox="1"/>
          <p:nvPr/>
        </p:nvSpPr>
        <p:spPr>
          <a:xfrm>
            <a:off x="1139280" y="1017427"/>
            <a:ext cx="10919369" cy="5194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sz="2800" dirty="0"/>
              <a:t>初始設定無人機位置、車輛數</a:t>
            </a:r>
            <a:r>
              <a:rPr lang="en-US" altLang="zh-TW" sz="2800" dirty="0"/>
              <a:t>NUM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sz="2800" dirty="0"/>
              <a:t>創建</a:t>
            </a:r>
            <a:r>
              <a:rPr lang="en-US" altLang="zh-TW" sz="2800" dirty="0" err="1"/>
              <a:t>dataN</a:t>
            </a:r>
            <a:r>
              <a:rPr lang="en-US" altLang="zh-TW" sz="2800" dirty="0"/>
              <a:t>(</a:t>
            </a:r>
            <a:r>
              <a:rPr lang="zh-TW" altLang="en-US" sz="2800" dirty="0"/>
              <a:t>車輛資訊 </a:t>
            </a:r>
            <a:r>
              <a:rPr lang="en-US" altLang="zh-TW" sz="2800" dirty="0"/>
              <a:t>(</a:t>
            </a:r>
            <a:r>
              <a:rPr lang="en-US" altLang="zh-TW" sz="2800" dirty="0" err="1"/>
              <a:t>x,y,v</a:t>
            </a:r>
            <a:r>
              <a:rPr lang="en-US" altLang="zh-TW" sz="2800" dirty="0"/>
              <a:t>) )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TW" altLang="en-US" sz="2800" dirty="0"/>
              <a:t>找到</a:t>
            </a:r>
            <a:r>
              <a:rPr lang="en-US" altLang="zh-TW" sz="2800" dirty="0" err="1"/>
              <a:t>dataN</a:t>
            </a:r>
            <a:r>
              <a:rPr lang="zh-TW" altLang="en-US" sz="2800" dirty="0"/>
              <a:t>的 </a:t>
            </a:r>
            <a:r>
              <a:rPr lang="en-US" altLang="zh-TW" sz="2800" dirty="0" err="1"/>
              <a:t>Kmeans</a:t>
            </a:r>
            <a:r>
              <a:rPr lang="zh-TW" altLang="en-US" sz="2800" dirty="0"/>
              <a:t>中點座標</a:t>
            </a:r>
            <a:r>
              <a:rPr lang="en-US" altLang="zh-TW" sz="2800" b="1" dirty="0" err="1"/>
              <a:t>center_point</a:t>
            </a:r>
            <a:endParaRPr lang="en-US" altLang="zh-TW" sz="2800" b="1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TW" altLang="en-US" sz="2800" dirty="0"/>
              <a:t>計算</a:t>
            </a:r>
            <a:r>
              <a:rPr lang="en-US" altLang="zh-TW" sz="2800" dirty="0"/>
              <a:t>UAV</a:t>
            </a:r>
            <a:r>
              <a:rPr lang="zh-TW" altLang="en-US" sz="2800" dirty="0"/>
              <a:t>到</a:t>
            </a:r>
            <a:r>
              <a:rPr lang="en-US" altLang="zh-TW" sz="2800" dirty="0" err="1"/>
              <a:t>center_point</a:t>
            </a:r>
            <a:r>
              <a:rPr lang="zh-TW" altLang="en-US" sz="2800" dirty="0"/>
              <a:t> 的距離 </a:t>
            </a:r>
            <a:r>
              <a:rPr lang="en-US" altLang="zh-TW" sz="2800" dirty="0"/>
              <a:t>d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TW" altLang="en-US" sz="2800" dirty="0"/>
              <a:t>計算無人機飛行至</a:t>
            </a:r>
            <a:r>
              <a:rPr lang="en-US" altLang="zh-TW" sz="2800" dirty="0" err="1"/>
              <a:t>center_point</a:t>
            </a:r>
            <a:r>
              <a:rPr lang="zh-TW" altLang="en-US" sz="2800" dirty="0"/>
              <a:t>的時間 </a:t>
            </a:r>
            <a:r>
              <a:rPr lang="en-US" altLang="zh-TW" sz="2800" dirty="0"/>
              <a:t>t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TW" altLang="en-US" sz="2800" dirty="0"/>
              <a:t>實際情形中，經過時間</a:t>
            </a:r>
            <a:r>
              <a:rPr lang="en-US" altLang="zh-TW" sz="2800" dirty="0"/>
              <a:t>t</a:t>
            </a:r>
            <a:r>
              <a:rPr lang="zh-TW" altLang="en-US" sz="2800" dirty="0"/>
              <a:t>秒後，無人機飛行至</a:t>
            </a:r>
            <a:r>
              <a:rPr lang="en-US" altLang="zh-TW" sz="2800" dirty="0" err="1"/>
              <a:t>center_point</a:t>
            </a:r>
            <a:r>
              <a:rPr lang="en-US" altLang="zh-TW" sz="2800" dirty="0"/>
              <a:t> </a:t>
            </a:r>
            <a:r>
              <a:rPr lang="zh-TW" altLang="en-US" sz="2800" dirty="0"/>
              <a:t>，但因經過</a:t>
            </a:r>
            <a:r>
              <a:rPr lang="en-US" altLang="zh-TW" sz="2800" dirty="0"/>
              <a:t>t</a:t>
            </a:r>
            <a:r>
              <a:rPr lang="zh-TW" altLang="en-US" sz="2800" dirty="0"/>
              <a:t>秒，</a:t>
            </a:r>
            <a:r>
              <a:rPr lang="en-US" altLang="zh-TW" sz="2800" dirty="0" err="1"/>
              <a:t>dataN</a:t>
            </a:r>
            <a:r>
              <a:rPr lang="zh-TW" altLang="en-US" sz="2800" dirty="0"/>
              <a:t>已移動</a:t>
            </a:r>
            <a:r>
              <a:rPr lang="en-US" altLang="zh-TW" sz="2800" dirty="0"/>
              <a:t>t</a:t>
            </a:r>
            <a:r>
              <a:rPr lang="zh-TW" altLang="en-US" sz="2800" dirty="0"/>
              <a:t>秒，有計算新的</a:t>
            </a:r>
            <a:r>
              <a:rPr lang="en-US" altLang="zh-TW" sz="2800" dirty="0" err="1"/>
              <a:t>Kmeans</a:t>
            </a:r>
            <a:r>
              <a:rPr lang="zh-TW" altLang="en-US" sz="2800" dirty="0"/>
              <a:t>中點座標 </a:t>
            </a:r>
            <a:r>
              <a:rPr lang="en-US" altLang="zh-TW" sz="2800" b="1" dirty="0" err="1"/>
              <a:t>New_center</a:t>
            </a:r>
            <a:endParaRPr lang="en-US" altLang="zh-TW" sz="2800" b="1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TW" altLang="en-US" sz="2800" b="1" dirty="0"/>
              <a:t>計算初始</a:t>
            </a:r>
            <a:r>
              <a:rPr lang="en-US" altLang="zh-TW" sz="2800" b="1" dirty="0" err="1"/>
              <a:t>center_point</a:t>
            </a:r>
            <a:r>
              <a:rPr lang="en-US" altLang="zh-TW" sz="2800" b="1" dirty="0"/>
              <a:t> </a:t>
            </a:r>
            <a:r>
              <a:rPr lang="zh-TW" altLang="en-US" sz="2800" b="1" dirty="0"/>
              <a:t>及</a:t>
            </a:r>
            <a:r>
              <a:rPr lang="en-US" altLang="zh-TW" sz="2800" b="1" dirty="0" err="1"/>
              <a:t>New_center</a:t>
            </a:r>
            <a:r>
              <a:rPr lang="zh-TW" altLang="en-US" sz="2800" b="1" dirty="0"/>
              <a:t>的距離</a:t>
            </a:r>
            <a:endParaRPr lang="en-US" altLang="zh-TW" sz="2800" b="1" dirty="0"/>
          </a:p>
        </p:txBody>
      </p:sp>
    </p:spTree>
    <p:extLst>
      <p:ext uri="{BB962C8B-B14F-4D97-AF65-F5344CB8AC3E}">
        <p14:creationId xmlns:p14="http://schemas.microsoft.com/office/powerpoint/2010/main" val="457658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45293E8-B442-6214-E2B4-8FE5FE20AAD1}"/>
              </a:ext>
            </a:extLst>
          </p:cNvPr>
          <p:cNvSpPr txBox="1"/>
          <p:nvPr/>
        </p:nvSpPr>
        <p:spPr>
          <a:xfrm>
            <a:off x="1165412" y="3890682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比較使用預測跟沒有使用預測的區別</a:t>
            </a:r>
          </a:p>
        </p:txBody>
      </p:sp>
    </p:spTree>
    <p:extLst>
      <p:ext uri="{BB962C8B-B14F-4D97-AF65-F5344CB8AC3E}">
        <p14:creationId xmlns:p14="http://schemas.microsoft.com/office/powerpoint/2010/main" val="3309653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3805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7064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3430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0784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363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796B3A47-02F5-2C16-F416-E5B55E66806F}"/>
              </a:ext>
            </a:extLst>
          </p:cNvPr>
          <p:cNvSpPr/>
          <p:nvPr/>
        </p:nvSpPr>
        <p:spPr>
          <a:xfrm>
            <a:off x="1188103" y="3603812"/>
            <a:ext cx="4168588" cy="2357718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453C77A7-BEE0-8DF8-4B57-7675AA2E4188}"/>
              </a:ext>
            </a:extLst>
          </p:cNvPr>
          <p:cNvSpPr/>
          <p:nvPr/>
        </p:nvSpPr>
        <p:spPr>
          <a:xfrm>
            <a:off x="1976717" y="4047566"/>
            <a:ext cx="206188" cy="2061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5931089D-FF8A-160B-183A-5DEF5632CCC9}"/>
              </a:ext>
            </a:extLst>
          </p:cNvPr>
          <p:cNvSpPr/>
          <p:nvPr/>
        </p:nvSpPr>
        <p:spPr>
          <a:xfrm rot="2727784">
            <a:off x="1541929" y="4500284"/>
            <a:ext cx="206188" cy="2061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1D75437A-1DCC-C5C2-BBC8-66563A35525D}"/>
              </a:ext>
            </a:extLst>
          </p:cNvPr>
          <p:cNvSpPr/>
          <p:nvPr/>
        </p:nvSpPr>
        <p:spPr>
          <a:xfrm>
            <a:off x="2821222" y="4520574"/>
            <a:ext cx="206188" cy="2061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99DCCBCF-DD1E-9B27-5A55-C71FE763F072}"/>
              </a:ext>
            </a:extLst>
          </p:cNvPr>
          <p:cNvSpPr/>
          <p:nvPr/>
        </p:nvSpPr>
        <p:spPr>
          <a:xfrm>
            <a:off x="1797423" y="4953001"/>
            <a:ext cx="206188" cy="2061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1DA37C8D-2AB9-EF9D-79CE-E1E7F8AECED4}"/>
              </a:ext>
            </a:extLst>
          </p:cNvPr>
          <p:cNvSpPr/>
          <p:nvPr/>
        </p:nvSpPr>
        <p:spPr>
          <a:xfrm>
            <a:off x="1999129" y="5298143"/>
            <a:ext cx="206188" cy="2061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9F9C565E-8925-7CC2-A6AF-A2A4898F8E70}"/>
              </a:ext>
            </a:extLst>
          </p:cNvPr>
          <p:cNvSpPr/>
          <p:nvPr/>
        </p:nvSpPr>
        <p:spPr>
          <a:xfrm>
            <a:off x="3200121" y="5136780"/>
            <a:ext cx="206188" cy="2061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DE6B16C6-B84A-73D5-2456-E76213A588D3}"/>
              </a:ext>
            </a:extLst>
          </p:cNvPr>
          <p:cNvSpPr/>
          <p:nvPr/>
        </p:nvSpPr>
        <p:spPr>
          <a:xfrm>
            <a:off x="3989294" y="4123768"/>
            <a:ext cx="206188" cy="2061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B4F21FAC-348A-7BAE-608C-31780C03AF56}"/>
              </a:ext>
            </a:extLst>
          </p:cNvPr>
          <p:cNvSpPr/>
          <p:nvPr/>
        </p:nvSpPr>
        <p:spPr>
          <a:xfrm>
            <a:off x="4175312" y="5029206"/>
            <a:ext cx="206188" cy="2061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0CD8CD2D-EFE4-9EFB-AD5A-5B5ADCDB3993}"/>
              </a:ext>
            </a:extLst>
          </p:cNvPr>
          <p:cNvSpPr/>
          <p:nvPr/>
        </p:nvSpPr>
        <p:spPr>
          <a:xfrm>
            <a:off x="3410791" y="4563039"/>
            <a:ext cx="206188" cy="2061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FBA4172A-7229-7CD8-045C-FC85BA124157}"/>
              </a:ext>
            </a:extLst>
          </p:cNvPr>
          <p:cNvSpPr/>
          <p:nvPr/>
        </p:nvSpPr>
        <p:spPr>
          <a:xfrm>
            <a:off x="4383741" y="4715437"/>
            <a:ext cx="206188" cy="2061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87FC0CD4-EC06-CCFE-538F-9E9890015A19}"/>
              </a:ext>
            </a:extLst>
          </p:cNvPr>
          <p:cNvSpPr/>
          <p:nvPr/>
        </p:nvSpPr>
        <p:spPr>
          <a:xfrm>
            <a:off x="3077343" y="4752696"/>
            <a:ext cx="328966" cy="337857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1815385-7B07-E96A-B800-E00CB8DEF0B2}"/>
              </a:ext>
            </a:extLst>
          </p:cNvPr>
          <p:cNvSpPr txBox="1"/>
          <p:nvPr/>
        </p:nvSpPr>
        <p:spPr>
          <a:xfrm>
            <a:off x="3027410" y="4282118"/>
            <a:ext cx="1972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center_point</a:t>
            </a:r>
            <a:endParaRPr lang="en-US" altLang="zh-TW" b="0" dirty="0">
              <a:solidFill>
                <a:srgbClr val="FFC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D2D634E-5337-5E99-9342-08CDEF02DC52}"/>
              </a:ext>
            </a:extLst>
          </p:cNvPr>
          <p:cNvSpPr txBox="1"/>
          <p:nvPr/>
        </p:nvSpPr>
        <p:spPr>
          <a:xfrm>
            <a:off x="733425" y="1591432"/>
            <a:ext cx="5311273" cy="1141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sz="2400" b="1" dirty="0"/>
              <a:t>初始設定無人機位置、車輛數</a:t>
            </a:r>
            <a:r>
              <a:rPr lang="en-US" altLang="zh-TW" sz="2400" b="1" dirty="0"/>
              <a:t>NUM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sz="2400" b="1" dirty="0"/>
              <a:t>創建</a:t>
            </a:r>
            <a:r>
              <a:rPr lang="en-US" altLang="zh-TW" sz="2400" b="1" dirty="0" err="1"/>
              <a:t>dataN</a:t>
            </a:r>
            <a:r>
              <a:rPr lang="en-US" altLang="zh-TW" sz="2400" b="1" dirty="0"/>
              <a:t>(</a:t>
            </a:r>
            <a:r>
              <a:rPr lang="zh-TW" altLang="en-US" sz="2400" b="1" dirty="0"/>
              <a:t>車輛資訊 </a:t>
            </a:r>
            <a:r>
              <a:rPr lang="en-US" altLang="zh-TW" sz="2400" b="1" dirty="0"/>
              <a:t>(</a:t>
            </a:r>
            <a:r>
              <a:rPr lang="en-US" altLang="zh-TW" sz="2400" b="1" dirty="0" err="1"/>
              <a:t>x,y,v</a:t>
            </a:r>
            <a:r>
              <a:rPr lang="en-US" altLang="zh-TW" sz="2400" b="1" dirty="0"/>
              <a:t>) )</a:t>
            </a: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BA7827EC-E4F5-16CF-E100-3071A31BF29C}"/>
              </a:ext>
            </a:extLst>
          </p:cNvPr>
          <p:cNvSpPr/>
          <p:nvPr/>
        </p:nvSpPr>
        <p:spPr>
          <a:xfrm>
            <a:off x="6310874" y="887507"/>
            <a:ext cx="4168588" cy="2357718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63BADA24-200E-CFCE-6A14-66F186306200}"/>
              </a:ext>
            </a:extLst>
          </p:cNvPr>
          <p:cNvSpPr/>
          <p:nvPr/>
        </p:nvSpPr>
        <p:spPr>
          <a:xfrm>
            <a:off x="7099488" y="1331261"/>
            <a:ext cx="206188" cy="2061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D5F37706-617F-DB30-9683-A381B767114A}"/>
              </a:ext>
            </a:extLst>
          </p:cNvPr>
          <p:cNvSpPr/>
          <p:nvPr/>
        </p:nvSpPr>
        <p:spPr>
          <a:xfrm rot="2727784">
            <a:off x="6664700" y="1783979"/>
            <a:ext cx="206188" cy="2061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F8488880-CB82-30D4-BFF3-7F78ADED4F53}"/>
              </a:ext>
            </a:extLst>
          </p:cNvPr>
          <p:cNvSpPr/>
          <p:nvPr/>
        </p:nvSpPr>
        <p:spPr>
          <a:xfrm>
            <a:off x="7943993" y="1804269"/>
            <a:ext cx="206188" cy="2061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F2262672-ACBF-1C41-448E-E2412F12F21D}"/>
              </a:ext>
            </a:extLst>
          </p:cNvPr>
          <p:cNvSpPr/>
          <p:nvPr/>
        </p:nvSpPr>
        <p:spPr>
          <a:xfrm>
            <a:off x="6920194" y="2236696"/>
            <a:ext cx="206188" cy="2061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D816E17E-9211-F340-7D35-567B64CE7134}"/>
              </a:ext>
            </a:extLst>
          </p:cNvPr>
          <p:cNvSpPr/>
          <p:nvPr/>
        </p:nvSpPr>
        <p:spPr>
          <a:xfrm>
            <a:off x="7121900" y="2581838"/>
            <a:ext cx="206188" cy="2061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A989F461-D5BE-590A-584F-8C857198FC91}"/>
              </a:ext>
            </a:extLst>
          </p:cNvPr>
          <p:cNvSpPr/>
          <p:nvPr/>
        </p:nvSpPr>
        <p:spPr>
          <a:xfrm>
            <a:off x="8322892" y="2420475"/>
            <a:ext cx="206188" cy="2061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394A5EEB-C415-9B5C-05C3-04288264DD74}"/>
              </a:ext>
            </a:extLst>
          </p:cNvPr>
          <p:cNvSpPr/>
          <p:nvPr/>
        </p:nvSpPr>
        <p:spPr>
          <a:xfrm>
            <a:off x="9112065" y="1407463"/>
            <a:ext cx="206188" cy="2061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57E21460-6E76-3C8C-BAE6-022DF7F25B9A}"/>
              </a:ext>
            </a:extLst>
          </p:cNvPr>
          <p:cNvSpPr/>
          <p:nvPr/>
        </p:nvSpPr>
        <p:spPr>
          <a:xfrm>
            <a:off x="9298083" y="2312901"/>
            <a:ext cx="206188" cy="2061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47060C9D-5A1A-3505-E7E3-BFCC10AAED0C}"/>
              </a:ext>
            </a:extLst>
          </p:cNvPr>
          <p:cNvSpPr/>
          <p:nvPr/>
        </p:nvSpPr>
        <p:spPr>
          <a:xfrm>
            <a:off x="8533562" y="1846734"/>
            <a:ext cx="206188" cy="2061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7BBAB281-8EF7-69C4-FB6E-8E87563D0A32}"/>
              </a:ext>
            </a:extLst>
          </p:cNvPr>
          <p:cNvSpPr/>
          <p:nvPr/>
        </p:nvSpPr>
        <p:spPr>
          <a:xfrm>
            <a:off x="9506512" y="1999132"/>
            <a:ext cx="206188" cy="2061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38C9C8B7-BAB7-335F-396E-92760DC4383C}"/>
              </a:ext>
            </a:extLst>
          </p:cNvPr>
          <p:cNvSpPr txBox="1"/>
          <p:nvPr/>
        </p:nvSpPr>
        <p:spPr>
          <a:xfrm>
            <a:off x="6123459" y="316042"/>
            <a:ext cx="29886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/>
              <a:t>t = 0 , </a:t>
            </a:r>
            <a:r>
              <a:rPr lang="en-US" altLang="zh-TW" sz="2400" b="1" dirty="0" err="1"/>
              <a:t>dataN</a:t>
            </a:r>
            <a:endParaRPr lang="zh-TW" altLang="en-US" sz="24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F5C7508B-5142-82C3-BE9E-42902F5EF6E3}"/>
              </a:ext>
            </a:extLst>
          </p:cNvPr>
          <p:cNvSpPr txBox="1"/>
          <p:nvPr/>
        </p:nvSpPr>
        <p:spPr>
          <a:xfrm>
            <a:off x="5628997" y="445758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/>
              <a:t>3. </a:t>
            </a:r>
            <a:r>
              <a:rPr lang="zh-TW" altLang="en-US" sz="2400" b="1" dirty="0"/>
              <a:t>找到</a:t>
            </a:r>
            <a:r>
              <a:rPr lang="en-US" altLang="zh-TW" sz="2400" b="1" dirty="0" err="1"/>
              <a:t>dataN</a:t>
            </a:r>
            <a:r>
              <a:rPr lang="zh-TW" altLang="en-US" sz="2400" b="1" dirty="0"/>
              <a:t>的 </a:t>
            </a:r>
            <a:r>
              <a:rPr lang="en-US" altLang="zh-TW" sz="2400" b="1" dirty="0" err="1"/>
              <a:t>Kmeans</a:t>
            </a:r>
            <a:r>
              <a:rPr lang="zh-TW" altLang="en-US" sz="2400" b="1" dirty="0"/>
              <a:t>中點座標</a:t>
            </a:r>
            <a:r>
              <a:rPr lang="en-US" altLang="zh-TW" sz="2400" b="1" dirty="0" err="1"/>
              <a:t>center_point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17317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群組 39">
            <a:extLst>
              <a:ext uri="{FF2B5EF4-FFF2-40B4-BE49-F238E27FC236}">
                <a16:creationId xmlns:a16="http://schemas.microsoft.com/office/drawing/2014/main" id="{57CC470D-3E2F-4F23-3779-73C6204875B6}"/>
              </a:ext>
            </a:extLst>
          </p:cNvPr>
          <p:cNvGrpSpPr/>
          <p:nvPr/>
        </p:nvGrpSpPr>
        <p:grpSpPr>
          <a:xfrm>
            <a:off x="532279" y="2814917"/>
            <a:ext cx="5362294" cy="2357718"/>
            <a:chOff x="191620" y="528917"/>
            <a:chExt cx="5362294" cy="2357718"/>
          </a:xfrm>
          <a:noFill/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B9307428-3370-AC1D-ECF3-58921BF955C1}"/>
                </a:ext>
              </a:extLst>
            </p:cNvPr>
            <p:cNvSpPr/>
            <p:nvPr/>
          </p:nvSpPr>
          <p:spPr>
            <a:xfrm>
              <a:off x="1385326" y="528917"/>
              <a:ext cx="4168588" cy="2357718"/>
            </a:xfrm>
            <a:prstGeom prst="roundRect">
              <a:avLst/>
            </a:prstGeom>
            <a:solidFill>
              <a:schemeClr val="bg1"/>
            </a:solidFill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230FA324-DE4E-114E-7954-4F86430D50B0}"/>
                </a:ext>
              </a:extLst>
            </p:cNvPr>
            <p:cNvSpPr txBox="1"/>
            <p:nvPr/>
          </p:nvSpPr>
          <p:spPr>
            <a:xfrm>
              <a:off x="3021105" y="1136737"/>
              <a:ext cx="1972236" cy="369332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altLang="zh-TW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center_point</a:t>
              </a:r>
              <a:endPara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D0D92529-F11E-120E-08E1-569C4A8A9C81}"/>
                </a:ext>
              </a:extLst>
            </p:cNvPr>
            <p:cNvSpPr txBox="1"/>
            <p:nvPr/>
          </p:nvSpPr>
          <p:spPr>
            <a:xfrm>
              <a:off x="191620" y="706201"/>
              <a:ext cx="1574427" cy="369332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altLang="zh-TW" b="0" dirty="0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UAV(0,0)</a:t>
              </a:r>
            </a:p>
          </p:txBody>
        </p:sp>
        <p:sp>
          <p:nvSpPr>
            <p:cNvPr id="7" name="箭號: 左-右雙向 6">
              <a:extLst>
                <a:ext uri="{FF2B5EF4-FFF2-40B4-BE49-F238E27FC236}">
                  <a16:creationId xmlns:a16="http://schemas.microsoft.com/office/drawing/2014/main" id="{579A12DE-D058-F74D-CDC6-473FC3135F1F}"/>
                </a:ext>
              </a:extLst>
            </p:cNvPr>
            <p:cNvSpPr/>
            <p:nvPr/>
          </p:nvSpPr>
          <p:spPr>
            <a:xfrm rot="1649751">
              <a:off x="1380249" y="1045989"/>
              <a:ext cx="1950443" cy="181498"/>
            </a:xfrm>
            <a:prstGeom prst="leftRightArrow">
              <a:avLst/>
            </a:prstGeom>
            <a:solidFill>
              <a:srgbClr val="92D050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1306864D-FD35-06D4-F28C-3C89E44CA614}"/>
              </a:ext>
            </a:extLst>
          </p:cNvPr>
          <p:cNvSpPr txBox="1"/>
          <p:nvPr/>
        </p:nvSpPr>
        <p:spPr>
          <a:xfrm>
            <a:off x="1518674" y="817201"/>
            <a:ext cx="6096000" cy="1697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zh-TW" altLang="en-US" sz="2400" b="1" dirty="0"/>
              <a:t>計算</a:t>
            </a:r>
            <a:r>
              <a:rPr lang="en-US" altLang="zh-TW" sz="2400" b="1" dirty="0"/>
              <a:t>UAV</a:t>
            </a:r>
            <a:r>
              <a:rPr lang="zh-TW" altLang="en-US" sz="2400" b="1" dirty="0"/>
              <a:t>到</a:t>
            </a:r>
            <a:r>
              <a:rPr lang="en-US" altLang="zh-TW" sz="2400" b="1" dirty="0" err="1"/>
              <a:t>center_point</a:t>
            </a:r>
            <a:r>
              <a:rPr lang="zh-TW" altLang="en-US" sz="2400" b="1" dirty="0"/>
              <a:t> 的距離 </a:t>
            </a:r>
            <a:r>
              <a:rPr lang="en-US" altLang="zh-TW" sz="2400" b="0" dirty="0">
                <a:effectLst/>
                <a:latin typeface="Consolas" panose="020B0609020204030204" pitchFamily="49" charset="0"/>
              </a:rPr>
              <a:t>d</a:t>
            </a:r>
            <a:r>
              <a:rPr lang="en-US" altLang="zh-TW" sz="2400" b="0" baseline="-25000" dirty="0">
                <a:effectLst/>
                <a:latin typeface="Consolas" panose="020B0609020204030204" pitchFamily="49" charset="0"/>
              </a:rPr>
              <a:t>u</a:t>
            </a:r>
            <a:endParaRPr lang="en-US" altLang="zh-TW" sz="2400" b="1" dirty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zh-TW" altLang="en-US" sz="2400" b="1" dirty="0"/>
              <a:t>計算無人機飛行至</a:t>
            </a:r>
            <a:r>
              <a:rPr lang="en-US" altLang="zh-TW" sz="2400" b="1" dirty="0" err="1"/>
              <a:t>center_point</a:t>
            </a:r>
            <a:r>
              <a:rPr lang="zh-TW" altLang="en-US" sz="2400" b="1" dirty="0"/>
              <a:t>的時間 </a:t>
            </a:r>
            <a:r>
              <a:rPr lang="en-US" altLang="zh-TW" sz="2400" b="1" dirty="0"/>
              <a:t>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endParaRPr lang="en-US" altLang="zh-TW" sz="2400" b="1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793F1E6A-A1E3-0D7B-7562-303697BCD1B3}"/>
              </a:ext>
            </a:extLst>
          </p:cNvPr>
          <p:cNvSpPr txBox="1"/>
          <p:nvPr/>
        </p:nvSpPr>
        <p:spPr>
          <a:xfrm>
            <a:off x="2590341" y="2973719"/>
            <a:ext cx="8620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zh-TW" sz="2400" b="0" baseline="-250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u</a:t>
            </a:r>
            <a:endParaRPr lang="en-US" altLang="zh-TW" sz="2400" b="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4CB0570F-72CF-7172-6351-DF403252D626}"/>
              </a:ext>
            </a:extLst>
          </p:cNvPr>
          <p:cNvSpPr/>
          <p:nvPr/>
        </p:nvSpPr>
        <p:spPr>
          <a:xfrm>
            <a:off x="3562119" y="3804115"/>
            <a:ext cx="328966" cy="337857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CA90AF7C-3753-9F1A-08BE-C6372F680B35}"/>
              </a:ext>
            </a:extLst>
          </p:cNvPr>
          <p:cNvSpPr/>
          <p:nvPr/>
        </p:nvSpPr>
        <p:spPr>
          <a:xfrm>
            <a:off x="1460201" y="2604241"/>
            <a:ext cx="328966" cy="337857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8337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>
            <a:extLst>
              <a:ext uri="{FF2B5EF4-FFF2-40B4-BE49-F238E27FC236}">
                <a16:creationId xmlns:a16="http://schemas.microsoft.com/office/drawing/2014/main" id="{254962B4-756A-3B63-1A71-843B48BA3D85}"/>
              </a:ext>
            </a:extLst>
          </p:cNvPr>
          <p:cNvGrpSpPr/>
          <p:nvPr/>
        </p:nvGrpSpPr>
        <p:grpSpPr>
          <a:xfrm>
            <a:off x="1018616" y="3088572"/>
            <a:ext cx="9874066" cy="3107593"/>
            <a:chOff x="310119" y="3123350"/>
            <a:chExt cx="9874066" cy="3107593"/>
          </a:xfrm>
        </p:grpSpPr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58D73774-6597-2C52-02F1-5D3E7DF9B730}"/>
                </a:ext>
              </a:extLst>
            </p:cNvPr>
            <p:cNvSpPr txBox="1"/>
            <p:nvPr/>
          </p:nvSpPr>
          <p:spPr>
            <a:xfrm>
              <a:off x="310119" y="3123350"/>
              <a:ext cx="157442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2400" b="1" dirty="0">
                  <a:latin typeface="Consolas" panose="020B0609020204030204" pitchFamily="49" charset="0"/>
                </a:rPr>
                <a:t>t</a:t>
              </a:r>
              <a:r>
                <a:rPr lang="zh-TW" altLang="en-US" sz="2400" b="1" dirty="0">
                  <a:latin typeface="Consolas" panose="020B0609020204030204" pitchFamily="49" charset="0"/>
                </a:rPr>
                <a:t>秒後</a:t>
              </a:r>
              <a:endParaRPr lang="en-US" altLang="zh-TW" sz="2400" b="1" dirty="0">
                <a:effectLst/>
                <a:latin typeface="Consolas" panose="020B0609020204030204" pitchFamily="49" charset="0"/>
              </a:endParaRPr>
            </a:p>
          </p:txBody>
        </p: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5E3246E3-CBAC-0450-8B81-C7A37EF4762C}"/>
                </a:ext>
              </a:extLst>
            </p:cNvPr>
            <p:cNvGrpSpPr/>
            <p:nvPr/>
          </p:nvGrpSpPr>
          <p:grpSpPr>
            <a:xfrm>
              <a:off x="966194" y="3727572"/>
              <a:ext cx="9217991" cy="2503371"/>
              <a:chOff x="966194" y="3727572"/>
              <a:chExt cx="9217991" cy="2503371"/>
            </a:xfrm>
          </p:grpSpPr>
          <p:sp>
            <p:nvSpPr>
              <p:cNvPr id="14" name="矩形: 圓角 13">
                <a:extLst>
                  <a:ext uri="{FF2B5EF4-FFF2-40B4-BE49-F238E27FC236}">
                    <a16:creationId xmlns:a16="http://schemas.microsoft.com/office/drawing/2014/main" id="{3808E6DB-B521-5588-0F3B-F0ECC4586799}"/>
                  </a:ext>
                </a:extLst>
              </p:cNvPr>
              <p:cNvSpPr/>
              <p:nvPr/>
            </p:nvSpPr>
            <p:spPr>
              <a:xfrm>
                <a:off x="6015597" y="3873225"/>
                <a:ext cx="4168588" cy="2357718"/>
              </a:xfrm>
              <a:prstGeom prst="roundRect">
                <a:avLst/>
              </a:prstGeom>
              <a:solidFill>
                <a:schemeClr val="bg1"/>
              </a:solidFill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矩形: 圓角 20">
                <a:extLst>
                  <a:ext uri="{FF2B5EF4-FFF2-40B4-BE49-F238E27FC236}">
                    <a16:creationId xmlns:a16="http://schemas.microsoft.com/office/drawing/2014/main" id="{6E50EFB3-D4AC-BEB7-4398-6995128C8B23}"/>
                  </a:ext>
                </a:extLst>
              </p:cNvPr>
              <p:cNvSpPr/>
              <p:nvPr/>
            </p:nvSpPr>
            <p:spPr>
              <a:xfrm>
                <a:off x="1381373" y="3851065"/>
                <a:ext cx="4168588" cy="2357718"/>
              </a:xfrm>
              <a:prstGeom prst="roundRect">
                <a:avLst/>
              </a:prstGeom>
              <a:solidFill>
                <a:schemeClr val="bg1"/>
              </a:solidFill>
              <a:ln w="76200"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橢圓 11">
                <a:extLst>
                  <a:ext uri="{FF2B5EF4-FFF2-40B4-BE49-F238E27FC236}">
                    <a16:creationId xmlns:a16="http://schemas.microsoft.com/office/drawing/2014/main" id="{8FEA9300-1224-B449-11B8-CA9BCD004498}"/>
                  </a:ext>
                </a:extLst>
              </p:cNvPr>
              <p:cNvSpPr/>
              <p:nvPr/>
            </p:nvSpPr>
            <p:spPr>
              <a:xfrm>
                <a:off x="3113242" y="4750566"/>
                <a:ext cx="352425" cy="36195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3" name="橢圓 12">
                <a:extLst>
                  <a:ext uri="{FF2B5EF4-FFF2-40B4-BE49-F238E27FC236}">
                    <a16:creationId xmlns:a16="http://schemas.microsoft.com/office/drawing/2014/main" id="{7340712B-20ED-DE05-4AEE-30CBAA2A0061}"/>
                  </a:ext>
                </a:extLst>
              </p:cNvPr>
              <p:cNvSpPr/>
              <p:nvPr/>
            </p:nvSpPr>
            <p:spPr>
              <a:xfrm>
                <a:off x="8057111" y="4813760"/>
                <a:ext cx="328966" cy="337857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93811876-1A9D-B543-66FE-AFDEE5CCCB33}"/>
                  </a:ext>
                </a:extLst>
              </p:cNvPr>
              <p:cNvSpPr txBox="1"/>
              <p:nvPr/>
            </p:nvSpPr>
            <p:spPr>
              <a:xfrm>
                <a:off x="7399959" y="4507376"/>
                <a:ext cx="19722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dirty="0" err="1">
                    <a:solidFill>
                      <a:srgbClr val="CE9178"/>
                    </a:solidFill>
                    <a:latin typeface="Consolas" panose="020B0609020204030204" pitchFamily="49" charset="0"/>
                  </a:rPr>
                  <a:t>New_center</a:t>
                </a:r>
                <a:endPara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" name="箭號: 向右 15">
                <a:extLst>
                  <a:ext uri="{FF2B5EF4-FFF2-40B4-BE49-F238E27FC236}">
                    <a16:creationId xmlns:a16="http://schemas.microsoft.com/office/drawing/2014/main" id="{3ABD30E7-9F68-9E64-0B85-1275DA9F7AD7}"/>
                  </a:ext>
                </a:extLst>
              </p:cNvPr>
              <p:cNvSpPr/>
              <p:nvPr/>
            </p:nvSpPr>
            <p:spPr>
              <a:xfrm rot="1649751">
                <a:off x="1231058" y="4361197"/>
                <a:ext cx="1950443" cy="181498"/>
              </a:xfrm>
              <a:prstGeom prst="rightArrow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id="{F6ED051E-228C-AEA7-C207-2D29FB21F182}"/>
                  </a:ext>
                </a:extLst>
              </p:cNvPr>
              <p:cNvSpPr/>
              <p:nvPr/>
            </p:nvSpPr>
            <p:spPr>
              <a:xfrm>
                <a:off x="966194" y="3727572"/>
                <a:ext cx="352425" cy="361950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0EB217F1-3FAA-2AF8-2F74-C02C4F2B7B6A}"/>
                  </a:ext>
                </a:extLst>
              </p:cNvPr>
              <p:cNvSpPr txBox="1"/>
              <p:nvPr/>
            </p:nvSpPr>
            <p:spPr>
              <a:xfrm>
                <a:off x="2167760" y="3951458"/>
                <a:ext cx="8620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2400" b="0" dirty="0">
                    <a:solidFill>
                      <a:srgbClr val="0070C0"/>
                    </a:solidFill>
                    <a:effectLst/>
                    <a:latin typeface="Consolas" panose="020B0609020204030204" pitchFamily="49" charset="0"/>
                  </a:rPr>
                  <a:t>d</a:t>
                </a:r>
                <a:r>
                  <a:rPr lang="en-US" altLang="zh-TW" sz="2400" b="0" baseline="-25000" dirty="0">
                    <a:solidFill>
                      <a:srgbClr val="0070C0"/>
                    </a:solidFill>
                    <a:effectLst/>
                    <a:latin typeface="Consolas" panose="020B0609020204030204" pitchFamily="49" charset="0"/>
                  </a:rPr>
                  <a:t>u</a:t>
                </a:r>
                <a:endParaRPr lang="en-US" altLang="zh-TW" sz="2400" b="0" dirty="0">
                  <a:solidFill>
                    <a:srgbClr val="0070C0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9" name="橢圓 18">
                <a:extLst>
                  <a:ext uri="{FF2B5EF4-FFF2-40B4-BE49-F238E27FC236}">
                    <a16:creationId xmlns:a16="http://schemas.microsoft.com/office/drawing/2014/main" id="{4655D9C7-740D-3A3A-CAED-E31A8611FB8F}"/>
                  </a:ext>
                </a:extLst>
              </p:cNvPr>
              <p:cNvSpPr/>
              <p:nvPr/>
            </p:nvSpPr>
            <p:spPr>
              <a:xfrm>
                <a:off x="3301184" y="4883156"/>
                <a:ext cx="328966" cy="337857"/>
              </a:xfrm>
              <a:prstGeom prst="ellipse">
                <a:avLst/>
              </a:prstGeom>
              <a:noFill/>
              <a:ln w="57150">
                <a:solidFill>
                  <a:schemeClr val="accent2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箭號: 向右 19">
                <a:extLst>
                  <a:ext uri="{FF2B5EF4-FFF2-40B4-BE49-F238E27FC236}">
                    <a16:creationId xmlns:a16="http://schemas.microsoft.com/office/drawing/2014/main" id="{3777E128-8CD3-176B-8EF2-65B4EE05032A}"/>
                  </a:ext>
                </a:extLst>
              </p:cNvPr>
              <p:cNvSpPr/>
              <p:nvPr/>
            </p:nvSpPr>
            <p:spPr>
              <a:xfrm>
                <a:off x="3690639" y="4921730"/>
                <a:ext cx="4331538" cy="165654"/>
              </a:xfrm>
              <a:prstGeom prst="rightArrow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31D46738-5980-F309-9D71-38AAA4DCEC4B}"/>
                  </a:ext>
                </a:extLst>
              </p:cNvPr>
              <p:cNvSpPr txBox="1"/>
              <p:nvPr/>
            </p:nvSpPr>
            <p:spPr>
              <a:xfrm>
                <a:off x="3404103" y="4419373"/>
                <a:ext cx="19722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b="0" dirty="0" err="1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center_point</a:t>
                </a:r>
                <a:endPara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97FDE192-C126-A8E0-669A-F39ACF7926ED}"/>
              </a:ext>
            </a:extLst>
          </p:cNvPr>
          <p:cNvSpPr txBox="1"/>
          <p:nvPr/>
        </p:nvSpPr>
        <p:spPr>
          <a:xfrm>
            <a:off x="1449603" y="837507"/>
            <a:ext cx="9443079" cy="2251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6"/>
            </a:pPr>
            <a:r>
              <a:rPr lang="zh-TW" altLang="en-US" sz="2400" b="1" dirty="0"/>
              <a:t>經過時間</a:t>
            </a:r>
            <a:r>
              <a:rPr lang="en-US" altLang="zh-TW" sz="2400" b="1" dirty="0"/>
              <a:t>t</a:t>
            </a:r>
            <a:r>
              <a:rPr lang="zh-TW" altLang="en-US" sz="2400" b="1" dirty="0"/>
              <a:t>秒後，無人機飛行至</a:t>
            </a:r>
            <a:r>
              <a:rPr lang="en-US" altLang="zh-TW" sz="2400" b="1" dirty="0" err="1"/>
              <a:t>center_point</a:t>
            </a:r>
            <a:r>
              <a:rPr lang="en-US" altLang="zh-TW" sz="2400" b="1" dirty="0"/>
              <a:t> </a:t>
            </a:r>
            <a:r>
              <a:rPr lang="zh-TW" altLang="en-US" sz="2400" b="1" dirty="0"/>
              <a:t>，但因經過</a:t>
            </a:r>
            <a:r>
              <a:rPr lang="en-US" altLang="zh-TW" sz="2400" b="1" dirty="0"/>
              <a:t>t</a:t>
            </a:r>
            <a:r>
              <a:rPr lang="zh-TW" altLang="en-US" sz="2400" b="1" dirty="0"/>
              <a:t>秒，</a:t>
            </a:r>
            <a:r>
              <a:rPr lang="en-US" altLang="zh-TW" sz="2400" b="1" dirty="0" err="1"/>
              <a:t>dataN</a:t>
            </a:r>
            <a:r>
              <a:rPr lang="zh-TW" altLang="en-US" sz="2400" b="1" dirty="0"/>
              <a:t>已移動</a:t>
            </a:r>
            <a:r>
              <a:rPr lang="en-US" altLang="zh-TW" sz="2400" b="1" dirty="0"/>
              <a:t>t</a:t>
            </a:r>
            <a:r>
              <a:rPr lang="zh-TW" altLang="en-US" sz="2400" b="1" dirty="0"/>
              <a:t>秒，有計算新的</a:t>
            </a:r>
            <a:r>
              <a:rPr lang="en-US" altLang="zh-TW" sz="2400" b="1" dirty="0" err="1"/>
              <a:t>Kmeans</a:t>
            </a:r>
            <a:r>
              <a:rPr lang="zh-TW" altLang="en-US" sz="2400" b="1" dirty="0"/>
              <a:t>中點座標 </a:t>
            </a:r>
            <a:r>
              <a:rPr lang="en-US" altLang="zh-TW" sz="2400" b="1" dirty="0" err="1"/>
              <a:t>New_center</a:t>
            </a:r>
            <a:endParaRPr lang="en-US" altLang="zh-TW" sz="2400" b="1" dirty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6"/>
            </a:pPr>
            <a:r>
              <a:rPr lang="zh-TW" altLang="en-US" sz="2400" b="1" dirty="0"/>
              <a:t>計算初始</a:t>
            </a:r>
            <a:r>
              <a:rPr lang="en-US" altLang="zh-TW" sz="2400" b="1" dirty="0" err="1"/>
              <a:t>center_point</a:t>
            </a:r>
            <a:r>
              <a:rPr lang="en-US" altLang="zh-TW" sz="2400" b="1" dirty="0"/>
              <a:t> </a:t>
            </a:r>
            <a:r>
              <a:rPr lang="zh-TW" altLang="en-US" sz="2400" b="1" dirty="0"/>
              <a:t>及</a:t>
            </a:r>
            <a:r>
              <a:rPr lang="en-US" altLang="zh-TW" sz="2400" b="1" dirty="0" err="1"/>
              <a:t>New_center</a:t>
            </a:r>
            <a:r>
              <a:rPr lang="zh-TW" altLang="en-US" sz="2400" b="1" dirty="0"/>
              <a:t>的距離</a:t>
            </a:r>
            <a:r>
              <a:rPr lang="en-US" altLang="zh-TW" sz="2400" b="1" dirty="0"/>
              <a:t>d</a:t>
            </a:r>
            <a:r>
              <a:rPr lang="en-US" altLang="zh-TW" sz="2800" baseline="-25000" dirty="0">
                <a:latin typeface="Consolas" panose="020B0609020204030204" pitchFamily="49" charset="0"/>
              </a:rPr>
              <a:t>v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6"/>
            </a:pPr>
            <a:endParaRPr lang="en-US" altLang="zh-TW" sz="2400" b="1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B18FD44E-E40E-3B6B-CC96-D7380D800E89}"/>
              </a:ext>
            </a:extLst>
          </p:cNvPr>
          <p:cNvSpPr txBox="1"/>
          <p:nvPr/>
        </p:nvSpPr>
        <p:spPr>
          <a:xfrm>
            <a:off x="6245612" y="4424690"/>
            <a:ext cx="9775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zh-TW" sz="2800" b="0" baseline="-250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v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C7C3066-0F62-C90E-B2F1-198280E4F0C8}"/>
              </a:ext>
            </a:extLst>
          </p:cNvPr>
          <p:cNvSpPr txBox="1"/>
          <p:nvPr/>
        </p:nvSpPr>
        <p:spPr>
          <a:xfrm>
            <a:off x="6258458" y="5185631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2405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6">
            <a:extLst>
              <a:ext uri="{FF2B5EF4-FFF2-40B4-BE49-F238E27FC236}">
                <a16:creationId xmlns:a16="http://schemas.microsoft.com/office/drawing/2014/main" id="{AE33CC0B-6E14-27E6-AA48-4744A43755FE}"/>
              </a:ext>
            </a:extLst>
          </p:cNvPr>
          <p:cNvSpPr txBox="1"/>
          <p:nvPr/>
        </p:nvSpPr>
        <p:spPr>
          <a:xfrm>
            <a:off x="5904775" y="1551061"/>
            <a:ext cx="225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△</a:t>
            </a:r>
            <a:r>
              <a:rPr lang="en-US" altLang="zh-TW" dirty="0"/>
              <a:t>T=</a:t>
            </a:r>
            <a:r>
              <a:rPr lang="en-US" altLang="zh-TW" dirty="0" err="1"/>
              <a:t>Tup+Tdown+Tpro</a:t>
            </a:r>
            <a:endParaRPr lang="en-US" altLang="zh-TW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A4A23E75-AA04-69E8-9968-5BD4BA1CE136}"/>
              </a:ext>
            </a:extLst>
          </p:cNvPr>
          <p:cNvGrpSpPr/>
          <p:nvPr/>
        </p:nvGrpSpPr>
        <p:grpSpPr>
          <a:xfrm>
            <a:off x="377855" y="1283009"/>
            <a:ext cx="5001694" cy="3496237"/>
            <a:chOff x="330230" y="1046975"/>
            <a:chExt cx="5001694" cy="3496237"/>
          </a:xfrm>
        </p:grpSpPr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53149E10-D217-774A-6B17-BF1B043779E4}"/>
                </a:ext>
              </a:extLst>
            </p:cNvPr>
            <p:cNvGrpSpPr/>
            <p:nvPr/>
          </p:nvGrpSpPr>
          <p:grpSpPr>
            <a:xfrm>
              <a:off x="330230" y="1046975"/>
              <a:ext cx="5001694" cy="3496237"/>
              <a:chOff x="722269" y="1147481"/>
              <a:chExt cx="5001694" cy="3496237"/>
            </a:xfrm>
          </p:grpSpPr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647697EE-0CEF-2DAF-2FD7-083DC7096D68}"/>
                  </a:ext>
                </a:extLst>
              </p:cNvPr>
              <p:cNvSpPr/>
              <p:nvPr/>
            </p:nvSpPr>
            <p:spPr>
              <a:xfrm>
                <a:off x="1174375" y="1147481"/>
                <a:ext cx="1084730" cy="90543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server</a:t>
                </a:r>
                <a:endParaRPr lang="zh-TW" altLang="en-US" dirty="0"/>
              </a:p>
            </p:txBody>
          </p:sp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70FE65DC-5F44-1D17-DEA4-60B6166DE0C0}"/>
                  </a:ext>
                </a:extLst>
              </p:cNvPr>
              <p:cNvSpPr/>
              <p:nvPr/>
            </p:nvSpPr>
            <p:spPr>
              <a:xfrm>
                <a:off x="4692932" y="1147481"/>
                <a:ext cx="1031031" cy="86061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UAV</a:t>
                </a:r>
                <a:endParaRPr lang="zh-TW" altLang="en-US" dirty="0"/>
              </a:p>
            </p:txBody>
          </p:sp>
          <p:cxnSp>
            <p:nvCxnSpPr>
              <p:cNvPr id="7" name="直線接點 6">
                <a:extLst>
                  <a:ext uri="{FF2B5EF4-FFF2-40B4-BE49-F238E27FC236}">
                    <a16:creationId xmlns:a16="http://schemas.microsoft.com/office/drawing/2014/main" id="{CF4CC5B4-579F-2271-8BA4-25234DEECB2D}"/>
                  </a:ext>
                </a:extLst>
              </p:cNvPr>
              <p:cNvCxnSpPr>
                <a:cxnSpLocks/>
                <a:stCxn id="4" idx="4"/>
              </p:cNvCxnSpPr>
              <p:nvPr/>
            </p:nvCxnSpPr>
            <p:spPr>
              <a:xfrm>
                <a:off x="1716740" y="2052917"/>
                <a:ext cx="20757" cy="2384613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接點 8">
                <a:extLst>
                  <a:ext uri="{FF2B5EF4-FFF2-40B4-BE49-F238E27FC236}">
                    <a16:creationId xmlns:a16="http://schemas.microsoft.com/office/drawing/2014/main" id="{3E533CAB-135D-3E51-1F2A-10798704447C}"/>
                  </a:ext>
                </a:extLst>
              </p:cNvPr>
              <p:cNvCxnSpPr>
                <a:cxnSpLocks/>
                <a:stCxn id="5" idx="4"/>
              </p:cNvCxnSpPr>
              <p:nvPr/>
            </p:nvCxnSpPr>
            <p:spPr>
              <a:xfrm>
                <a:off x="5208448" y="2008094"/>
                <a:ext cx="0" cy="2635624"/>
              </a:xfrm>
              <a:prstGeom prst="line">
                <a:avLst/>
              </a:prstGeom>
              <a:ln w="571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1" name="直線單箭頭接點 10">
                <a:extLst>
                  <a:ext uri="{FF2B5EF4-FFF2-40B4-BE49-F238E27FC236}">
                    <a16:creationId xmlns:a16="http://schemas.microsoft.com/office/drawing/2014/main" id="{6726E6B1-27AB-4260-E892-F5F4C0E5C854}"/>
                  </a:ext>
                </a:extLst>
              </p:cNvPr>
              <p:cNvCxnSpPr/>
              <p:nvPr/>
            </p:nvCxnSpPr>
            <p:spPr>
              <a:xfrm flipH="1">
                <a:off x="1712259" y="2456329"/>
                <a:ext cx="3487270" cy="0"/>
              </a:xfrm>
              <a:prstGeom prst="straightConnector1">
                <a:avLst/>
              </a:prstGeom>
              <a:ln w="57150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2" name="直線單箭頭接點 11">
                <a:extLst>
                  <a:ext uri="{FF2B5EF4-FFF2-40B4-BE49-F238E27FC236}">
                    <a16:creationId xmlns:a16="http://schemas.microsoft.com/office/drawing/2014/main" id="{CACC40D3-1DE2-0193-D1F9-6A72742F85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8401" y="3262264"/>
                <a:ext cx="3487270" cy="0"/>
              </a:xfrm>
              <a:prstGeom prst="straightConnector1">
                <a:avLst/>
              </a:prstGeom>
              <a:ln w="57150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638564BF-F572-DCE6-506D-0B038BEC9A51}"/>
                  </a:ext>
                </a:extLst>
              </p:cNvPr>
              <p:cNvSpPr txBox="1"/>
              <p:nvPr/>
            </p:nvSpPr>
            <p:spPr>
              <a:xfrm>
                <a:off x="3012141" y="2052917"/>
                <a:ext cx="5262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Tup</a:t>
                </a:r>
              </a:p>
            </p:txBody>
          </p: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786FE3C0-3E67-5B75-724F-2E922004C929}"/>
                  </a:ext>
                </a:extLst>
              </p:cNvPr>
              <p:cNvSpPr txBox="1"/>
              <p:nvPr/>
            </p:nvSpPr>
            <p:spPr>
              <a:xfrm>
                <a:off x="3012141" y="3341168"/>
                <a:ext cx="8100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err="1"/>
                  <a:t>Tdown</a:t>
                </a:r>
                <a:endParaRPr lang="en-US" altLang="zh-TW" dirty="0"/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7F979784-52AB-6A7C-AC70-B6A65BE5552C}"/>
                  </a:ext>
                </a:extLst>
              </p:cNvPr>
              <p:cNvSpPr txBox="1"/>
              <p:nvPr/>
            </p:nvSpPr>
            <p:spPr>
              <a:xfrm>
                <a:off x="722269" y="2691225"/>
                <a:ext cx="602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err="1"/>
                  <a:t>Tpro</a:t>
                </a:r>
                <a:endParaRPr lang="en-US" altLang="zh-TW" dirty="0"/>
              </a:p>
            </p:txBody>
          </p:sp>
        </p:grpSp>
        <p:sp>
          <p:nvSpPr>
            <p:cNvPr id="22" name="弧形 21">
              <a:extLst>
                <a:ext uri="{FF2B5EF4-FFF2-40B4-BE49-F238E27FC236}">
                  <a16:creationId xmlns:a16="http://schemas.microsoft.com/office/drawing/2014/main" id="{6E6F0120-1DBE-FEEC-7723-0636D2D22614}"/>
                </a:ext>
              </a:extLst>
            </p:cNvPr>
            <p:cNvSpPr/>
            <p:nvPr/>
          </p:nvSpPr>
          <p:spPr>
            <a:xfrm flipH="1">
              <a:off x="1016401" y="2355823"/>
              <a:ext cx="581905" cy="805933"/>
            </a:xfrm>
            <a:prstGeom prst="arc">
              <a:avLst>
                <a:gd name="adj1" fmla="val 16070331"/>
                <a:gd name="adj2" fmla="val 5387333"/>
              </a:avLst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B6353651-F4C8-7674-9732-EABC3BA242DF}"/>
              </a:ext>
            </a:extLst>
          </p:cNvPr>
          <p:cNvCxnSpPr>
            <a:cxnSpLocks/>
          </p:cNvCxnSpPr>
          <p:nvPr/>
        </p:nvCxnSpPr>
        <p:spPr>
          <a:xfrm>
            <a:off x="1388756" y="5802193"/>
            <a:ext cx="9419878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F351AE0D-21CB-8AB7-88F1-9E609F3F0879}"/>
              </a:ext>
            </a:extLst>
          </p:cNvPr>
          <p:cNvSpPr/>
          <p:nvPr/>
        </p:nvSpPr>
        <p:spPr>
          <a:xfrm>
            <a:off x="1125529" y="5657869"/>
            <a:ext cx="360435" cy="360435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4A2CBD90-DBC4-9742-592D-AE079665364A}"/>
              </a:ext>
            </a:extLst>
          </p:cNvPr>
          <p:cNvSpPr txBox="1"/>
          <p:nvPr/>
        </p:nvSpPr>
        <p:spPr>
          <a:xfrm>
            <a:off x="983016" y="5226677"/>
            <a:ext cx="645459" cy="369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UAV</a:t>
            </a:r>
            <a:endParaRPr lang="zh-TW" altLang="en-US" dirty="0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0D29F88F-5AED-1D24-43FC-8CE54CB45B09}"/>
              </a:ext>
            </a:extLst>
          </p:cNvPr>
          <p:cNvSpPr/>
          <p:nvPr/>
        </p:nvSpPr>
        <p:spPr>
          <a:xfrm>
            <a:off x="3626682" y="5657869"/>
            <a:ext cx="360435" cy="360435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735159E0-1D22-A25C-A7A9-D0776D790E3F}"/>
              </a:ext>
            </a:extLst>
          </p:cNvPr>
          <p:cNvSpPr txBox="1"/>
          <p:nvPr/>
        </p:nvSpPr>
        <p:spPr>
          <a:xfrm>
            <a:off x="3412751" y="5199337"/>
            <a:ext cx="1070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Target(Lt</a:t>
            </a:r>
            <a:r>
              <a:rPr lang="zh-TW" altLang="en-US" dirty="0"/>
              <a:t> </a:t>
            </a:r>
            <a:r>
              <a:rPr lang="en-US" altLang="zh-TW" dirty="0"/>
              <a:t>)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DE13AFD2-2E0B-B44C-486D-24E89CE4095D}"/>
              </a:ext>
            </a:extLst>
          </p:cNvPr>
          <p:cNvSpPr txBox="1"/>
          <p:nvPr/>
        </p:nvSpPr>
        <p:spPr>
          <a:xfrm>
            <a:off x="5904775" y="3380751"/>
            <a:ext cx="42098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無人機接收到</a:t>
            </a:r>
            <a:r>
              <a:rPr lang="en-US" altLang="zh-TW" dirty="0"/>
              <a:t>Target</a:t>
            </a:r>
            <a:r>
              <a:rPr lang="zh-TW" altLang="en-US" dirty="0"/>
              <a:t>時</a:t>
            </a:r>
            <a:r>
              <a:rPr lang="en-US" altLang="zh-TW" dirty="0"/>
              <a:t>(Lt)</a:t>
            </a:r>
            <a:r>
              <a:rPr lang="zh-TW" altLang="en-US" dirty="0"/>
              <a:t>，車輛又已經移動△</a:t>
            </a:r>
            <a:r>
              <a:rPr lang="en-US" altLang="zh-TW" dirty="0"/>
              <a:t>T</a:t>
            </a:r>
            <a:r>
              <a:rPr lang="zh-TW" altLang="en-US" dirty="0"/>
              <a:t>的時間，故讓</a:t>
            </a:r>
            <a:r>
              <a:rPr lang="en-US" altLang="zh-TW" dirty="0"/>
              <a:t>UAV</a:t>
            </a:r>
            <a:r>
              <a:rPr lang="zh-TW" altLang="en-US" dirty="0"/>
              <a:t>多移動</a:t>
            </a:r>
            <a:r>
              <a:rPr lang="en-US" altLang="zh-TW" dirty="0" err="1"/>
              <a:t>Vuav</a:t>
            </a:r>
            <a:r>
              <a:rPr lang="zh-TW" altLang="en-US" dirty="0"/>
              <a:t>* △</a:t>
            </a:r>
            <a:r>
              <a:rPr lang="en-US" altLang="zh-TW" dirty="0"/>
              <a:t>T</a:t>
            </a:r>
            <a:r>
              <a:rPr lang="zh-TW" altLang="en-US" dirty="0"/>
              <a:t>的距離</a:t>
            </a:r>
            <a:r>
              <a:rPr lang="en-US" altLang="zh-TW" dirty="0"/>
              <a:t>(Lt+</a:t>
            </a:r>
            <a:r>
              <a:rPr lang="zh-TW" altLang="en-US" dirty="0"/>
              <a:t>△</a:t>
            </a:r>
            <a:r>
              <a:rPr lang="en-US" altLang="zh-TW" dirty="0"/>
              <a:t>T</a:t>
            </a:r>
            <a:r>
              <a:rPr lang="zh-TW" altLang="en-US" dirty="0"/>
              <a:t> </a:t>
            </a:r>
            <a:r>
              <a:rPr lang="en-US" altLang="zh-TW" dirty="0"/>
              <a:t>)</a:t>
            </a:r>
            <a:r>
              <a:rPr lang="zh-TW" altLang="en-US" dirty="0"/>
              <a:t>，但</a:t>
            </a:r>
            <a:r>
              <a:rPr lang="en-US" altLang="zh-TW" dirty="0"/>
              <a:t>UAV</a:t>
            </a:r>
            <a:r>
              <a:rPr lang="zh-TW" altLang="en-US" dirty="0"/>
              <a:t>飛行至</a:t>
            </a:r>
            <a:r>
              <a:rPr lang="en-US" altLang="zh-TW" dirty="0"/>
              <a:t>(Lt+</a:t>
            </a:r>
            <a:r>
              <a:rPr lang="zh-TW" altLang="en-US" dirty="0"/>
              <a:t>△</a:t>
            </a:r>
            <a:r>
              <a:rPr lang="en-US" altLang="zh-TW" dirty="0"/>
              <a:t>T</a:t>
            </a:r>
            <a:r>
              <a:rPr lang="zh-TW" altLang="en-US" dirty="0"/>
              <a:t> </a:t>
            </a:r>
            <a:r>
              <a:rPr lang="en-US" altLang="zh-TW" dirty="0"/>
              <a:t>)</a:t>
            </a:r>
            <a:r>
              <a:rPr lang="zh-TW" altLang="en-US" dirty="0"/>
              <a:t>的時間，設為</a:t>
            </a:r>
            <a:r>
              <a:rPr lang="en-US" altLang="zh-TW" dirty="0"/>
              <a:t>δ </a:t>
            </a:r>
            <a:r>
              <a:rPr lang="zh-TW" altLang="en-US" dirty="0"/>
              <a:t>，無人機接收到的一棟的座標為</a:t>
            </a:r>
            <a:r>
              <a:rPr lang="en-US" altLang="zh-TW" dirty="0"/>
              <a:t>Lt+</a:t>
            </a:r>
            <a:r>
              <a:rPr lang="zh-TW" altLang="en-US" dirty="0"/>
              <a:t>△</a:t>
            </a:r>
            <a:r>
              <a:rPr lang="en-US" altLang="zh-TW" dirty="0" err="1"/>
              <a:t>T+δ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令</a:t>
            </a:r>
            <a:r>
              <a:rPr lang="en-US" altLang="zh-TW" dirty="0"/>
              <a:t>δ</a:t>
            </a:r>
            <a:r>
              <a:rPr lang="zh-TW" altLang="en-US" dirty="0"/>
              <a:t>為一變數，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E0FDF1FA-3153-A9A1-C186-7B4AAA8CB243}"/>
              </a:ext>
            </a:extLst>
          </p:cNvPr>
          <p:cNvSpPr txBox="1"/>
          <p:nvPr/>
        </p:nvSpPr>
        <p:spPr>
          <a:xfrm>
            <a:off x="5920178" y="2003779"/>
            <a:ext cx="28541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Lt</a:t>
            </a:r>
            <a:r>
              <a:rPr lang="zh-TW" altLang="en-US" dirty="0"/>
              <a:t> </a:t>
            </a:r>
            <a:r>
              <a:rPr lang="en-US" altLang="zh-TW" dirty="0"/>
              <a:t>(Target</a:t>
            </a:r>
            <a:r>
              <a:rPr lang="zh-TW" altLang="en-US" dirty="0"/>
              <a:t>點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Lt+</a:t>
            </a:r>
            <a:r>
              <a:rPr lang="zh-TW" altLang="en-US" dirty="0"/>
              <a:t>△</a:t>
            </a:r>
            <a:r>
              <a:rPr lang="en-US" altLang="zh-TW" dirty="0"/>
              <a:t>T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包含訊息傳遞時間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Lt+</a:t>
            </a:r>
            <a:r>
              <a:rPr lang="zh-TW" altLang="en-US" dirty="0"/>
              <a:t>△</a:t>
            </a:r>
            <a:r>
              <a:rPr lang="en-US" altLang="zh-TW" dirty="0" err="1"/>
              <a:t>T+δ</a:t>
            </a:r>
            <a:endParaRPr lang="en-US" altLang="zh-TW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E8C7AC31-B588-D294-90A3-7662B83D9F48}"/>
              </a:ext>
            </a:extLst>
          </p:cNvPr>
          <p:cNvSpPr txBox="1"/>
          <p:nvPr/>
        </p:nvSpPr>
        <p:spPr>
          <a:xfrm>
            <a:off x="2184307" y="5852209"/>
            <a:ext cx="544020" cy="367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t</a:t>
            </a:r>
            <a:endParaRPr lang="zh-TW" altLang="en-US" dirty="0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63B42238-B269-12BC-6B69-83867B0DCA52}"/>
              </a:ext>
            </a:extLst>
          </p:cNvPr>
          <p:cNvSpPr/>
          <p:nvPr/>
        </p:nvSpPr>
        <p:spPr>
          <a:xfrm>
            <a:off x="6485336" y="5657568"/>
            <a:ext cx="360435" cy="360435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70BDED64-BE70-F4F3-8641-0C3CB68B423A}"/>
              </a:ext>
            </a:extLst>
          </p:cNvPr>
          <p:cNvSpPr txBox="1"/>
          <p:nvPr/>
        </p:nvSpPr>
        <p:spPr>
          <a:xfrm>
            <a:off x="6319653" y="5209149"/>
            <a:ext cx="914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Lt+</a:t>
            </a:r>
            <a:r>
              <a:rPr lang="zh-TW" altLang="en-US" dirty="0"/>
              <a:t>△</a:t>
            </a:r>
            <a:r>
              <a:rPr lang="en-US" altLang="zh-TW" dirty="0"/>
              <a:t>T</a:t>
            </a:r>
            <a:r>
              <a:rPr lang="zh-TW" altLang="en-US" dirty="0"/>
              <a:t> 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EBB4FFCA-06C6-B6B5-34E4-19BDE657E910}"/>
              </a:ext>
            </a:extLst>
          </p:cNvPr>
          <p:cNvSpPr txBox="1"/>
          <p:nvPr/>
        </p:nvSpPr>
        <p:spPr>
          <a:xfrm>
            <a:off x="5073483" y="5852209"/>
            <a:ext cx="544020" cy="367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△</a:t>
            </a:r>
            <a:r>
              <a:rPr lang="en-US" altLang="zh-TW" dirty="0"/>
              <a:t>T</a:t>
            </a:r>
            <a:endParaRPr lang="zh-TW" altLang="en-US" dirty="0"/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E2F4D7C6-56F4-32A4-A4A9-FF317B1FC253}"/>
              </a:ext>
            </a:extLst>
          </p:cNvPr>
          <p:cNvSpPr/>
          <p:nvPr/>
        </p:nvSpPr>
        <p:spPr>
          <a:xfrm>
            <a:off x="9607643" y="5596005"/>
            <a:ext cx="360435" cy="360435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BDB4652A-6F66-9EDB-1B62-57C77D564B1F}"/>
              </a:ext>
            </a:extLst>
          </p:cNvPr>
          <p:cNvSpPr txBox="1"/>
          <p:nvPr/>
        </p:nvSpPr>
        <p:spPr>
          <a:xfrm>
            <a:off x="7752542" y="5896061"/>
            <a:ext cx="17850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δ=</a:t>
            </a:r>
            <a:r>
              <a:rPr lang="zh-TW" altLang="en-US" dirty="0"/>
              <a:t> </a:t>
            </a:r>
            <a:r>
              <a:rPr lang="en-US" altLang="zh-TW" dirty="0"/>
              <a:t>1,2,3…. δ </a:t>
            </a:r>
            <a:endParaRPr lang="zh-TW" altLang="en-US" dirty="0"/>
          </a:p>
          <a:p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FE9B9538-DEC4-DC71-285F-FE187A45CDE5}"/>
              </a:ext>
            </a:extLst>
          </p:cNvPr>
          <p:cNvSpPr txBox="1"/>
          <p:nvPr/>
        </p:nvSpPr>
        <p:spPr>
          <a:xfrm>
            <a:off x="9261434" y="5221344"/>
            <a:ext cx="1547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L(t+</a:t>
            </a:r>
            <a:r>
              <a:rPr lang="zh-TW" altLang="en-US" dirty="0"/>
              <a:t>△</a:t>
            </a:r>
            <a:r>
              <a:rPr lang="en-US" altLang="zh-TW" dirty="0" err="1"/>
              <a:t>T+δ</a:t>
            </a:r>
            <a:r>
              <a:rPr lang="en-US" altLang="zh-TW" dirty="0"/>
              <a:t>) </a:t>
            </a:r>
            <a:endParaRPr lang="zh-TW" altLang="en-US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ED6534AB-F8EC-7D55-6DF5-2DDF63484EA4}"/>
              </a:ext>
            </a:extLst>
          </p:cNvPr>
          <p:cNvSpPr txBox="1"/>
          <p:nvPr/>
        </p:nvSpPr>
        <p:spPr>
          <a:xfrm>
            <a:off x="6251534" y="625858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 err="1"/>
              <a:t>dδ</a:t>
            </a:r>
            <a:r>
              <a:rPr lang="en-US" altLang="zh-TW" sz="2800" dirty="0"/>
              <a:t>/</a:t>
            </a:r>
            <a:r>
              <a:rPr lang="en-US" altLang="zh-TW" sz="2800" dirty="0" err="1"/>
              <a:t>Vuav</a:t>
            </a:r>
            <a:r>
              <a:rPr lang="en-US" altLang="zh-TW" sz="2800" dirty="0"/>
              <a:t> &lt;= δ</a:t>
            </a:r>
            <a:endParaRPr lang="zh-TW" altLang="en-US" sz="28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0E1AD623-72AA-A1E8-300F-E673771ED30C}"/>
              </a:ext>
            </a:extLst>
          </p:cNvPr>
          <p:cNvSpPr/>
          <p:nvPr/>
        </p:nvSpPr>
        <p:spPr>
          <a:xfrm>
            <a:off x="7234435" y="5617509"/>
            <a:ext cx="109663" cy="403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5AC32FE9-4EEE-131C-D48E-517296ED4E69}"/>
              </a:ext>
            </a:extLst>
          </p:cNvPr>
          <p:cNvSpPr txBox="1"/>
          <p:nvPr/>
        </p:nvSpPr>
        <p:spPr>
          <a:xfrm>
            <a:off x="11076698" y="5986878"/>
            <a:ext cx="4017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δ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814D7BA3-79D5-2994-740E-15FAD041FDC8}"/>
              </a:ext>
            </a:extLst>
          </p:cNvPr>
          <p:cNvSpPr txBox="1"/>
          <p:nvPr/>
        </p:nvSpPr>
        <p:spPr>
          <a:xfrm>
            <a:off x="6887479" y="5920762"/>
            <a:ext cx="4017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1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6FA5A31-404B-207C-FF88-74CAEFB514FD}"/>
              </a:ext>
            </a:extLst>
          </p:cNvPr>
          <p:cNvSpPr txBox="1"/>
          <p:nvPr/>
        </p:nvSpPr>
        <p:spPr>
          <a:xfrm>
            <a:off x="4814046" y="295834"/>
            <a:ext cx="24356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 err="1"/>
              <a:t>DelayTime</a:t>
            </a:r>
            <a:endParaRPr lang="en-US" altLang="zh-TW" sz="4000" b="1" dirty="0"/>
          </a:p>
        </p:txBody>
      </p:sp>
    </p:spTree>
    <p:extLst>
      <p:ext uri="{BB962C8B-B14F-4D97-AF65-F5344CB8AC3E}">
        <p14:creationId xmlns:p14="http://schemas.microsoft.com/office/powerpoint/2010/main" val="2877091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278AB9F4-821E-E906-8025-504959CC5493}"/>
              </a:ext>
            </a:extLst>
          </p:cNvPr>
          <p:cNvSpPr txBox="1"/>
          <p:nvPr/>
        </p:nvSpPr>
        <p:spPr>
          <a:xfrm>
            <a:off x="4096870" y="385481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/>
              <a:t>模擬實際情形</a:t>
            </a:r>
            <a:endParaRPr lang="en-US" altLang="zh-TW" sz="4000" b="1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E391176-AC8A-AA0F-AEAB-499F605F5C21}"/>
              </a:ext>
            </a:extLst>
          </p:cNvPr>
          <p:cNvSpPr txBox="1"/>
          <p:nvPr/>
        </p:nvSpPr>
        <p:spPr>
          <a:xfrm>
            <a:off x="1167856" y="1156121"/>
            <a:ext cx="10226286" cy="5194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sz="2800" dirty="0"/>
              <a:t>初始設定無人機位置、車輛數</a:t>
            </a:r>
            <a:r>
              <a:rPr lang="en-US" altLang="zh-TW" sz="2800" dirty="0"/>
              <a:t>NUM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sz="2800" dirty="0"/>
              <a:t>創建</a:t>
            </a:r>
            <a:r>
              <a:rPr lang="en-US" altLang="zh-TW" sz="2800" dirty="0" err="1"/>
              <a:t>dataA</a:t>
            </a:r>
            <a:r>
              <a:rPr lang="en-US" altLang="zh-TW" sz="2800" dirty="0"/>
              <a:t>(</a:t>
            </a:r>
            <a:r>
              <a:rPr lang="zh-TW" altLang="en-US" sz="2800" dirty="0"/>
              <a:t>車輛資訊 </a:t>
            </a:r>
            <a:r>
              <a:rPr lang="en-US" altLang="zh-TW" sz="2800" dirty="0"/>
              <a:t>(</a:t>
            </a:r>
            <a:r>
              <a:rPr lang="en-US" altLang="zh-TW" sz="2800" dirty="0" err="1"/>
              <a:t>x,y,v</a:t>
            </a:r>
            <a:r>
              <a:rPr lang="en-US" altLang="zh-TW" sz="2800" dirty="0"/>
              <a:t>) 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sz="2800" dirty="0"/>
              <a:t>每一秒更新車輛座標</a:t>
            </a:r>
            <a:r>
              <a:rPr lang="en-US" altLang="zh-TW" sz="2800" dirty="0"/>
              <a:t>(x)</a:t>
            </a:r>
            <a:r>
              <a:rPr lang="zh-TW" altLang="en-US" sz="2800" dirty="0"/>
              <a:t>，並</a:t>
            </a:r>
            <a:r>
              <a:rPr lang="zh-TW" altLang="en-US" sz="2800" b="1" dirty="0"/>
              <a:t>更新車輛速度</a:t>
            </a:r>
            <a:r>
              <a:rPr lang="en-US" altLang="zh-TW" sz="2800" b="1" dirty="0"/>
              <a:t>(v)</a:t>
            </a:r>
            <a:r>
              <a:rPr lang="zh-TW" altLang="en-US" sz="2800" b="1" dirty="0"/>
              <a:t>及車道</a:t>
            </a:r>
            <a:r>
              <a:rPr lang="en-US" altLang="zh-TW" sz="2800" b="1" dirty="0"/>
              <a:t>(y)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800" b="1" dirty="0"/>
              <a:t>車輛速度</a:t>
            </a:r>
            <a:r>
              <a:rPr lang="en-US" altLang="zh-TW" sz="2800" b="1" dirty="0"/>
              <a:t>(v)</a:t>
            </a:r>
            <a:r>
              <a:rPr lang="zh-TW" altLang="en-US" sz="2800" b="1" dirty="0"/>
              <a:t>：增加隨機 </a:t>
            </a:r>
            <a:r>
              <a:rPr lang="en-US" altLang="zh-TW" sz="2800" b="1" dirty="0"/>
              <a:t>±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10%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800" b="1" dirty="0"/>
              <a:t>車道</a:t>
            </a:r>
            <a:r>
              <a:rPr lang="en-US" altLang="zh-TW" sz="2800" b="1" dirty="0"/>
              <a:t>(y)</a:t>
            </a:r>
            <a:r>
              <a:rPr lang="zh-TW" altLang="en-US" sz="2800" b="1" dirty="0"/>
              <a:t>：有</a:t>
            </a:r>
            <a:r>
              <a:rPr lang="en-US" altLang="zh-TW" sz="2800" b="1" dirty="0"/>
              <a:t>80%</a:t>
            </a:r>
            <a:r>
              <a:rPr lang="zh-TW" altLang="en-US" sz="2800" b="1" dirty="0"/>
              <a:t> 的車輛會改變車道</a:t>
            </a:r>
            <a:endParaRPr lang="en-US" altLang="zh-TW" sz="2800" b="1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TW" altLang="en-US" sz="2800" dirty="0"/>
              <a:t>更新各車輛位置後，計算新的</a:t>
            </a:r>
            <a:r>
              <a:rPr lang="en-US" altLang="zh-TW" sz="2800" dirty="0" err="1"/>
              <a:t>Kmeans</a:t>
            </a:r>
            <a:r>
              <a:rPr lang="zh-TW" altLang="en-US" sz="2800" dirty="0"/>
              <a:t>中點座標</a:t>
            </a:r>
            <a:r>
              <a:rPr lang="en-US" altLang="zh-TW" sz="2800" dirty="0" err="1"/>
              <a:t>center_pointA</a:t>
            </a:r>
            <a:endParaRPr lang="en-US" altLang="zh-TW" sz="28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sz="2800" dirty="0"/>
              <a:t>而</a:t>
            </a:r>
            <a:r>
              <a:rPr lang="en-US" altLang="zh-TW" sz="2800" dirty="0"/>
              <a:t>UAV</a:t>
            </a:r>
            <a:r>
              <a:rPr lang="zh-TW" altLang="en-US" sz="2800" dirty="0"/>
              <a:t>則是，經過</a:t>
            </a:r>
            <a:r>
              <a:rPr lang="en-US" altLang="zh-TW" sz="2800" dirty="0" err="1"/>
              <a:t>dalaytime</a:t>
            </a:r>
            <a:r>
              <a:rPr lang="zh-TW" altLang="en-US" sz="2800" dirty="0"/>
              <a:t>後，開始移動</a:t>
            </a:r>
            <a:endParaRPr lang="en-US" altLang="zh-TW" sz="28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sz="2800" dirty="0"/>
              <a:t>當</a:t>
            </a:r>
            <a:r>
              <a:rPr lang="en-US" altLang="zh-TW" sz="2800" dirty="0"/>
              <a:t>UAV</a:t>
            </a:r>
            <a:r>
              <a:rPr lang="zh-TW" altLang="en-US" sz="2800" dirty="0"/>
              <a:t>追上</a:t>
            </a:r>
            <a:r>
              <a:rPr lang="en-US" altLang="zh-TW" sz="2800" dirty="0" err="1"/>
              <a:t>center_point</a:t>
            </a:r>
            <a:r>
              <a:rPr lang="zh-TW" altLang="en-US" sz="2800" dirty="0"/>
              <a:t>後，紀錄</a:t>
            </a:r>
            <a:r>
              <a:rPr lang="zh-TW" altLang="en-US" sz="2800" b="1" dirty="0"/>
              <a:t>秒數</a:t>
            </a:r>
            <a:r>
              <a:rPr lang="zh-TW" altLang="en-US" sz="2800" dirty="0"/>
              <a:t>及</a:t>
            </a:r>
            <a:r>
              <a:rPr lang="en-US" altLang="zh-TW" sz="2800" b="1" dirty="0" err="1"/>
              <a:t>center_pointA</a:t>
            </a:r>
            <a:endParaRPr lang="en-US" altLang="zh-TW" sz="2800" b="1" dirty="0"/>
          </a:p>
        </p:txBody>
      </p:sp>
    </p:spTree>
    <p:extLst>
      <p:ext uri="{BB962C8B-B14F-4D97-AF65-F5344CB8AC3E}">
        <p14:creationId xmlns:p14="http://schemas.microsoft.com/office/powerpoint/2010/main" val="2470077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7F29B4B-6525-B856-418E-10B4CFB71807}"/>
              </a:ext>
            </a:extLst>
          </p:cNvPr>
          <p:cNvSpPr txBox="1"/>
          <p:nvPr/>
        </p:nvSpPr>
        <p:spPr>
          <a:xfrm>
            <a:off x="4096869" y="385481"/>
            <a:ext cx="36850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/>
              <a:t>實驗模擬情形</a:t>
            </a:r>
            <a:endParaRPr lang="en-US" altLang="zh-TW" sz="4000" b="1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FB62592-9CA8-D78D-B321-31821C69A615}"/>
              </a:ext>
            </a:extLst>
          </p:cNvPr>
          <p:cNvSpPr txBox="1"/>
          <p:nvPr/>
        </p:nvSpPr>
        <p:spPr>
          <a:xfrm>
            <a:off x="1167856" y="1156121"/>
            <a:ext cx="10226286" cy="3903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sz="2800" dirty="0"/>
              <a:t>初始設定無人機位置、車輛數</a:t>
            </a:r>
            <a:r>
              <a:rPr lang="en-US" altLang="zh-TW" sz="2800" dirty="0"/>
              <a:t>NUM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sz="2800" dirty="0"/>
              <a:t>創建</a:t>
            </a:r>
            <a:r>
              <a:rPr lang="en-US" altLang="zh-TW" sz="2800" dirty="0" err="1"/>
              <a:t>dataS</a:t>
            </a:r>
            <a:r>
              <a:rPr lang="en-US" altLang="zh-TW" sz="2800" dirty="0"/>
              <a:t>(</a:t>
            </a:r>
            <a:r>
              <a:rPr lang="zh-TW" altLang="en-US" sz="2800" dirty="0"/>
              <a:t>車輛資訊 </a:t>
            </a:r>
            <a:r>
              <a:rPr lang="en-US" altLang="zh-TW" sz="2800" dirty="0"/>
              <a:t>(</a:t>
            </a:r>
            <a:r>
              <a:rPr lang="en-US" altLang="zh-TW" sz="2800" dirty="0" err="1"/>
              <a:t>x,y,v</a:t>
            </a:r>
            <a:r>
              <a:rPr lang="en-US" altLang="zh-TW" sz="2800" dirty="0"/>
              <a:t>) 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sz="2800" dirty="0"/>
              <a:t>每一秒更新車輛座標</a:t>
            </a:r>
            <a:r>
              <a:rPr lang="en-US" altLang="zh-TW" sz="2800" dirty="0"/>
              <a:t>(x)</a:t>
            </a:r>
            <a:r>
              <a:rPr lang="zh-TW" altLang="en-US" sz="2800" dirty="0"/>
              <a:t>，並</a:t>
            </a:r>
            <a:r>
              <a:rPr lang="zh-TW" altLang="en-US" sz="2800" b="1" dirty="0"/>
              <a:t>維持車輛速度</a:t>
            </a:r>
            <a:r>
              <a:rPr lang="en-US" altLang="zh-TW" sz="2800" b="1" dirty="0"/>
              <a:t>(v)</a:t>
            </a:r>
            <a:r>
              <a:rPr lang="zh-TW" altLang="en-US" sz="2800" b="1" dirty="0"/>
              <a:t>及車道</a:t>
            </a:r>
            <a:r>
              <a:rPr lang="en-US" altLang="zh-TW" sz="2800" b="1" dirty="0"/>
              <a:t>(y)</a:t>
            </a:r>
            <a:r>
              <a:rPr lang="zh-TW" altLang="en-US" sz="2800" b="1" dirty="0"/>
              <a:t>不變</a:t>
            </a:r>
            <a:endParaRPr lang="en-US" altLang="zh-TW" sz="2800" b="1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TW" altLang="en-US" sz="2800" dirty="0"/>
              <a:t>更新各車輛位置後，計算新的</a:t>
            </a:r>
            <a:r>
              <a:rPr lang="en-US" altLang="zh-TW" sz="2800" dirty="0" err="1"/>
              <a:t>Kmeans</a:t>
            </a:r>
            <a:r>
              <a:rPr lang="zh-TW" altLang="en-US" sz="2800" dirty="0"/>
              <a:t>中點座標</a:t>
            </a:r>
            <a:r>
              <a:rPr lang="en-US" altLang="zh-TW" sz="2800" dirty="0" err="1"/>
              <a:t>center_pointS</a:t>
            </a:r>
            <a:endParaRPr lang="en-US" altLang="zh-TW" sz="28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sz="2800" dirty="0"/>
              <a:t>而</a:t>
            </a:r>
            <a:r>
              <a:rPr lang="en-US" altLang="zh-TW" sz="2800" dirty="0"/>
              <a:t>UAV</a:t>
            </a:r>
            <a:r>
              <a:rPr lang="zh-TW" altLang="en-US" sz="2800" dirty="0"/>
              <a:t>則是，經過</a:t>
            </a:r>
            <a:r>
              <a:rPr lang="en-US" altLang="zh-TW" sz="2800" dirty="0" err="1"/>
              <a:t>dalaytime</a:t>
            </a:r>
            <a:r>
              <a:rPr lang="zh-TW" altLang="en-US" sz="2800" dirty="0"/>
              <a:t>後，開始移動</a:t>
            </a:r>
            <a:endParaRPr lang="en-US" altLang="zh-TW" sz="28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sz="2800" dirty="0"/>
              <a:t>當</a:t>
            </a:r>
            <a:r>
              <a:rPr lang="en-US" altLang="zh-TW" sz="2800" dirty="0"/>
              <a:t>UAV</a:t>
            </a:r>
            <a:r>
              <a:rPr lang="zh-TW" altLang="en-US" sz="2800" dirty="0"/>
              <a:t>追上</a:t>
            </a:r>
            <a:r>
              <a:rPr lang="en-US" altLang="zh-TW" sz="2800" dirty="0" err="1"/>
              <a:t>center_point</a:t>
            </a:r>
            <a:r>
              <a:rPr lang="zh-TW" altLang="en-US" sz="2800" dirty="0"/>
              <a:t>後，紀錄</a:t>
            </a:r>
            <a:r>
              <a:rPr lang="zh-TW" altLang="en-US" sz="2800" b="1" dirty="0"/>
              <a:t>秒數</a:t>
            </a:r>
            <a:r>
              <a:rPr lang="zh-TW" altLang="en-US" sz="2800" dirty="0"/>
              <a:t>及</a:t>
            </a:r>
            <a:r>
              <a:rPr lang="en-US" altLang="zh-TW" sz="2800" b="1" dirty="0" err="1"/>
              <a:t>center_pointS</a:t>
            </a:r>
            <a:endParaRPr lang="en-US" altLang="zh-TW" sz="2800" b="1" dirty="0"/>
          </a:p>
        </p:txBody>
      </p:sp>
    </p:spTree>
    <p:extLst>
      <p:ext uri="{BB962C8B-B14F-4D97-AF65-F5344CB8AC3E}">
        <p14:creationId xmlns:p14="http://schemas.microsoft.com/office/powerpoint/2010/main" val="4243967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55774B7-F7D2-AC29-8631-C1064522EFD1}"/>
              </a:ext>
            </a:extLst>
          </p:cNvPr>
          <p:cNvSpPr txBox="1"/>
          <p:nvPr/>
        </p:nvSpPr>
        <p:spPr>
          <a:xfrm>
            <a:off x="2210359" y="461681"/>
            <a:ext cx="7771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/>
              <a:t>實驗模擬及實際模擬的距離比較</a:t>
            </a:r>
            <a:endParaRPr lang="en-US" altLang="zh-TW" sz="4000" b="1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A0E29A8-6E2F-5B8A-93EB-38C04B3935BF}"/>
              </a:ext>
            </a:extLst>
          </p:cNvPr>
          <p:cNvSpPr txBox="1"/>
          <p:nvPr/>
        </p:nvSpPr>
        <p:spPr>
          <a:xfrm>
            <a:off x="1901281" y="1950617"/>
            <a:ext cx="6652169" cy="1318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b="1" dirty="0"/>
              <a:t>D1 = </a:t>
            </a:r>
            <a:r>
              <a:rPr lang="en-US" altLang="zh-TW" sz="2800" b="1" dirty="0" err="1"/>
              <a:t>center_point</a:t>
            </a:r>
            <a:r>
              <a:rPr lang="en-US" altLang="zh-TW" sz="2800" b="1" dirty="0"/>
              <a:t> - </a:t>
            </a:r>
            <a:r>
              <a:rPr lang="en-US" altLang="zh-TW" sz="2800" b="1" dirty="0" err="1"/>
              <a:t>New_center</a:t>
            </a:r>
            <a:endParaRPr lang="en-US" altLang="zh-TW" sz="28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b="1" dirty="0"/>
              <a:t>D2 = </a:t>
            </a:r>
            <a:r>
              <a:rPr lang="en-US" altLang="zh-TW" sz="2800" b="1" dirty="0" err="1"/>
              <a:t>center_pointS</a:t>
            </a:r>
            <a:r>
              <a:rPr lang="en-US" altLang="zh-TW" sz="2800" b="1" dirty="0"/>
              <a:t> - </a:t>
            </a:r>
            <a:r>
              <a:rPr lang="en-US" altLang="zh-TW" sz="2800" b="1" dirty="0" err="1"/>
              <a:t>center_pointA</a:t>
            </a:r>
            <a:r>
              <a:rPr lang="en-US" altLang="zh-TW" sz="2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1572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05E6152E-9712-967B-E9BD-E915B65D26A0}"/>
              </a:ext>
            </a:extLst>
          </p:cNvPr>
          <p:cNvCxnSpPr/>
          <p:nvPr/>
        </p:nvCxnSpPr>
        <p:spPr>
          <a:xfrm>
            <a:off x="2689669" y="3174673"/>
            <a:ext cx="6203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8BBDBE89-D2AC-90F9-4B5A-0E854C3034E4}"/>
              </a:ext>
            </a:extLst>
          </p:cNvPr>
          <p:cNvCxnSpPr/>
          <p:nvPr/>
        </p:nvCxnSpPr>
        <p:spPr>
          <a:xfrm>
            <a:off x="2864219" y="3830634"/>
            <a:ext cx="6203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>
            <a:extLst>
              <a:ext uri="{FF2B5EF4-FFF2-40B4-BE49-F238E27FC236}">
                <a16:creationId xmlns:a16="http://schemas.microsoft.com/office/drawing/2014/main" id="{D7BF09BF-2745-29E9-3F46-82C645FC0638}"/>
              </a:ext>
            </a:extLst>
          </p:cNvPr>
          <p:cNvSpPr/>
          <p:nvPr/>
        </p:nvSpPr>
        <p:spPr>
          <a:xfrm>
            <a:off x="3243268" y="3089711"/>
            <a:ext cx="367553" cy="36755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A7F8A6E-A0BC-4BF9-2B86-5B664B52C6AE}"/>
              </a:ext>
            </a:extLst>
          </p:cNvPr>
          <p:cNvSpPr txBox="1"/>
          <p:nvPr/>
        </p:nvSpPr>
        <p:spPr>
          <a:xfrm>
            <a:off x="1775269" y="2989121"/>
            <a:ext cx="645459" cy="369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UAV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E3E8A8A-D37A-3E81-3F09-8CE57CC79829}"/>
              </a:ext>
            </a:extLst>
          </p:cNvPr>
          <p:cNvSpPr txBox="1"/>
          <p:nvPr/>
        </p:nvSpPr>
        <p:spPr>
          <a:xfrm>
            <a:off x="291353" y="3632088"/>
            <a:ext cx="25952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/>
              <a:t>ACT_centerpoint+delay</a:t>
            </a:r>
            <a:endParaRPr lang="en-US" altLang="zh-TW" dirty="0"/>
          </a:p>
          <a:p>
            <a:pPr algn="ctr"/>
            <a:r>
              <a:rPr lang="en-US" altLang="zh-TW" dirty="0"/>
              <a:t>(</a:t>
            </a:r>
            <a:r>
              <a:rPr lang="zh-TW" altLang="en-US" dirty="0"/>
              <a:t>變速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DCD29695-99D6-C479-4A5B-60ED8B2DC7DD}"/>
              </a:ext>
            </a:extLst>
          </p:cNvPr>
          <p:cNvCxnSpPr/>
          <p:nvPr/>
        </p:nvCxnSpPr>
        <p:spPr>
          <a:xfrm>
            <a:off x="2864219" y="4472073"/>
            <a:ext cx="6203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F3F8ED96-D241-878C-38D6-2F0543515C14}"/>
              </a:ext>
            </a:extLst>
          </p:cNvPr>
          <p:cNvSpPr/>
          <p:nvPr/>
        </p:nvSpPr>
        <p:spPr>
          <a:xfrm>
            <a:off x="6974606" y="4302818"/>
            <a:ext cx="367553" cy="367553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6C50692-75DE-D359-68AF-B089A0770DE3}"/>
              </a:ext>
            </a:extLst>
          </p:cNvPr>
          <p:cNvSpPr txBox="1"/>
          <p:nvPr/>
        </p:nvSpPr>
        <p:spPr>
          <a:xfrm>
            <a:off x="151425" y="4273973"/>
            <a:ext cx="27790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/>
              <a:t>SIM_centerpoint</a:t>
            </a:r>
            <a:r>
              <a:rPr lang="en-US" altLang="zh-TW" dirty="0"/>
              <a:t> +delay</a:t>
            </a:r>
          </a:p>
          <a:p>
            <a:pPr algn="ctr"/>
            <a:r>
              <a:rPr lang="en-US" altLang="zh-TW" dirty="0"/>
              <a:t>(</a:t>
            </a:r>
            <a:r>
              <a:rPr lang="zh-TW" altLang="en-US" dirty="0"/>
              <a:t>等速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BA9DDC96-400D-D278-C631-93A55F4AAA22}"/>
              </a:ext>
            </a:extLst>
          </p:cNvPr>
          <p:cNvCxnSpPr>
            <a:cxnSpLocks/>
          </p:cNvCxnSpPr>
          <p:nvPr/>
        </p:nvCxnSpPr>
        <p:spPr>
          <a:xfrm flipH="1">
            <a:off x="7158381" y="4622646"/>
            <a:ext cx="1" cy="543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B688D214-4078-F124-A7D3-F1C01EC920A4}"/>
              </a:ext>
            </a:extLst>
          </p:cNvPr>
          <p:cNvCxnSpPr>
            <a:cxnSpLocks/>
          </p:cNvCxnSpPr>
          <p:nvPr/>
        </p:nvCxnSpPr>
        <p:spPr>
          <a:xfrm>
            <a:off x="6353159" y="4000592"/>
            <a:ext cx="0" cy="1212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箭號: 上-下雙向 18">
            <a:extLst>
              <a:ext uri="{FF2B5EF4-FFF2-40B4-BE49-F238E27FC236}">
                <a16:creationId xmlns:a16="http://schemas.microsoft.com/office/drawing/2014/main" id="{7B8267F8-9A46-94A2-C4E1-8CFC023B1370}"/>
              </a:ext>
            </a:extLst>
          </p:cNvPr>
          <p:cNvSpPr/>
          <p:nvPr/>
        </p:nvSpPr>
        <p:spPr>
          <a:xfrm rot="5400000">
            <a:off x="6594493" y="4711499"/>
            <a:ext cx="322553" cy="80522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7E1503F-8E20-C9FE-118D-1828153A90BC}"/>
              </a:ext>
            </a:extLst>
          </p:cNvPr>
          <p:cNvSpPr txBox="1"/>
          <p:nvPr/>
        </p:nvSpPr>
        <p:spPr>
          <a:xfrm>
            <a:off x="6734432" y="4170752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D1</a:t>
            </a:r>
            <a:endParaRPr lang="zh-TW" altLang="en-US" dirty="0"/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C86411C5-8114-A224-19A8-D100C9D5DEC0}"/>
              </a:ext>
            </a:extLst>
          </p:cNvPr>
          <p:cNvCxnSpPr/>
          <p:nvPr/>
        </p:nvCxnSpPr>
        <p:spPr>
          <a:xfrm>
            <a:off x="2886635" y="1011194"/>
            <a:ext cx="6203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A7923FC6-5221-0CFD-DFE0-F65CA8301623}"/>
              </a:ext>
            </a:extLst>
          </p:cNvPr>
          <p:cNvSpPr/>
          <p:nvPr/>
        </p:nvSpPr>
        <p:spPr>
          <a:xfrm>
            <a:off x="3114257" y="830625"/>
            <a:ext cx="367553" cy="367553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9EF5FAB-7814-A90B-A52E-D71CC3AA284B}"/>
              </a:ext>
            </a:extLst>
          </p:cNvPr>
          <p:cNvSpPr txBox="1"/>
          <p:nvPr/>
        </p:nvSpPr>
        <p:spPr>
          <a:xfrm>
            <a:off x="109178" y="719247"/>
            <a:ext cx="25952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/>
              <a:t>ACT_centerpoint+delay</a:t>
            </a:r>
            <a:endParaRPr lang="en-US" altLang="zh-TW" dirty="0"/>
          </a:p>
          <a:p>
            <a:pPr algn="ctr"/>
            <a:r>
              <a:rPr lang="en-US" altLang="zh-TW" dirty="0"/>
              <a:t>(</a:t>
            </a:r>
            <a:r>
              <a:rPr lang="zh-TW" altLang="en-US" dirty="0"/>
              <a:t>變速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A02DAF74-CB5F-7177-F6D9-21D8981535CE}"/>
              </a:ext>
            </a:extLst>
          </p:cNvPr>
          <p:cNvSpPr txBox="1"/>
          <p:nvPr/>
        </p:nvSpPr>
        <p:spPr>
          <a:xfrm>
            <a:off x="9547916" y="1082302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D2  </a:t>
            </a:r>
            <a:r>
              <a:rPr lang="zh-TW" altLang="en-US" dirty="0"/>
              <a:t>越大越好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CE0A18BE-440C-B39B-C560-0ABE192F63AE}"/>
              </a:ext>
            </a:extLst>
          </p:cNvPr>
          <p:cNvSpPr txBox="1"/>
          <p:nvPr/>
        </p:nvSpPr>
        <p:spPr>
          <a:xfrm>
            <a:off x="2841802" y="294123"/>
            <a:ext cx="7815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/>
              <a:t>t = 0 </a:t>
            </a:r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25F1816-443F-FA9D-7822-1B9F03377C33}"/>
              </a:ext>
            </a:extLst>
          </p:cNvPr>
          <p:cNvSpPr txBox="1"/>
          <p:nvPr/>
        </p:nvSpPr>
        <p:spPr>
          <a:xfrm>
            <a:off x="3623374" y="284006"/>
            <a:ext cx="7815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/>
              <a:t>t = 1 </a:t>
            </a:r>
            <a:endParaRPr lang="zh-TW" altLang="en-US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9449314C-7143-FC23-0AE7-8D70E9D40C0C}"/>
              </a:ext>
            </a:extLst>
          </p:cNvPr>
          <p:cNvSpPr txBox="1"/>
          <p:nvPr/>
        </p:nvSpPr>
        <p:spPr>
          <a:xfrm>
            <a:off x="9624116" y="3770587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D1  </a:t>
            </a:r>
            <a:r>
              <a:rPr lang="zh-TW" altLang="en-US" dirty="0"/>
              <a:t>越小越好</a:t>
            </a:r>
          </a:p>
        </p:txBody>
      </p: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110E90B9-A15D-81C6-E421-DD39EC84D307}"/>
              </a:ext>
            </a:extLst>
          </p:cNvPr>
          <p:cNvCxnSpPr/>
          <p:nvPr/>
        </p:nvCxnSpPr>
        <p:spPr>
          <a:xfrm>
            <a:off x="869576" y="2483224"/>
            <a:ext cx="104528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55EC75F8-B8A4-CD7B-DAA7-394C554F1C1D}"/>
              </a:ext>
            </a:extLst>
          </p:cNvPr>
          <p:cNvCxnSpPr/>
          <p:nvPr/>
        </p:nvCxnSpPr>
        <p:spPr>
          <a:xfrm>
            <a:off x="2886635" y="1675644"/>
            <a:ext cx="6203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F5179E83-B4D0-314E-5E94-531387393E94}"/>
              </a:ext>
            </a:extLst>
          </p:cNvPr>
          <p:cNvSpPr txBox="1"/>
          <p:nvPr/>
        </p:nvSpPr>
        <p:spPr>
          <a:xfrm>
            <a:off x="1972235" y="1490092"/>
            <a:ext cx="645459" cy="369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UAV</a:t>
            </a:r>
            <a:endParaRPr lang="zh-TW" altLang="en-US" dirty="0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528CA945-BCDB-27E4-596A-39A54D6BE135}"/>
              </a:ext>
            </a:extLst>
          </p:cNvPr>
          <p:cNvSpPr/>
          <p:nvPr/>
        </p:nvSpPr>
        <p:spPr>
          <a:xfrm>
            <a:off x="3873712" y="1507406"/>
            <a:ext cx="367553" cy="36755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9833BE5F-0090-8EC8-A13F-ACD8191EEBAA}"/>
              </a:ext>
            </a:extLst>
          </p:cNvPr>
          <p:cNvSpPr/>
          <p:nvPr/>
        </p:nvSpPr>
        <p:spPr>
          <a:xfrm>
            <a:off x="3128074" y="3651618"/>
            <a:ext cx="367553" cy="367553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06A7C437-8A78-037A-5AE3-147658D913F6}"/>
              </a:ext>
            </a:extLst>
          </p:cNvPr>
          <p:cNvSpPr/>
          <p:nvPr/>
        </p:nvSpPr>
        <p:spPr>
          <a:xfrm>
            <a:off x="6192318" y="3627234"/>
            <a:ext cx="367553" cy="367553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847AFB9C-2C08-527C-73D6-2B600344DFC5}"/>
              </a:ext>
            </a:extLst>
          </p:cNvPr>
          <p:cNvSpPr txBox="1"/>
          <p:nvPr/>
        </p:nvSpPr>
        <p:spPr>
          <a:xfrm>
            <a:off x="3985423" y="4744777"/>
            <a:ext cx="495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3s</a:t>
            </a:r>
            <a:endParaRPr lang="zh-TW" altLang="en-US" dirty="0"/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FF7C5818-7D1B-2FDD-113C-6FA441350AC0}"/>
              </a:ext>
            </a:extLst>
          </p:cNvPr>
          <p:cNvSpPr/>
          <p:nvPr/>
        </p:nvSpPr>
        <p:spPr>
          <a:xfrm>
            <a:off x="3350916" y="1429926"/>
            <a:ext cx="367553" cy="36755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D6E41F7B-991B-70DD-23D7-CD27EA9C36E2}"/>
              </a:ext>
            </a:extLst>
          </p:cNvPr>
          <p:cNvSpPr/>
          <p:nvPr/>
        </p:nvSpPr>
        <p:spPr>
          <a:xfrm>
            <a:off x="3931982" y="844596"/>
            <a:ext cx="367553" cy="367553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C5C9CEFB-4410-9D6D-1511-BDDCB07D30D9}"/>
              </a:ext>
            </a:extLst>
          </p:cNvPr>
          <p:cNvSpPr txBox="1"/>
          <p:nvPr/>
        </p:nvSpPr>
        <p:spPr>
          <a:xfrm>
            <a:off x="3363171" y="1497182"/>
            <a:ext cx="495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1s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EE5601D9-16A1-6C9A-E643-CEB22541F8E6}"/>
              </a:ext>
            </a:extLst>
          </p:cNvPr>
          <p:cNvSpPr txBox="1"/>
          <p:nvPr/>
        </p:nvSpPr>
        <p:spPr>
          <a:xfrm>
            <a:off x="3926991" y="846992"/>
            <a:ext cx="495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1s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F3EA5FAC-871F-1D20-7BF7-A9102F56D91D}"/>
              </a:ext>
            </a:extLst>
          </p:cNvPr>
          <p:cNvSpPr txBox="1"/>
          <p:nvPr/>
        </p:nvSpPr>
        <p:spPr>
          <a:xfrm>
            <a:off x="3128074" y="5744747"/>
            <a:ext cx="495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1s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7988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1493</TotalTime>
  <Words>665</Words>
  <Application>Microsoft Office PowerPoint</Application>
  <PresentationFormat>寬螢幕</PresentationFormat>
  <Paragraphs>86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林詩絜</dc:creator>
  <cp:lastModifiedBy>林詩絜</cp:lastModifiedBy>
  <cp:revision>7</cp:revision>
  <dcterms:created xsi:type="dcterms:W3CDTF">2023-08-12T15:47:37Z</dcterms:created>
  <dcterms:modified xsi:type="dcterms:W3CDTF">2023-10-15T16:13:54Z</dcterms:modified>
</cp:coreProperties>
</file>