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6"/>
  </p:notesMasterIdLst>
  <p:sldIdLst>
    <p:sldId id="256" r:id="rId2"/>
    <p:sldId id="260" r:id="rId3"/>
    <p:sldId id="267" r:id="rId4"/>
    <p:sldId id="268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36" name="Google Shape;3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0" y="6558355"/>
            <a:ext cx="938151" cy="296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890158" y="648998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11780322" y="6489988"/>
            <a:ext cx="4116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2" descr="A picture containing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1320800" cy="653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417945" y="204519"/>
            <a:ext cx="10262755" cy="953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347849"/>
            <a:ext cx="10842500" cy="482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5609" y="6492875"/>
            <a:ext cx="9266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600206" y="6492874"/>
            <a:ext cx="12221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680700" y="6481123"/>
            <a:ext cx="505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1377208" cy="6810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" name="Google Shape;29;p3"/>
          <p:cNvGrpSpPr/>
          <p:nvPr/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30" name="Google Shape;30;p3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endPara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3"/>
          <p:cNvGrpSpPr/>
          <p:nvPr/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5" name="Google Shape;35;p3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/>
              <a:ahLst/>
              <a:cxnLst/>
              <a:rect l="l" t="t" r="r" b="b"/>
              <a:pathLst>
                <a:path w="3815424" h="2653659" extrusionOk="0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/>
              <a:ahLst/>
              <a:cxnLst/>
              <a:rect l="l" t="t" r="r" b="b"/>
              <a:pathLst>
                <a:path w="3815424" h="2653660" extrusionOk="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/>
              <a:ahLst/>
              <a:cxnLst/>
              <a:rect l="l" t="t" r="r" b="b"/>
              <a:pathLst>
                <a:path w="3815986" h="2675935" extrusionOk="0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/>
              <a:ahLst/>
              <a:cxnLst/>
              <a:rect l="l" t="t" r="r" b="b"/>
              <a:pathLst>
                <a:path w="3832270" h="2876136" extrusionOk="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" name="Google Shape;3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6429" y="2292574"/>
            <a:ext cx="3158836" cy="1472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155" y="0"/>
            <a:ext cx="12191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3998521" y="313795"/>
            <a:ext cx="3801494" cy="669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2"/>
                </a:solidFill>
              </a:rPr>
              <a:t>What’s AiWhiz?.</a:t>
            </a:r>
            <a:endParaRPr/>
          </a:p>
        </p:txBody>
      </p:sp>
      <p:sp>
        <p:nvSpPr>
          <p:cNvPr id="108" name="Google Shape;108;p7"/>
          <p:cNvSpPr txBox="1">
            <a:spLocks noGrp="1"/>
          </p:cNvSpPr>
          <p:nvPr>
            <p:ph type="subTitle" idx="1"/>
          </p:nvPr>
        </p:nvSpPr>
        <p:spPr>
          <a:xfrm>
            <a:off x="2323500" y="1764125"/>
            <a:ext cx="9052200" cy="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800">
                <a:solidFill>
                  <a:schemeClr val="dk2"/>
                </a:solidFill>
              </a:rPr>
              <a:t>We are an aspiring AI Start-Up with the goal of popularizing AI usage among organizations and businesses to make data centric decisions on a daily basis using the quickest means possible. 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09" name="Google Shape;10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750" y="228600"/>
            <a:ext cx="1622401" cy="754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7"/>
          <p:cNvPicPr preferRelativeResize="0"/>
          <p:nvPr/>
        </p:nvPicPr>
        <p:blipFill rotWithShape="1">
          <a:blip r:embed="rId4">
            <a:alphaModFix/>
          </a:blip>
          <a:srcRect l="-29414" t="-29414" r="-29414" b="-29414"/>
          <a:stretch/>
        </p:blipFill>
        <p:spPr>
          <a:xfrm>
            <a:off x="1330050" y="1580750"/>
            <a:ext cx="879601" cy="87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8963" y="2696150"/>
            <a:ext cx="707226" cy="707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7"/>
          <p:cNvSpPr txBox="1">
            <a:spLocks noGrp="1"/>
          </p:cNvSpPr>
          <p:nvPr>
            <p:ph type="subTitle" idx="1"/>
          </p:nvPr>
        </p:nvSpPr>
        <p:spPr>
          <a:xfrm>
            <a:off x="2317975" y="2583712"/>
            <a:ext cx="905220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1800" dirty="0">
                <a:solidFill>
                  <a:schemeClr val="dk2"/>
                </a:solidFill>
              </a:rPr>
              <a:t>Having this goal in mind we simplified the Data Science implementation processes for any businesses and organizations, using the cutting-edge technology tools to deliver </a:t>
            </a:r>
            <a:r>
              <a:rPr lang="en-US" sz="1800" dirty="0" err="1">
                <a:solidFill>
                  <a:schemeClr val="dk2"/>
                </a:solidFill>
              </a:rPr>
              <a:t>AutoML</a:t>
            </a:r>
            <a:r>
              <a:rPr lang="en-US" sz="1800" dirty="0">
                <a:solidFill>
                  <a:schemeClr val="dk2"/>
                </a:solidFill>
              </a:rPr>
              <a:t> solutions as a Service (</a:t>
            </a:r>
            <a:r>
              <a:rPr lang="en-US" sz="1800" dirty="0" err="1">
                <a:solidFill>
                  <a:schemeClr val="dk2"/>
                </a:solidFill>
              </a:rPr>
              <a:t>MLaaS</a:t>
            </a:r>
            <a:r>
              <a:rPr lang="en-US" sz="1800" dirty="0">
                <a:solidFill>
                  <a:schemeClr val="dk2"/>
                </a:solidFill>
              </a:rPr>
              <a:t>) to our customers.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13" name="Google Shape;113;p7"/>
          <p:cNvSpPr txBox="1">
            <a:spLocks noGrp="1"/>
          </p:cNvSpPr>
          <p:nvPr>
            <p:ph type="subTitle" idx="1"/>
          </p:nvPr>
        </p:nvSpPr>
        <p:spPr>
          <a:xfrm>
            <a:off x="2317975" y="3660162"/>
            <a:ext cx="9052200" cy="12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1800">
                <a:solidFill>
                  <a:srgbClr val="5C5C5C"/>
                </a:solidFill>
              </a:rPr>
              <a:t>We offer end-to-end solution from data acquisition to model deployment and operationalization services.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2323500" y="4926725"/>
            <a:ext cx="90522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1800">
                <a:solidFill>
                  <a:srgbClr val="5C5C5C"/>
                </a:solidFill>
              </a:rPr>
              <a:t>Easy to deploy AI solutions from Day 1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15" name="Google Shape;115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08985" y="5028188"/>
            <a:ext cx="707226" cy="70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85200" y="3885025"/>
            <a:ext cx="754749" cy="75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4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4"/>
          <p:cNvSpPr/>
          <p:nvPr/>
        </p:nvSpPr>
        <p:spPr>
          <a:xfrm>
            <a:off x="-68588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4"/>
          <p:cNvSpPr txBox="1">
            <a:spLocks noGrp="1"/>
          </p:cNvSpPr>
          <p:nvPr>
            <p:ph type="ctrTitle"/>
          </p:nvPr>
        </p:nvSpPr>
        <p:spPr>
          <a:xfrm>
            <a:off x="2328346" y="2060532"/>
            <a:ext cx="6915862" cy="116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2"/>
                </a:solidFill>
              </a:rPr>
              <a:t>Thank You Very Much ONDC Team for this wonderful Opportunity</a:t>
            </a:r>
            <a:endParaRPr dirty="0"/>
          </a:p>
        </p:txBody>
      </p:sp>
      <p:grpSp>
        <p:nvGrpSpPr>
          <p:cNvPr id="341" name="Google Shape;341;p14"/>
          <p:cNvGrpSpPr/>
          <p:nvPr/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342" name="Google Shape;342;p14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endPara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6" name="Google Shape;346;p14"/>
          <p:cNvGrpSpPr/>
          <p:nvPr/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47" name="Google Shape;347;p14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/>
              <a:ahLst/>
              <a:cxnLst/>
              <a:rect l="l" t="t" r="r" b="b"/>
              <a:pathLst>
                <a:path w="3815424" h="2653659" extrusionOk="0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/>
              <a:ahLst/>
              <a:cxnLst/>
              <a:rect l="l" t="t" r="r" b="b"/>
              <a:pathLst>
                <a:path w="3815424" h="2653660" extrusionOk="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/>
              <a:ahLst/>
              <a:cxnLst/>
              <a:rect l="l" t="t" r="r" b="b"/>
              <a:pathLst>
                <a:path w="3815986" h="2675935" extrusionOk="0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/>
              <a:ahLst/>
              <a:cxnLst/>
              <a:rect l="l" t="t" r="r" b="b"/>
              <a:pathLst>
                <a:path w="3832270" h="2876136" extrusionOk="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1" name="Google Shape;35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22401" cy="754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5"/>
          <p:cNvSpPr/>
          <p:nvPr/>
        </p:nvSpPr>
        <p:spPr>
          <a:xfrm>
            <a:off x="0" y="0"/>
            <a:ext cx="12191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5"/>
          <p:cNvSpPr/>
          <p:nvPr/>
        </p:nvSpPr>
        <p:spPr>
          <a:xfrm>
            <a:off x="305" y="0"/>
            <a:ext cx="12191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5"/>
          <p:cNvSpPr txBox="1">
            <a:spLocks noGrp="1"/>
          </p:cNvSpPr>
          <p:nvPr>
            <p:ph type="ctrTitle"/>
          </p:nvPr>
        </p:nvSpPr>
        <p:spPr>
          <a:xfrm>
            <a:off x="1719064" y="-12214"/>
            <a:ext cx="8733506" cy="1384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2"/>
                </a:solidFill>
              </a:rPr>
              <a:t>The Problem – </a:t>
            </a:r>
            <a:r>
              <a:rPr lang="en-US" sz="4000" dirty="0">
                <a:solidFill>
                  <a:schemeClr val="dk2"/>
                </a:solidFill>
              </a:rPr>
              <a:t>Innovation</a:t>
            </a:r>
            <a:r>
              <a:rPr lang="en-US" sz="4000" b="1" dirty="0">
                <a:solidFill>
                  <a:schemeClr val="dk2"/>
                </a:solidFill>
              </a:rPr>
              <a:t> </a:t>
            </a:r>
            <a:r>
              <a:rPr lang="en-US" sz="4000" dirty="0">
                <a:solidFill>
                  <a:schemeClr val="dk2"/>
                </a:solidFill>
              </a:rPr>
              <a:t>Challenge 3 - Optimal Available Price</a:t>
            </a:r>
            <a:endParaRPr sz="4000" dirty="0">
              <a:solidFill>
                <a:schemeClr val="dk2"/>
              </a:solidFill>
            </a:endParaRPr>
          </a:p>
        </p:txBody>
      </p:sp>
      <p:sp>
        <p:nvSpPr>
          <p:cNvPr id="359" name="Google Shape;359;p15"/>
          <p:cNvSpPr txBox="1">
            <a:spLocks noGrp="1"/>
          </p:cNvSpPr>
          <p:nvPr>
            <p:ph type="subTitle" idx="1"/>
          </p:nvPr>
        </p:nvSpPr>
        <p:spPr>
          <a:xfrm>
            <a:off x="1026575" y="1532057"/>
            <a:ext cx="10316100" cy="42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800"/>
              <a:buNone/>
            </a:pPr>
            <a:r>
              <a:rPr lang="en-IN" sz="2000" u="sng" dirty="0"/>
              <a:t>Our Approach</a:t>
            </a:r>
          </a:p>
          <a:p>
            <a:pPr marL="45720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800"/>
              <a:buNone/>
            </a:pPr>
            <a:r>
              <a:rPr lang="en-IN" sz="2000" dirty="0"/>
              <a:t>We consider this price optimization problem as a dynamic problem and machine learning based solutions would be better to come up with the better results</a:t>
            </a:r>
          </a:p>
          <a:p>
            <a:pPr marL="45720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800"/>
              <a:buNone/>
            </a:pPr>
            <a:endParaRPr lang="en-IN" sz="2000" dirty="0"/>
          </a:p>
          <a:p>
            <a:pPr marL="45720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800"/>
              <a:buNone/>
            </a:pPr>
            <a:r>
              <a:rPr lang="en-IN" sz="2000" u="sng" dirty="0"/>
              <a:t>Technology Stacks</a:t>
            </a:r>
          </a:p>
          <a:p>
            <a:pPr marL="45720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800"/>
              <a:buNone/>
            </a:pPr>
            <a:endParaRPr lang="en-IN" sz="2000" u="sng" dirty="0"/>
          </a:p>
          <a:p>
            <a:pPr marL="914400" lvl="0" indent="-4572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800"/>
              <a:buAutoNum type="arabicPeriod"/>
            </a:pPr>
            <a:r>
              <a:rPr lang="en-IN" sz="2000" dirty="0"/>
              <a:t>Model Development &amp; Building – Python</a:t>
            </a:r>
          </a:p>
          <a:p>
            <a:pPr marL="914400" lvl="0" indent="-4572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800"/>
              <a:buAutoNum type="arabicPeriod"/>
            </a:pPr>
            <a:r>
              <a:rPr lang="en-IN" sz="2000" dirty="0"/>
              <a:t>API End Point &amp; Web Interface – Django</a:t>
            </a:r>
          </a:p>
          <a:p>
            <a:pPr marL="914400" lvl="0" indent="-4572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800"/>
              <a:buAutoNum type="arabicPeriod"/>
            </a:pPr>
            <a:r>
              <a:rPr lang="en-IN" sz="2000" dirty="0"/>
              <a:t>Model Repository – Pickling Concept</a:t>
            </a:r>
          </a:p>
          <a:p>
            <a:pPr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800"/>
            </a:pPr>
            <a:endParaRPr sz="2000" u="sng" dirty="0"/>
          </a:p>
        </p:txBody>
      </p:sp>
      <p:grpSp>
        <p:nvGrpSpPr>
          <p:cNvPr id="360" name="Google Shape;360;p15"/>
          <p:cNvGrpSpPr/>
          <p:nvPr/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361" name="Google Shape;361;p15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endPara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5" name="Google Shape;365;p15"/>
          <p:cNvGrpSpPr/>
          <p:nvPr/>
        </p:nvGrpSpPr>
        <p:grpSpPr>
          <a:xfrm rot="10800000" flipH="1">
            <a:off x="-305" y="4322974"/>
            <a:ext cx="3378300" cy="2535026"/>
            <a:chOff x="-305" y="-1"/>
            <a:chExt cx="3832880" cy="2876136"/>
          </a:xfrm>
        </p:grpSpPr>
        <p:sp>
          <p:nvSpPr>
            <p:cNvPr id="366" name="Google Shape;366;p15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/>
              <a:ahLst/>
              <a:cxnLst/>
              <a:rect l="l" t="t" r="r" b="b"/>
              <a:pathLst>
                <a:path w="3815424" h="2653659" extrusionOk="0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/>
              <a:ahLst/>
              <a:cxnLst/>
              <a:rect l="l" t="t" r="r" b="b"/>
              <a:pathLst>
                <a:path w="3815424" h="2653660" extrusionOk="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/>
              <a:ahLst/>
              <a:cxnLst/>
              <a:rect l="l" t="t" r="r" b="b"/>
              <a:pathLst>
                <a:path w="3815986" h="2675935" extrusionOk="0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/>
              <a:ahLst/>
              <a:cxnLst/>
              <a:rect l="l" t="t" r="r" b="b"/>
              <a:pathLst>
                <a:path w="3832270" h="2876136" extrusionOk="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0" name="Google Shape;37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781" y="160225"/>
            <a:ext cx="1554615" cy="725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162</Words>
  <Application>Microsoft Office PowerPoint</Application>
  <PresentationFormat>Widescreen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What’s AiWhiz?.</vt:lpstr>
      <vt:lpstr>Thank You Very Much ONDC Team for this wonderful Opportunity</vt:lpstr>
      <vt:lpstr>The Problem – Innovation Challenge 3 - Optimal Available Price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Smithish Jose</dc:creator>
  <cp:lastModifiedBy>Smithish Jose</cp:lastModifiedBy>
  <cp:revision>4</cp:revision>
  <dcterms:modified xsi:type="dcterms:W3CDTF">2022-07-04T17:01:39Z</dcterms:modified>
</cp:coreProperties>
</file>