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6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869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8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12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7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3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9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6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6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5C2007C-4167-424D-A781-BD4B629C05F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3A04267-AC7C-4D76-B4DA-B5E9746FE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76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CB56-3F5D-4FBE-9A05-FBF9612B1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out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1918C-B615-42C6-8169-9F95CBF5F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SJSL Guidelines</a:t>
            </a:r>
          </a:p>
        </p:txBody>
      </p:sp>
    </p:spTree>
    <p:extLst>
      <p:ext uri="{BB962C8B-B14F-4D97-AF65-F5344CB8AC3E}">
        <p14:creationId xmlns:p14="http://schemas.microsoft.com/office/powerpoint/2010/main" val="124077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BBD1-5A31-4A7A-90A4-1CA628A1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5410200"/>
            <a:ext cx="80772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rgbClr val="00B0F0"/>
                </a:solidFill>
                <a:latin typeface="Bookman Old Style" panose="02050604050505020204" pitchFamily="18" charset="0"/>
              </a:rPr>
              <a:t>U8-U10 Field Build Out Lines</a:t>
            </a:r>
          </a:p>
        </p:txBody>
      </p:sp>
      <p:pic>
        <p:nvPicPr>
          <p:cNvPr id="37890" name="Picture 4" descr="Image result for 7v7 build out line">
            <a:extLst>
              <a:ext uri="{FF2B5EF4-FFF2-40B4-BE49-F238E27FC236}">
                <a16:creationId xmlns:a16="http://schemas.microsoft.com/office/drawing/2014/main" id="{6A420380-E8CA-43E6-884E-CED37847E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" b="6995"/>
          <a:stretch>
            <a:fillRect/>
          </a:stretch>
        </p:blipFill>
        <p:spPr bwMode="auto">
          <a:xfrm>
            <a:off x="2286000" y="304800"/>
            <a:ext cx="78486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7CF4DB-8B2C-405E-B024-5D0CC7FE2A77}"/>
              </a:ext>
            </a:extLst>
          </p:cNvPr>
          <p:cNvCxnSpPr/>
          <p:nvPr/>
        </p:nvCxnSpPr>
        <p:spPr>
          <a:xfrm>
            <a:off x="5029200" y="647700"/>
            <a:ext cx="0" cy="381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07E51-4D30-46EE-96A7-00BC0CAD8FD0}"/>
              </a:ext>
            </a:extLst>
          </p:cNvPr>
          <p:cNvCxnSpPr/>
          <p:nvPr/>
        </p:nvCxnSpPr>
        <p:spPr>
          <a:xfrm>
            <a:off x="7467600" y="647700"/>
            <a:ext cx="0" cy="381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9548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1">
            <a:extLst>
              <a:ext uri="{FF2B5EF4-FFF2-40B4-BE49-F238E27FC236}">
                <a16:creationId xmlns:a16="http://schemas.microsoft.com/office/drawing/2014/main" id="{79281A03-A31E-48CA-B8AA-1AAB38990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4800"/>
            <a:ext cx="89154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00"/>
                </a:solidFill>
              </a:rPr>
              <a:t>Located halfway between the top of the penalty area and midfield (Must be clearly marked on the field; you cannot use cones!)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00"/>
                </a:solidFill>
              </a:rPr>
              <a:t>The build out line is used to promote playing the ball out of the back in an unpressured setting.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FF00"/>
                </a:solidFill>
              </a:rPr>
              <a:t>When the goalkeeper has the ball for a goal kick, the opposing team must move behind the build out line. </a:t>
            </a:r>
          </a:p>
        </p:txBody>
      </p:sp>
      <p:pic>
        <p:nvPicPr>
          <p:cNvPr id="38914" name="Picture 2" descr="https://c1.staticflickr.com/9/8255/8686727797_1312f20899_z.jpg">
            <a:extLst>
              <a:ext uri="{FF2B5EF4-FFF2-40B4-BE49-F238E27FC236}">
                <a16:creationId xmlns:a16="http://schemas.microsoft.com/office/drawing/2014/main" id="{4E71842A-87DC-43F1-BAE9-9242BF08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134" y="4310908"/>
            <a:ext cx="3786654" cy="252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00476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Box 1">
            <a:extLst>
              <a:ext uri="{FF2B5EF4-FFF2-40B4-BE49-F238E27FC236}">
                <a16:creationId xmlns:a16="http://schemas.microsoft.com/office/drawing/2014/main" id="{F7C997B7-0EC2-4191-ADDB-DAB009CDE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1"/>
            <a:ext cx="8686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FFFF00"/>
                </a:solidFill>
              </a:rPr>
              <a:t>When the goalkeeper has the ball during play (from the opponent), the opposing team must move outside the build out line.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FFFF00"/>
                </a:solidFill>
              </a:rPr>
              <a:t>6 secs starts after opposing team is behind 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FFFF00"/>
                </a:solidFill>
              </a:rPr>
              <a:t>Cannot recross line until ball is “in play”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FFFF00"/>
                </a:solidFill>
              </a:rPr>
              <a:t>Ball is in play when it leaves the goal keeper’s possession (rolled, thrown or passed)</a:t>
            </a:r>
          </a:p>
        </p:txBody>
      </p:sp>
      <p:pic>
        <p:nvPicPr>
          <p:cNvPr id="39938" name="Picture 4" descr="https://soccermommanual.com/wp-content/uploads/2013/10/overhand-throw.jpg">
            <a:extLst>
              <a:ext uri="{FF2B5EF4-FFF2-40B4-BE49-F238E27FC236}">
                <a16:creationId xmlns:a16="http://schemas.microsoft.com/office/drawing/2014/main" id="{2B69B8B7-4A25-4D0A-A4A4-AFF4D8EE3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" t="8337" r="10532" b="3323"/>
          <a:stretch>
            <a:fillRect/>
          </a:stretch>
        </p:blipFill>
        <p:spPr bwMode="auto">
          <a:xfrm>
            <a:off x="3135314" y="4267200"/>
            <a:ext cx="6632575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5465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32CB-6744-419D-B176-2196B216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486400"/>
            <a:ext cx="83820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</a:rPr>
              <a:t>Answers to Common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ED72-700E-4FAE-B9C4-27A69F2A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762001"/>
            <a:ext cx="8229600" cy="4614863"/>
          </a:xfrm>
        </p:spPr>
        <p:txBody>
          <a:bodyPr>
            <a:normAutofit lnSpcReduction="10000"/>
          </a:bodyPr>
          <a:lstStyle/>
          <a:p>
            <a:pPr marL="274320" indent="-256032">
              <a:defRPr/>
            </a:pPr>
            <a:r>
              <a:rPr lang="en-US" dirty="0">
                <a:solidFill>
                  <a:srgbClr val="00B0F0"/>
                </a:solidFill>
              </a:rPr>
              <a:t>Offside- </a:t>
            </a:r>
            <a:r>
              <a:rPr lang="en-US" dirty="0">
                <a:solidFill>
                  <a:srgbClr val="FFFF00"/>
                </a:solidFill>
              </a:rPr>
              <a:t>The build out line on the attacking half of the midfield line for each team will be used to determine offside. </a:t>
            </a:r>
          </a:p>
          <a:p>
            <a:pPr marL="274320" indent="-256032">
              <a:defRPr/>
            </a:pPr>
            <a:r>
              <a:rPr lang="en-US" dirty="0">
                <a:solidFill>
                  <a:srgbClr val="00B0F0"/>
                </a:solidFill>
              </a:rPr>
              <a:t>Who Moves- </a:t>
            </a:r>
            <a:r>
              <a:rPr lang="en-US" dirty="0">
                <a:solidFill>
                  <a:srgbClr val="FFFF00"/>
                </a:solidFill>
              </a:rPr>
              <a:t>Only the opposing team is required to move beyond the build out line.</a:t>
            </a:r>
          </a:p>
          <a:p>
            <a:pPr marL="274320" indent="-256032">
              <a:defRPr/>
            </a:pPr>
            <a:r>
              <a:rPr lang="en-US" dirty="0">
                <a:solidFill>
                  <a:srgbClr val="00B0F0"/>
                </a:solidFill>
              </a:rPr>
              <a:t>Delay-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You can be cautioned for failure to timely move back past the build out line for “Delay of restart”. </a:t>
            </a:r>
          </a:p>
          <a:p>
            <a:pPr marL="274320" indent="-256032">
              <a:defRPr/>
            </a:pPr>
            <a:r>
              <a:rPr lang="en-US" dirty="0">
                <a:solidFill>
                  <a:srgbClr val="00B0F0"/>
                </a:solidFill>
              </a:rPr>
              <a:t>Punt/Drop Kick- </a:t>
            </a:r>
            <a:r>
              <a:rPr lang="en-US" dirty="0">
                <a:solidFill>
                  <a:srgbClr val="FFFF00"/>
                </a:solidFill>
              </a:rPr>
              <a:t>If a GK punts or drop kicks the ball, an indirect free kick will be awarded to the opponent at the spot of the infraction. </a:t>
            </a:r>
          </a:p>
          <a:p>
            <a:pPr marL="274320" indent="-256032">
              <a:defRPr/>
            </a:pPr>
            <a:endParaRPr lang="en-US" dirty="0"/>
          </a:p>
          <a:p>
            <a:pPr marL="274320" indent="-256032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3957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6911-EF0E-4C3F-844E-D247D8FA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5638800"/>
            <a:ext cx="75438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rgbClr val="00B0F0"/>
                </a:solidFill>
              </a:rPr>
              <a:t>Answers to Common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9CBE-1358-4E03-8FB0-EDAD3ABF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513826"/>
            <a:ext cx="8229600" cy="4843463"/>
          </a:xfrm>
        </p:spPr>
        <p:txBody>
          <a:bodyPr/>
          <a:lstStyle/>
          <a:p>
            <a:pPr marL="274320" indent="-256032">
              <a:defRPr/>
            </a:pPr>
            <a:r>
              <a:rPr lang="en-US" dirty="0">
                <a:solidFill>
                  <a:srgbClr val="00B0F0"/>
                </a:solidFill>
              </a:rPr>
              <a:t>Early Play- </a:t>
            </a:r>
            <a:r>
              <a:rPr lang="en-US" dirty="0">
                <a:solidFill>
                  <a:srgbClr val="FFFF00"/>
                </a:solidFill>
              </a:rPr>
              <a:t>If the GK releases the ball before all of the opponents move beyond the build out line - play on.</a:t>
            </a:r>
          </a:p>
          <a:p>
            <a:pPr marL="274320" indent="-256032">
              <a:defRPr/>
            </a:pPr>
            <a:r>
              <a:rPr lang="en-US" dirty="0">
                <a:solidFill>
                  <a:srgbClr val="00B0F0"/>
                </a:solidFill>
              </a:rPr>
              <a:t>Throws- </a:t>
            </a:r>
            <a:r>
              <a:rPr lang="en-US" dirty="0">
                <a:solidFill>
                  <a:srgbClr val="FFFF00"/>
                </a:solidFill>
              </a:rPr>
              <a:t>The GK may throw the ball beyond the build out line.</a:t>
            </a:r>
          </a:p>
          <a:p>
            <a:pPr marL="274320" indent="-256032">
              <a:defRPr/>
            </a:pPr>
            <a:r>
              <a:rPr lang="en-US" dirty="0">
                <a:solidFill>
                  <a:srgbClr val="00B0F0"/>
                </a:solidFill>
              </a:rPr>
              <a:t>Goal Kick- </a:t>
            </a:r>
            <a:r>
              <a:rPr lang="en-US" dirty="0">
                <a:solidFill>
                  <a:srgbClr val="FFFF00"/>
                </a:solidFill>
              </a:rPr>
              <a:t>Opponents must be beyond the build out line for goal kicks and cannot touch the ball until it clears the penalty area or is touched by a second player on the kicking team. </a:t>
            </a:r>
          </a:p>
          <a:p>
            <a:pPr marL="274320" indent="-256032">
              <a:defRPr/>
            </a:pPr>
            <a:r>
              <a:rPr lang="en-US" dirty="0">
                <a:solidFill>
                  <a:srgbClr val="00B0F0"/>
                </a:solidFill>
              </a:rPr>
              <a:t>Kicking-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After a save, GKs may release the ball to the ground and then pass it.</a:t>
            </a:r>
          </a:p>
        </p:txBody>
      </p:sp>
    </p:spTree>
    <p:extLst>
      <p:ext uri="{BB962C8B-B14F-4D97-AF65-F5344CB8AC3E}">
        <p14:creationId xmlns:p14="http://schemas.microsoft.com/office/powerpoint/2010/main" val="116985086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64B5-1F2C-4120-9933-8255D612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Confused!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52CF5-98A1-4E89-AFD9-206E6986B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40" y="780600"/>
            <a:ext cx="4079848" cy="19941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21F3C-840B-4D18-87A2-9C22F7447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591" y="3175105"/>
            <a:ext cx="4717409" cy="2249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437D04-61D5-405A-9273-72BDC45EA1E1}"/>
              </a:ext>
            </a:extLst>
          </p:cNvPr>
          <p:cNvSpPr txBox="1"/>
          <p:nvPr/>
        </p:nvSpPr>
        <p:spPr>
          <a:xfrm>
            <a:off x="501497" y="1964353"/>
            <a:ext cx="65578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FF0000"/>
                </a:solidFill>
              </a:rPr>
              <a:t>For 7v7 matches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Cannot cross the </a:t>
            </a:r>
            <a:r>
              <a:rPr lang="en-US" sz="2400" u="sng" dirty="0"/>
              <a:t>build out line </a:t>
            </a:r>
            <a:r>
              <a:rPr lang="en-US" sz="2400" dirty="0"/>
              <a:t>until the ball: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Clears the penalty area,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is touched by a second player on the kicking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B0F0"/>
                </a:solidFill>
              </a:rPr>
              <a:t>For 9v9 matches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Cannot enter the </a:t>
            </a:r>
            <a:r>
              <a:rPr lang="en-US" sz="2400" u="sng" dirty="0"/>
              <a:t>penalty area</a:t>
            </a:r>
            <a:r>
              <a:rPr lang="en-US" sz="2400" dirty="0"/>
              <a:t> until the ball: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Clears the penalty area,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is touched by a second player on the kicking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B050"/>
                </a:solidFill>
              </a:rPr>
              <a:t>For 11v11 matches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Cannot enter the </a:t>
            </a:r>
            <a:r>
              <a:rPr lang="en-US" sz="2400" u="sng" dirty="0"/>
              <a:t>penalty area </a:t>
            </a:r>
            <a:r>
              <a:rPr lang="en-US" sz="2400" dirty="0"/>
              <a:t>until the ball: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Is kicked and clearly moves</a:t>
            </a:r>
          </a:p>
        </p:txBody>
      </p:sp>
    </p:spTree>
    <p:extLst>
      <p:ext uri="{BB962C8B-B14F-4D97-AF65-F5344CB8AC3E}">
        <p14:creationId xmlns:p14="http://schemas.microsoft.com/office/powerpoint/2010/main" val="3101649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411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Corbel</vt:lpstr>
      <vt:lpstr>Depth</vt:lpstr>
      <vt:lpstr>Build out Line</vt:lpstr>
      <vt:lpstr>U8-U10 Field Build Out Lines</vt:lpstr>
      <vt:lpstr>PowerPoint Presentation</vt:lpstr>
      <vt:lpstr>PowerPoint Presentation</vt:lpstr>
      <vt:lpstr>Answers to Common Questions</vt:lpstr>
      <vt:lpstr>Answers to Common Questions</vt:lpstr>
      <vt:lpstr>Don’t Be Confused!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out Line</dc:title>
  <dc:creator>Cooper</dc:creator>
  <cp:lastModifiedBy>Bob Cooper</cp:lastModifiedBy>
  <cp:revision>2</cp:revision>
  <dcterms:created xsi:type="dcterms:W3CDTF">2018-02-15T23:06:07Z</dcterms:created>
  <dcterms:modified xsi:type="dcterms:W3CDTF">2020-02-15T01:20:17Z</dcterms:modified>
</cp:coreProperties>
</file>