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sldIdLst>
    <p:sldId id="257" r:id="rId2"/>
    <p:sldId id="258" r:id="rId3"/>
    <p:sldId id="265" r:id="rId4"/>
    <p:sldId id="263"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0804B-58E4-4F43-90FC-5F55C0E7FD87}"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A51B-097B-4936-9B84-4E0EBCC05830}" type="slidenum">
              <a:rPr lang="en-US" smtClean="0"/>
              <a:t>‹#›</a:t>
            </a:fld>
            <a:endParaRPr lang="en-US"/>
          </a:p>
        </p:txBody>
      </p:sp>
    </p:spTree>
    <p:extLst>
      <p:ext uri="{BB962C8B-B14F-4D97-AF65-F5344CB8AC3E}">
        <p14:creationId xmlns:p14="http://schemas.microsoft.com/office/powerpoint/2010/main" val="356132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425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91666"/>
              <a:buFont typeface="Arial"/>
              <a:buNone/>
            </a:pPr>
            <a:r>
              <a:rPr lang="en" sz="1200">
                <a:solidFill>
                  <a:schemeClr val="dk1"/>
                </a:solidFill>
              </a:rPr>
              <a:t>The FitBit Surge was developed by FitBit as the ultimate fitness tracker and watch. The release was announced in October 2014 and its target audience consisted of the (obviously) fitness demographic, mostly to those who love running, cycling, or strength training.</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But regardless of what you’re doing, the FitBit tracks steps taken, your heart rate, distance traveled, calories burned, floors climbed, and simplified heart rate zones. It also saves your information from prior workouts, so you can actually track progress or what you specifically need to change that’s worked before or hasn’t. You can also turn on custom “Exercise Modes” for activities like walking and hiking, where GPS tracking is automatically activated. These saved exercises can be accessed through your mobile devices as well; FitBit is currently compatible with select iOS, Android, and Windows phones. </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The Surge is also water resistant (to a degree). It can handle the “sweatiest workouts” and is rain and splash proof, but FitBit recommends you take it off prior to showering or entering a pool. </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Another neat benefit is that it can track your Zzz’s when you wear it to bed! There’s a motion sensor built into the Surge that analyzes whether or not you’re asleep, and can even tell when you’re attempting to sleep, but are restless. It uses this data over time to create summaries of when you sleep the best, or around what time you finally fall asleep, etc. so it can provide you with how to sleep more efficiently in the future! </a:t>
            </a:r>
          </a:p>
          <a:p>
            <a:pPr>
              <a:spcBef>
                <a:spcPts val="0"/>
              </a:spcBef>
              <a:buNone/>
            </a:pPr>
            <a:endParaRPr/>
          </a:p>
        </p:txBody>
      </p:sp>
    </p:spTree>
    <p:extLst>
      <p:ext uri="{BB962C8B-B14F-4D97-AF65-F5344CB8AC3E}">
        <p14:creationId xmlns:p14="http://schemas.microsoft.com/office/powerpoint/2010/main" val="240203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91666"/>
              <a:buFont typeface="Arial"/>
              <a:buNone/>
            </a:pPr>
            <a:r>
              <a:rPr lang="en" sz="1200">
                <a:solidFill>
                  <a:schemeClr val="dk1"/>
                </a:solidFill>
              </a:rPr>
              <a:t>The FitBit Surge was developed by FitBit as the ultimate fitness tracker and watch. The release was announced in October 2014 and its target audience consisted of the (obviously) fitness demographic, mostly to those who love running, cycling, or strength training.</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But regardless of what you’re doing, the FitBit tracks steps taken, your heart rate, distance traveled, calories burned, floors climbed, and simplified heart rate zones. It also saves your information from prior workouts, so you can actually track progress or what you specifically need to change that’s worked before or hasn’t. You can also turn on custom “Exercise Modes” for activities like walking and hiking, where GPS tracking is automatically activated. These saved exercises can be accessed through your mobile devices as well; FitBit is currently compatible with select iOS, Android, and Windows phones. </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The Surge is also water resistant (to a degree). It can handle the “sweatiest workouts” and is rain and splash proof, but FitBit recommends you take it off prior to showering or entering a pool. </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Another neat benefit is that it can track your Zzz’s when you wear it to bed! There’s a motion sensor built into the Surge that analyzes whether or not you’re asleep, and can even tell when you’re attempting to sleep, but are restless. It uses this data over time to create summaries of when you sleep the best, or around what time you finally fall asleep, etc. so it can provide you with how to sleep more efficiently in the future! </a:t>
            </a:r>
          </a:p>
          <a:p>
            <a:pPr>
              <a:spcBef>
                <a:spcPts val="0"/>
              </a:spcBef>
              <a:buNone/>
            </a:pPr>
            <a:endParaRPr/>
          </a:p>
        </p:txBody>
      </p:sp>
    </p:spTree>
    <p:extLst>
      <p:ext uri="{BB962C8B-B14F-4D97-AF65-F5344CB8AC3E}">
        <p14:creationId xmlns:p14="http://schemas.microsoft.com/office/powerpoint/2010/main" val="355278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sz="1200">
                <a:solidFill>
                  <a:schemeClr val="dk1"/>
                </a:solidFill>
              </a:rPr>
              <a:t>The FitBit Surge is for anyone who either wants to get into the process of living a more healthy lifestyle or is already living one and wishes to be more aware of his/her progress. From the superior Olympic athlete to the working stay-at-home moms or dads, this device not only provides you with the function of having a watch, but its stylish and tech-savvy face puts an entirely new perspective on an active lifestyle. </a:t>
            </a:r>
          </a:p>
        </p:txBody>
      </p:sp>
    </p:spTree>
    <p:extLst>
      <p:ext uri="{BB962C8B-B14F-4D97-AF65-F5344CB8AC3E}">
        <p14:creationId xmlns:p14="http://schemas.microsoft.com/office/powerpoint/2010/main" val="144448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sz="1200">
                <a:solidFill>
                  <a:schemeClr val="dk1"/>
                </a:solidFill>
              </a:rPr>
              <a:t>The FitBit Surge is for anyone who either wants to get into the process of living a more healthy lifestyle or is already living one and wishes to be more aware of his/her progress. From the superior Olympic athlete to the working stay-at-home moms or dads, this device not only provides you with the function of having a watch, but its stylish and tech-savvy face puts an entirely new perspective on an active lifestyle. </a:t>
            </a:r>
          </a:p>
        </p:txBody>
      </p:sp>
    </p:spTree>
    <p:extLst>
      <p:ext uri="{BB962C8B-B14F-4D97-AF65-F5344CB8AC3E}">
        <p14:creationId xmlns:p14="http://schemas.microsoft.com/office/powerpoint/2010/main" val="240373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sz="1200">
                <a:solidFill>
                  <a:schemeClr val="dk1"/>
                </a:solidFill>
              </a:rPr>
              <a:t>The FitBit Surge is for anyone who either wants to get into the process of living a more healthy lifestyle or is already living one and wishes to be more aware of his/her progress. From the superior Olympic athlete to the working stay-at-home moms or dads, this device not only provides you with the function of having a watch, but its stylish and tech-savvy face puts an entirely new perspective on an active lifestyle. </a:t>
            </a:r>
          </a:p>
        </p:txBody>
      </p:sp>
    </p:spTree>
    <p:extLst>
      <p:ext uri="{BB962C8B-B14F-4D97-AF65-F5344CB8AC3E}">
        <p14:creationId xmlns:p14="http://schemas.microsoft.com/office/powerpoint/2010/main" val="395622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C47326F-EE02-481E-9885-8D9165D5AD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10140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C47326F-EE02-481E-9885-8D9165D5AD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357266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C47326F-EE02-481E-9885-8D9165D5AD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277310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609600" y="274637"/>
            <a:ext cx="109728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358608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C47326F-EE02-481E-9885-8D9165D5AD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162655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47326F-EE02-481E-9885-8D9165D5AD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9661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C47326F-EE02-481E-9885-8D9165D5ADA1}"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344362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C47326F-EE02-481E-9885-8D9165D5ADA1}"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92749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47326F-EE02-481E-9885-8D9165D5ADA1}"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320478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7326F-EE02-481E-9885-8D9165D5ADA1}"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97780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47326F-EE02-481E-9885-8D9165D5ADA1}"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14942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47326F-EE02-481E-9885-8D9165D5ADA1}"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B9FCB-DFA3-4274-B0E2-EBCA4D9690E9}" type="slidenum">
              <a:rPr lang="en-US" smtClean="0"/>
              <a:t>‹#›</a:t>
            </a:fld>
            <a:endParaRPr lang="en-US"/>
          </a:p>
        </p:txBody>
      </p:sp>
    </p:spTree>
    <p:extLst>
      <p:ext uri="{BB962C8B-B14F-4D97-AF65-F5344CB8AC3E}">
        <p14:creationId xmlns:p14="http://schemas.microsoft.com/office/powerpoint/2010/main" val="296759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7326F-EE02-481E-9885-8D9165D5ADA1}" type="datetimeFigureOut">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B9FCB-DFA3-4274-B0E2-EBCA4D9690E9}" type="slidenum">
              <a:rPr lang="en-US" smtClean="0"/>
              <a:t>‹#›</a:t>
            </a:fld>
            <a:endParaRPr lang="en-US"/>
          </a:p>
        </p:txBody>
      </p:sp>
    </p:spTree>
    <p:extLst>
      <p:ext uri="{BB962C8B-B14F-4D97-AF65-F5344CB8AC3E}">
        <p14:creationId xmlns:p14="http://schemas.microsoft.com/office/powerpoint/2010/main" val="18990333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p:cNvPicPr preferRelativeResize="0"/>
          <p:nvPr/>
        </p:nvPicPr>
        <p:blipFill rotWithShape="1">
          <a:blip r:embed="rId3">
            <a:alphaModFix/>
          </a:blip>
          <a:srcRect l="24456" r="12183"/>
          <a:stretch/>
        </p:blipFill>
        <p:spPr>
          <a:xfrm>
            <a:off x="8272157" y="1389620"/>
            <a:ext cx="3304733" cy="3836532"/>
          </a:xfrm>
          <a:prstGeom prst="rect">
            <a:avLst/>
          </a:prstGeom>
          <a:solidFill>
            <a:schemeClr val="bg1"/>
          </a:solidFill>
          <a:ln w="38100">
            <a:solidFill>
              <a:schemeClr val="accent2">
                <a:lumMod val="60000"/>
                <a:lumOff val="40000"/>
              </a:schemeClr>
            </a:solidFill>
          </a:ln>
        </p:spPr>
      </p:pic>
      <p:sp>
        <p:nvSpPr>
          <p:cNvPr id="31" name="Shape 31"/>
          <p:cNvSpPr txBox="1">
            <a:spLocks noGrp="1"/>
          </p:cNvSpPr>
          <p:nvPr>
            <p:ph type="subTitle" idx="1"/>
          </p:nvPr>
        </p:nvSpPr>
        <p:spPr>
          <a:xfrm>
            <a:off x="1828800" y="5000864"/>
            <a:ext cx="8998226" cy="1452800"/>
          </a:xfrm>
          <a:prstGeom prst="rect">
            <a:avLst/>
          </a:prstGeom>
        </p:spPr>
        <p:txBody>
          <a:bodyPr vert="horz" lIns="121900" tIns="121900" rIns="121900" bIns="121900" rtlCol="0" anchor="t" anchorCtr="0">
            <a:noAutofit/>
          </a:bodyPr>
          <a:lstStyle/>
          <a:p>
            <a:pPr>
              <a:spcBef>
                <a:spcPts val="0"/>
              </a:spcBef>
            </a:pPr>
            <a:r>
              <a:rPr lang="en" dirty="0">
                <a:solidFill>
                  <a:srgbClr val="00B0F0"/>
                </a:solidFill>
                <a:ea typeface="Poiret One"/>
                <a:cs typeface="Poiret One"/>
                <a:sym typeface="Poiret One"/>
              </a:rPr>
              <a:t> CMPE 272</a:t>
            </a:r>
          </a:p>
          <a:p>
            <a:pPr>
              <a:spcBef>
                <a:spcPts val="0"/>
              </a:spcBef>
            </a:pPr>
            <a:r>
              <a:rPr lang="en" dirty="0">
                <a:solidFill>
                  <a:srgbClr val="00B0F0"/>
                </a:solidFill>
                <a:ea typeface="Poiret One"/>
                <a:cs typeface="Poiret One"/>
                <a:sym typeface="Poiret One"/>
              </a:rPr>
              <a:t>Professor Rakesh Ranjan</a:t>
            </a:r>
          </a:p>
          <a:p>
            <a:pPr>
              <a:spcBef>
                <a:spcPts val="0"/>
              </a:spcBef>
            </a:pPr>
            <a:r>
              <a:rPr lang="en" dirty="0">
                <a:solidFill>
                  <a:srgbClr val="00B0F0"/>
                </a:solidFill>
                <a:ea typeface="Poiret One"/>
                <a:cs typeface="Poiret One"/>
                <a:sym typeface="Poiret One"/>
              </a:rPr>
              <a:t>Group 27: Apoorv,Parth,Parvez,Shrey</a:t>
            </a:r>
          </a:p>
        </p:txBody>
      </p:sp>
      <p:pic>
        <p:nvPicPr>
          <p:cNvPr id="32" name="Shape 32"/>
          <p:cNvPicPr preferRelativeResize="0"/>
          <p:nvPr/>
        </p:nvPicPr>
        <p:blipFill>
          <a:blip r:embed="rId4">
            <a:alphaModFix/>
          </a:blip>
          <a:stretch>
            <a:fillRect/>
          </a:stretch>
        </p:blipFill>
        <p:spPr>
          <a:xfrm>
            <a:off x="12548" y="2982548"/>
            <a:ext cx="5374565" cy="3968200"/>
          </a:xfrm>
          <a:prstGeom prst="rect">
            <a:avLst/>
          </a:prstGeom>
          <a:noFill/>
          <a:ln>
            <a:noFill/>
          </a:ln>
        </p:spPr>
      </p:pic>
      <p:sp>
        <p:nvSpPr>
          <p:cNvPr id="33" name="Shape 33"/>
          <p:cNvSpPr/>
          <p:nvPr/>
        </p:nvSpPr>
        <p:spPr>
          <a:xfrm>
            <a:off x="660442" y="128390"/>
            <a:ext cx="10402397" cy="1151738"/>
          </a:xfrm>
          <a:prstGeom prst="rect">
            <a:avLst/>
          </a:prstGeom>
        </p:spPr>
        <p:txBody>
          <a:bodyPr>
            <a:prstTxWarp prst="textPlain">
              <a:avLst/>
            </a:prstTxWarp>
          </a:bodyPr>
          <a:lstStyle/>
          <a:p>
            <a:pPr algn="ctr"/>
            <a:r>
              <a:rPr lang="en-US" sz="2400" dirty="0">
                <a:ln w="0"/>
                <a:solidFill>
                  <a:srgbClr val="0070C0"/>
                </a:solidFill>
                <a:effectLst>
                  <a:outerShdw blurRad="38100" dist="19050" dir="2700000" algn="tl" rotWithShape="0">
                    <a:schemeClr val="dk1">
                      <a:alpha val="40000"/>
                    </a:schemeClr>
                  </a:outerShdw>
                </a:effectLst>
                <a:ea typeface="SimHei" panose="02010609060101010101" pitchFamily="49" charset="-122"/>
              </a:rPr>
              <a:t>Together</a:t>
            </a:r>
          </a:p>
          <a:p>
            <a:pPr algn="ctr"/>
            <a:r>
              <a:rPr lang="en-US" sz="2400" dirty="0">
                <a:ln w="0"/>
                <a:solidFill>
                  <a:srgbClr val="0070C0"/>
                </a:solidFill>
                <a:effectLst>
                  <a:outerShdw blurRad="38100" dist="19050" dir="2700000" algn="tl" rotWithShape="0">
                    <a:schemeClr val="dk1">
                      <a:alpha val="40000"/>
                    </a:schemeClr>
                  </a:outerShdw>
                </a:effectLst>
                <a:ea typeface="SimHei" panose="02010609060101010101" pitchFamily="49" charset="-122"/>
              </a:rPr>
              <a:t>(Smart Training management System)</a:t>
            </a:r>
            <a:endParaRPr sz="2400" dirty="0">
              <a:ln w="0"/>
              <a:solidFill>
                <a:srgbClr val="0070C0"/>
              </a:solidFill>
              <a:effectLst>
                <a:outerShdw blurRad="38100" dist="19050" dir="2700000" algn="tl" rotWithShape="0">
                  <a:schemeClr val="dk1">
                    <a:alpha val="40000"/>
                  </a:schemeClr>
                </a:outerShdw>
              </a:effectLst>
              <a:ea typeface="SimHei" panose="02010609060101010101" pitchFamily="49" charset="-122"/>
            </a:endParaRPr>
          </a:p>
        </p:txBody>
      </p:sp>
      <p:sp>
        <p:nvSpPr>
          <p:cNvPr id="34" name="Shape 34"/>
          <p:cNvSpPr txBox="1"/>
          <p:nvPr/>
        </p:nvSpPr>
        <p:spPr>
          <a:xfrm>
            <a:off x="6806167" y="2525000"/>
            <a:ext cx="632399" cy="364800"/>
          </a:xfrm>
          <a:prstGeom prst="rect">
            <a:avLst/>
          </a:prstGeom>
          <a:noFill/>
          <a:ln>
            <a:noFill/>
          </a:ln>
        </p:spPr>
        <p:txBody>
          <a:bodyPr lIns="121900" tIns="121900" rIns="121900" bIns="121900" anchor="t" anchorCtr="0">
            <a:noAutofit/>
          </a:bodyPr>
          <a:lstStyle/>
          <a:p>
            <a:r>
              <a:rPr lang="en" sz="933"/>
              <a:t>TM</a:t>
            </a:r>
          </a:p>
        </p:txBody>
      </p:sp>
      <p:pic>
        <p:nvPicPr>
          <p:cNvPr id="35" name="Shape 35"/>
          <p:cNvPicPr preferRelativeResize="0"/>
          <p:nvPr/>
        </p:nvPicPr>
        <p:blipFill>
          <a:blip r:embed="rId5">
            <a:alphaModFix/>
          </a:blip>
          <a:stretch>
            <a:fillRect/>
          </a:stretch>
        </p:blipFill>
        <p:spPr>
          <a:xfrm>
            <a:off x="1118597" y="1280128"/>
            <a:ext cx="4027331" cy="1326265"/>
          </a:xfrm>
          <a:prstGeom prst="rect">
            <a:avLst/>
          </a:prstGeom>
          <a:noFill/>
          <a:ln>
            <a:noFill/>
          </a:ln>
        </p:spPr>
      </p:pic>
      <p:sp>
        <p:nvSpPr>
          <p:cNvPr id="36" name="Shape 36"/>
          <p:cNvSpPr txBox="1"/>
          <p:nvPr/>
        </p:nvSpPr>
        <p:spPr>
          <a:xfrm>
            <a:off x="4320209" y="2406938"/>
            <a:ext cx="3390205" cy="1326400"/>
          </a:xfrm>
          <a:prstGeom prst="rect">
            <a:avLst/>
          </a:prstGeom>
          <a:noFill/>
          <a:ln>
            <a:noFill/>
          </a:ln>
        </p:spPr>
        <p:txBody>
          <a:bodyPr lIns="121900" tIns="121900" rIns="121900" bIns="121900" anchor="t" anchorCtr="0">
            <a:noAutofit/>
          </a:bodyPr>
          <a:lstStyle/>
          <a:p>
            <a:r>
              <a:rPr lang="en" sz="4800" b="1" dirty="0">
                <a:ea typeface="Verdana"/>
                <a:cs typeface="Verdana"/>
                <a:sym typeface="Verdana"/>
              </a:rPr>
              <a:t>  </a:t>
            </a:r>
            <a:r>
              <a:rPr lang="en" sz="4800" dirty="0">
                <a:solidFill>
                  <a:srgbClr val="363537"/>
                </a:solidFill>
                <a:ea typeface="Verdana"/>
                <a:cs typeface="Verdana"/>
                <a:sym typeface="Verdana"/>
              </a:rPr>
              <a:t>Charge2</a:t>
            </a:r>
          </a:p>
        </p:txBody>
      </p:sp>
    </p:spTree>
    <p:extLst>
      <p:ext uri="{BB962C8B-B14F-4D97-AF65-F5344CB8AC3E}">
        <p14:creationId xmlns:p14="http://schemas.microsoft.com/office/powerpoint/2010/main" val="426255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609600" y="1211067"/>
            <a:ext cx="10972800" cy="4967599"/>
          </a:xfrm>
          <a:prstGeom prst="rect">
            <a:avLst/>
          </a:prstGeom>
        </p:spPr>
        <p:txBody>
          <a:bodyPr vert="horz" lIns="121900" tIns="121900" rIns="121900" bIns="121900" rtlCol="0" anchor="t" anchorCtr="0">
            <a:noAutofit/>
          </a:bodyPr>
          <a:lstStyle/>
          <a:p>
            <a:pPr algn="ctr">
              <a:buNone/>
            </a:pPr>
            <a:endParaRPr lang="en" sz="2200" dirty="0">
              <a:ea typeface="Poiret One"/>
              <a:cs typeface="Poiret One"/>
              <a:sym typeface="Poiret One"/>
            </a:endParaRPr>
          </a:p>
          <a:p>
            <a:pPr>
              <a:buNone/>
            </a:pPr>
            <a:endParaRPr sz="2200" dirty="0"/>
          </a:p>
        </p:txBody>
      </p:sp>
      <p:sp>
        <p:nvSpPr>
          <p:cNvPr id="42" name="Shape 42"/>
          <p:cNvSpPr txBox="1"/>
          <p:nvPr/>
        </p:nvSpPr>
        <p:spPr>
          <a:xfrm>
            <a:off x="4279822" y="193939"/>
            <a:ext cx="4353199" cy="2094044"/>
          </a:xfrm>
          <a:prstGeom prst="rect">
            <a:avLst/>
          </a:prstGeom>
          <a:noFill/>
          <a:ln>
            <a:noFill/>
          </a:ln>
        </p:spPr>
        <p:txBody>
          <a:bodyPr lIns="121900" tIns="121900" rIns="121900" bIns="121900" anchor="t" anchorCtr="0">
            <a:noAutofit/>
          </a:bodyPr>
          <a:lstStyle/>
          <a:p>
            <a:r>
              <a:rPr lang="en" sz="6000" dirty="0">
                <a:solidFill>
                  <a:srgbClr val="0070C0"/>
                </a:solidFill>
                <a:ea typeface="SimHei" panose="02010609060101010101" pitchFamily="49" charset="-122"/>
                <a:cs typeface="Poiret One"/>
                <a:sym typeface="Poiret One"/>
              </a:rPr>
              <a:t>The Idea</a:t>
            </a:r>
          </a:p>
        </p:txBody>
      </p:sp>
      <p:sp>
        <p:nvSpPr>
          <p:cNvPr id="43" name="Shape 43"/>
          <p:cNvSpPr txBox="1"/>
          <p:nvPr/>
        </p:nvSpPr>
        <p:spPr>
          <a:xfrm>
            <a:off x="4065199" y="3070601"/>
            <a:ext cx="3977233" cy="4050799"/>
          </a:xfrm>
          <a:prstGeom prst="rect">
            <a:avLst/>
          </a:prstGeom>
          <a:noFill/>
          <a:ln>
            <a:noFill/>
          </a:ln>
        </p:spPr>
        <p:txBody>
          <a:bodyPr lIns="121900" tIns="121900" rIns="121900" bIns="121900" anchor="t" anchorCtr="0">
            <a:noAutofit/>
          </a:bodyPr>
          <a:lstStyle/>
          <a:p>
            <a:pPr marL="609585" indent="-423323">
              <a:spcBef>
                <a:spcPts val="640"/>
              </a:spcBef>
              <a:buClr>
                <a:schemeClr val="dk1"/>
              </a:buClr>
              <a:buSzPct val="100000"/>
              <a:buFont typeface="Poiret One"/>
              <a:buChar char="●"/>
            </a:pPr>
            <a:r>
              <a:rPr lang="en" sz="2200" b="1" dirty="0">
                <a:solidFill>
                  <a:srgbClr val="363537"/>
                </a:solidFill>
                <a:ea typeface="SimHei" panose="02010609060101010101" pitchFamily="49" charset="-122"/>
                <a:cs typeface="Poiret One"/>
                <a:sym typeface="Poiret One"/>
              </a:rPr>
              <a:t>Coaches can Track....</a:t>
            </a:r>
          </a:p>
          <a:p>
            <a:pPr marL="1219170" lvl="1" indent="-423323">
              <a:spcBef>
                <a:spcPts val="640"/>
              </a:spcBef>
              <a:buClr>
                <a:schemeClr val="dk1"/>
              </a:buClr>
              <a:buSzPct val="100000"/>
              <a:buFont typeface="Courier New"/>
              <a:buChar char="o"/>
            </a:pPr>
            <a:r>
              <a:rPr lang="en" sz="2200" dirty="0">
                <a:solidFill>
                  <a:srgbClr val="363537"/>
                </a:solidFill>
                <a:ea typeface="SimHei" panose="02010609060101010101" pitchFamily="49" charset="-122"/>
                <a:cs typeface="Poiret One"/>
                <a:sym typeface="Poiret One"/>
              </a:rPr>
              <a:t>Frequency</a:t>
            </a:r>
          </a:p>
          <a:p>
            <a:pPr marL="1219170" lvl="1" indent="-423323">
              <a:spcBef>
                <a:spcPts val="640"/>
              </a:spcBef>
              <a:buClr>
                <a:schemeClr val="dk1"/>
              </a:buClr>
              <a:buSzPct val="100000"/>
              <a:buFont typeface="Courier New"/>
              <a:buChar char="o"/>
            </a:pPr>
            <a:r>
              <a:rPr lang="en" sz="2200" dirty="0">
                <a:solidFill>
                  <a:srgbClr val="363537"/>
                </a:solidFill>
                <a:ea typeface="SimHei" panose="02010609060101010101" pitchFamily="49" charset="-122"/>
                <a:cs typeface="Poiret One"/>
                <a:sym typeface="Poiret One"/>
              </a:rPr>
              <a:t>Intensity</a:t>
            </a:r>
          </a:p>
          <a:p>
            <a:pPr marL="1219170" lvl="1" indent="-423323">
              <a:spcBef>
                <a:spcPts val="640"/>
              </a:spcBef>
              <a:buClr>
                <a:schemeClr val="dk1"/>
              </a:buClr>
              <a:buSzPct val="100000"/>
              <a:buFont typeface="Courier New"/>
              <a:buChar char="o"/>
            </a:pPr>
            <a:r>
              <a:rPr lang="en" sz="2200" dirty="0">
                <a:solidFill>
                  <a:srgbClr val="363537"/>
                </a:solidFill>
                <a:ea typeface="SimHei" panose="02010609060101010101" pitchFamily="49" charset="-122"/>
                <a:cs typeface="Poiret One"/>
                <a:sym typeface="Poiret One"/>
              </a:rPr>
              <a:t>Tenacity</a:t>
            </a:r>
          </a:p>
          <a:p>
            <a:pPr marL="1219170" lvl="1" indent="-423323">
              <a:spcBef>
                <a:spcPts val="640"/>
              </a:spcBef>
              <a:buClr>
                <a:schemeClr val="dk1"/>
              </a:buClr>
              <a:buSzPct val="100000"/>
              <a:buFont typeface="Courier New"/>
              <a:buChar char="o"/>
            </a:pPr>
            <a:r>
              <a:rPr lang="en" sz="2200" dirty="0">
                <a:solidFill>
                  <a:srgbClr val="363537"/>
                </a:solidFill>
                <a:ea typeface="SimHei" panose="02010609060101010101" pitchFamily="49" charset="-122"/>
                <a:cs typeface="Poiret One"/>
                <a:sym typeface="Poiret One"/>
              </a:rPr>
              <a:t>Effectiveness</a:t>
            </a:r>
          </a:p>
          <a:p>
            <a:endParaRPr sz="2200" dirty="0">
              <a:ea typeface="Poiret One"/>
              <a:cs typeface="Poiret One"/>
              <a:sym typeface="Poiret One"/>
            </a:endParaRPr>
          </a:p>
        </p:txBody>
      </p:sp>
      <p:sp>
        <p:nvSpPr>
          <p:cNvPr id="44" name="Shape 44"/>
          <p:cNvSpPr txBox="1"/>
          <p:nvPr/>
        </p:nvSpPr>
        <p:spPr>
          <a:xfrm>
            <a:off x="7407965" y="3070601"/>
            <a:ext cx="4090066" cy="3671333"/>
          </a:xfrm>
          <a:prstGeom prst="rect">
            <a:avLst/>
          </a:prstGeom>
          <a:noFill/>
          <a:ln>
            <a:noFill/>
          </a:ln>
        </p:spPr>
        <p:txBody>
          <a:bodyPr lIns="121900" tIns="121900" rIns="121900" bIns="121900" anchor="t" anchorCtr="0">
            <a:noAutofit/>
          </a:bodyPr>
          <a:lstStyle/>
          <a:p>
            <a:pPr marL="609585" indent="-423323">
              <a:buClr>
                <a:srgbClr val="000000"/>
              </a:buClr>
              <a:buSzPct val="100000"/>
              <a:buFont typeface="Poiret One"/>
              <a:buChar char="●"/>
            </a:pPr>
            <a:r>
              <a:rPr lang="en" sz="2400" b="1" dirty="0">
                <a:solidFill>
                  <a:srgbClr val="363537"/>
                </a:solidFill>
                <a:ea typeface="SimHei" panose="02010609060101010101" pitchFamily="49" charset="-122"/>
                <a:cs typeface="Poiret One"/>
                <a:sym typeface="Poiret One"/>
              </a:rPr>
              <a:t>Advantage....</a:t>
            </a:r>
          </a:p>
          <a:p>
            <a:pPr marL="1219170" lvl="1" indent="-423323">
              <a:buClr>
                <a:srgbClr val="000000"/>
              </a:buClr>
              <a:buSzPct val="100000"/>
              <a:buFont typeface="Poiret One"/>
              <a:buChar char="○"/>
            </a:pPr>
            <a:r>
              <a:rPr lang="en-US" sz="2200" dirty="0"/>
              <a:t>Minimal investment of just the IOT device cost</a:t>
            </a:r>
          </a:p>
          <a:p>
            <a:pPr marL="1219170" lvl="1" indent="-423323">
              <a:buClr>
                <a:srgbClr val="000000"/>
              </a:buClr>
              <a:buSzPct val="100000"/>
              <a:buFont typeface="Poiret One"/>
              <a:buChar char="○"/>
            </a:pPr>
            <a:r>
              <a:rPr lang="en-US" sz="2200" dirty="0">
                <a:solidFill>
                  <a:srgbClr val="363537"/>
                </a:solidFill>
                <a:ea typeface="SimHei" panose="02010609060101010101" pitchFamily="49" charset="-122"/>
                <a:cs typeface="Poiret One"/>
                <a:sym typeface="Poiret One"/>
              </a:rPr>
              <a:t>Continuous monitoring of the activities of the players</a:t>
            </a:r>
          </a:p>
          <a:p>
            <a:pPr marL="1219170" lvl="1" indent="-423323">
              <a:buClr>
                <a:srgbClr val="000000"/>
              </a:buClr>
              <a:buSzPct val="100000"/>
              <a:buFont typeface="Poiret One"/>
              <a:buChar char="○"/>
            </a:pPr>
            <a:r>
              <a:rPr lang="en-US" sz="2200" dirty="0">
                <a:solidFill>
                  <a:srgbClr val="363537"/>
                </a:solidFill>
                <a:ea typeface="SimHei" panose="02010609060101010101" pitchFamily="49" charset="-122"/>
                <a:cs typeface="Poiret One"/>
                <a:sym typeface="Poiret One"/>
              </a:rPr>
              <a:t>Fast and effective analysis</a:t>
            </a:r>
          </a:p>
          <a:p>
            <a:pPr marL="1219170" lvl="1" indent="-423323">
              <a:buClr>
                <a:srgbClr val="000000"/>
              </a:buClr>
              <a:buSzPct val="100000"/>
              <a:buFont typeface="Poiret One"/>
              <a:buChar char="○"/>
            </a:pPr>
            <a:r>
              <a:rPr lang="en-US" sz="2200" dirty="0">
                <a:solidFill>
                  <a:srgbClr val="363537"/>
                </a:solidFill>
                <a:ea typeface="SimHei" panose="02010609060101010101" pitchFamily="49" charset="-122"/>
                <a:cs typeface="Poiret One"/>
                <a:sym typeface="Poiret One"/>
              </a:rPr>
              <a:t>Continuous feedback</a:t>
            </a:r>
          </a:p>
          <a:p>
            <a:pPr marL="1219170" lvl="1" indent="-423323">
              <a:buClr>
                <a:srgbClr val="000000"/>
              </a:buClr>
              <a:buSzPct val="100000"/>
              <a:buFont typeface="Poiret One"/>
              <a:buChar char="○"/>
            </a:pPr>
            <a:r>
              <a:rPr lang="en-US" sz="2200" dirty="0">
                <a:solidFill>
                  <a:srgbClr val="363537"/>
                </a:solidFill>
                <a:ea typeface="SimHei" panose="02010609060101010101" pitchFamily="49" charset="-122"/>
                <a:cs typeface="Poiret One"/>
                <a:sym typeface="Poiret One"/>
              </a:rPr>
              <a:t>Performance Enhancement</a:t>
            </a:r>
            <a:endParaRPr lang="en" sz="2200" dirty="0">
              <a:solidFill>
                <a:srgbClr val="363537"/>
              </a:solidFill>
              <a:ea typeface="SimHei" panose="02010609060101010101" pitchFamily="49" charset="-122"/>
              <a:cs typeface="Poiret One"/>
              <a:sym typeface="Poiret One"/>
            </a:endParaRPr>
          </a:p>
        </p:txBody>
      </p:sp>
      <p:sp>
        <p:nvSpPr>
          <p:cNvPr id="45" name="Shape 45"/>
          <p:cNvSpPr txBox="1"/>
          <p:nvPr/>
        </p:nvSpPr>
        <p:spPr>
          <a:xfrm>
            <a:off x="131601" y="3070600"/>
            <a:ext cx="3933599" cy="3085200"/>
          </a:xfrm>
          <a:prstGeom prst="rect">
            <a:avLst/>
          </a:prstGeom>
          <a:noFill/>
          <a:ln>
            <a:noFill/>
          </a:ln>
        </p:spPr>
        <p:txBody>
          <a:bodyPr lIns="121900" tIns="121900" rIns="121900" bIns="121900" anchor="t" anchorCtr="0">
            <a:noAutofit/>
          </a:bodyPr>
          <a:lstStyle/>
          <a:p>
            <a:pPr marL="609585" indent="-423323">
              <a:spcBef>
                <a:spcPts val="640"/>
              </a:spcBef>
              <a:buClr>
                <a:schemeClr val="dk1"/>
              </a:buClr>
              <a:buSzPct val="100000"/>
              <a:buFont typeface="Poiret One"/>
              <a:buChar char="●"/>
            </a:pPr>
            <a:r>
              <a:rPr lang="en" sz="2200" b="1" dirty="0">
                <a:solidFill>
                  <a:srgbClr val="363537"/>
                </a:solidFill>
                <a:ea typeface="SimHei" panose="02010609060101010101" pitchFamily="49" charset="-122"/>
                <a:cs typeface="Poiret One"/>
                <a:sym typeface="Poiret One"/>
              </a:rPr>
              <a:t>Need of Application…   	</a:t>
            </a:r>
          </a:p>
          <a:p>
            <a:pPr marL="1219170" lvl="1" indent="-423323">
              <a:spcBef>
                <a:spcPts val="640"/>
              </a:spcBef>
              <a:buClr>
                <a:schemeClr val="dk1"/>
              </a:buClr>
              <a:buSzPct val="100000"/>
              <a:buFont typeface="Courier New"/>
              <a:buChar char="o"/>
            </a:pPr>
            <a:r>
              <a:rPr lang="en" sz="2200" dirty="0">
                <a:ea typeface="SimHei" panose="02010609060101010101" pitchFamily="49" charset="-122"/>
                <a:cs typeface="Poiret One"/>
                <a:sym typeface="Poiret One"/>
              </a:rPr>
              <a:t>Why Large Teams outperform Small teams?</a:t>
            </a:r>
          </a:p>
          <a:p>
            <a:pPr marL="1219170" lvl="1" indent="-423323">
              <a:spcBef>
                <a:spcPts val="640"/>
              </a:spcBef>
              <a:buClr>
                <a:schemeClr val="dk1"/>
              </a:buClr>
              <a:buSzPct val="100000"/>
              <a:buFont typeface="Courier New"/>
              <a:buChar char="o"/>
            </a:pPr>
            <a:r>
              <a:rPr lang="en" sz="2200" dirty="0">
                <a:ea typeface="SimHei" panose="02010609060101010101" pitchFamily="49" charset="-122"/>
                <a:cs typeface="Poiret One"/>
                <a:sym typeface="Poiret One"/>
              </a:rPr>
              <a:t>Coaches can </a:t>
            </a:r>
            <a:r>
              <a:rPr lang="en-US" sz="2200" dirty="0"/>
              <a:t> store, analyze and visualize the fitness activity data of their players</a:t>
            </a:r>
            <a:endParaRPr lang="en" sz="2200" dirty="0">
              <a:ea typeface="SimHei" panose="02010609060101010101" pitchFamily="49" charset="-122"/>
              <a:cs typeface="Poiret One"/>
              <a:sym typeface="Poiret One"/>
            </a:endParaRPr>
          </a:p>
          <a:p>
            <a:endParaRPr sz="2200" dirty="0">
              <a:ea typeface="SimHei" panose="02010609060101010101" pitchFamily="49" charset="-122"/>
            </a:endParaRPr>
          </a:p>
        </p:txBody>
      </p:sp>
      <p:pic>
        <p:nvPicPr>
          <p:cNvPr id="46" name="Shape 46"/>
          <p:cNvPicPr preferRelativeResize="0"/>
          <p:nvPr/>
        </p:nvPicPr>
        <p:blipFill>
          <a:blip r:embed="rId3">
            <a:alphaModFix/>
          </a:blip>
          <a:stretch>
            <a:fillRect/>
          </a:stretch>
        </p:blipFill>
        <p:spPr>
          <a:xfrm>
            <a:off x="277966" y="133765"/>
            <a:ext cx="3523857" cy="1289067"/>
          </a:xfrm>
          <a:prstGeom prst="rect">
            <a:avLst/>
          </a:prstGeom>
          <a:noFill/>
          <a:ln>
            <a:noFill/>
          </a:ln>
        </p:spPr>
      </p:pic>
      <p:pic>
        <p:nvPicPr>
          <p:cNvPr id="47" name="Shape 47"/>
          <p:cNvPicPr preferRelativeResize="0"/>
          <p:nvPr/>
        </p:nvPicPr>
        <p:blipFill>
          <a:blip r:embed="rId3">
            <a:alphaModFix/>
          </a:blip>
          <a:stretch>
            <a:fillRect/>
          </a:stretch>
        </p:blipFill>
        <p:spPr>
          <a:xfrm>
            <a:off x="7881568" y="133765"/>
            <a:ext cx="4032457" cy="1289067"/>
          </a:xfrm>
          <a:prstGeom prst="rect">
            <a:avLst/>
          </a:prstGeom>
          <a:solidFill>
            <a:srgbClr val="92D050"/>
          </a:solidFill>
          <a:ln>
            <a:noFill/>
          </a:ln>
          <a:effectLst/>
        </p:spPr>
      </p:pic>
      <p:sp>
        <p:nvSpPr>
          <p:cNvPr id="2" name="TextBox 1"/>
          <p:cNvSpPr txBox="1"/>
          <p:nvPr/>
        </p:nvSpPr>
        <p:spPr>
          <a:xfrm>
            <a:off x="2382104" y="1774335"/>
            <a:ext cx="7343421" cy="646331"/>
          </a:xfrm>
          <a:prstGeom prst="rect">
            <a:avLst/>
          </a:prstGeom>
          <a:noFill/>
        </p:spPr>
        <p:txBody>
          <a:bodyPr wrap="none" rtlCol="0">
            <a:spAutoFit/>
          </a:bodyPr>
          <a:lstStyle/>
          <a:p>
            <a:pPr algn="ctr"/>
            <a:r>
              <a:rPr lang="en-US" sz="3600" b="1" dirty="0">
                <a:solidFill>
                  <a:srgbClr val="00B0F0"/>
                </a:solidFill>
                <a:ea typeface="SimHei" panose="02010609060101010101" pitchFamily="49" charset="-122"/>
              </a:rPr>
              <a:t>What can this application do for you?</a:t>
            </a:r>
          </a:p>
        </p:txBody>
      </p:sp>
    </p:spTree>
    <p:extLst>
      <p:ext uri="{BB962C8B-B14F-4D97-AF65-F5344CB8AC3E}">
        <p14:creationId xmlns:p14="http://schemas.microsoft.com/office/powerpoint/2010/main" val="4083009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0788"/>
            <a:ext cx="12192000" cy="5718516"/>
          </a:xfrm>
          <a:prstGeom prst="rect">
            <a:avLst/>
          </a:prstGeom>
        </p:spPr>
      </p:pic>
      <p:sp>
        <p:nvSpPr>
          <p:cNvPr id="12" name="Title 1"/>
          <p:cNvSpPr>
            <a:spLocks noGrp="1"/>
          </p:cNvSpPr>
          <p:nvPr>
            <p:ph type="title"/>
          </p:nvPr>
        </p:nvSpPr>
        <p:spPr>
          <a:xfrm>
            <a:off x="4359965" y="274637"/>
            <a:ext cx="7222434" cy="574647"/>
          </a:xfrm>
        </p:spPr>
        <p:txBody>
          <a:bodyPr>
            <a:normAutofit fontScale="90000"/>
          </a:bodyPr>
          <a:lstStyle/>
          <a:p>
            <a:r>
              <a:rPr lang="en" dirty="0">
                <a:solidFill>
                  <a:srgbClr val="0070C0"/>
                </a:solidFill>
                <a:latin typeface="+mn-lt"/>
                <a:ea typeface="SimHei" panose="02010609060101010101" pitchFamily="49" charset="-122"/>
                <a:cs typeface="Poiret One"/>
                <a:sym typeface="Poiret One"/>
              </a:rPr>
              <a:t>The Architecture</a:t>
            </a:r>
            <a:endParaRPr lang="en-US" dirty="0">
              <a:latin typeface="+mn-lt"/>
            </a:endParaRPr>
          </a:p>
        </p:txBody>
      </p:sp>
    </p:spTree>
    <p:extLst>
      <p:ext uri="{BB962C8B-B14F-4D97-AF65-F5344CB8AC3E}">
        <p14:creationId xmlns:p14="http://schemas.microsoft.com/office/powerpoint/2010/main" val="32708565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prstGeom prst="rect">
            <a:avLst/>
          </a:prstGeom>
        </p:spPr>
        <p:txBody>
          <a:bodyPr vert="horz" lIns="121900" tIns="121900" rIns="121900" bIns="121900" rtlCol="0" anchor="b" anchorCtr="0">
            <a:noAutofit/>
          </a:bodyPr>
          <a:lstStyle/>
          <a:p>
            <a:pPr algn="ctr"/>
            <a:r>
              <a:rPr lang="en" sz="5400" dirty="0">
                <a:solidFill>
                  <a:srgbClr val="0070C0"/>
                </a:solidFill>
                <a:latin typeface="+mn-lt"/>
                <a:ea typeface="SimHei" panose="02010609060101010101" pitchFamily="49" charset="-122"/>
                <a:cs typeface="Poiret One"/>
                <a:sym typeface="Poiret One"/>
              </a:rPr>
              <a:t>What Is Special?</a:t>
            </a:r>
          </a:p>
        </p:txBody>
      </p:sp>
      <p:sp>
        <p:nvSpPr>
          <p:cNvPr id="54" name="Shape 54"/>
          <p:cNvSpPr txBox="1"/>
          <p:nvPr/>
        </p:nvSpPr>
        <p:spPr>
          <a:xfrm>
            <a:off x="304799" y="1603513"/>
            <a:ext cx="11887201" cy="4567122"/>
          </a:xfrm>
          <a:prstGeom prst="rect">
            <a:avLst/>
          </a:prstGeom>
          <a:noFill/>
          <a:ln>
            <a:noFill/>
          </a:ln>
        </p:spPr>
        <p:txBody>
          <a:bodyPr lIns="121900" tIns="121900" rIns="121900" bIns="121900" anchor="t" anchorCtr="0">
            <a:noAutofit/>
          </a:bodyPr>
          <a:lstStyle/>
          <a:p>
            <a:pPr marL="609585" indent="-423323">
              <a:lnSpc>
                <a:spcPct val="150000"/>
              </a:lnSpc>
              <a:buClr>
                <a:srgbClr val="000000"/>
              </a:buClr>
              <a:buSzPct val="100000"/>
              <a:buFont typeface="Poiret One"/>
              <a:buChar char="●"/>
            </a:pPr>
            <a:r>
              <a:rPr lang="en" sz="2800" dirty="0">
                <a:solidFill>
                  <a:srgbClr val="363537"/>
                </a:solidFill>
                <a:ea typeface="SimHei" panose="02010609060101010101" pitchFamily="49" charset="-122"/>
                <a:cs typeface="Poiret One"/>
                <a:sym typeface="Poiret One"/>
              </a:rPr>
              <a:t>Monitors </a:t>
            </a:r>
            <a:r>
              <a:rPr lang="en" sz="2800" b="1" dirty="0">
                <a:solidFill>
                  <a:srgbClr val="C00000"/>
                </a:solidFill>
                <a:ea typeface="SimHei" panose="02010609060101010101" pitchFamily="49" charset="-122"/>
                <a:cs typeface="Poiret One"/>
                <a:sym typeface="Poiret One"/>
              </a:rPr>
              <a:t>frequency</a:t>
            </a:r>
            <a:r>
              <a:rPr lang="en" sz="2800" dirty="0">
                <a:solidFill>
                  <a:srgbClr val="C00000"/>
                </a:solidFill>
                <a:ea typeface="SimHei" panose="02010609060101010101" pitchFamily="49" charset="-122"/>
                <a:cs typeface="Poiret One"/>
                <a:sym typeface="Poiret One"/>
              </a:rPr>
              <a:t> </a:t>
            </a:r>
            <a:r>
              <a:rPr lang="en" sz="2800" dirty="0">
                <a:solidFill>
                  <a:schemeClr val="tx2"/>
                </a:solidFill>
                <a:ea typeface="SimHei" panose="02010609060101010101" pitchFamily="49" charset="-122"/>
                <a:cs typeface="Poiret One"/>
                <a:sym typeface="Poiret One"/>
              </a:rPr>
              <a:t>,</a:t>
            </a:r>
            <a:r>
              <a:rPr lang="en" sz="2800" b="1" dirty="0">
                <a:solidFill>
                  <a:srgbClr val="C00000"/>
                </a:solidFill>
                <a:ea typeface="SimHei" panose="02010609060101010101" pitchFamily="49" charset="-122"/>
                <a:cs typeface="Poiret One"/>
                <a:sym typeface="Poiret One"/>
              </a:rPr>
              <a:t>intencity</a:t>
            </a:r>
            <a:r>
              <a:rPr lang="en" sz="2800" b="1" dirty="0">
                <a:ea typeface="SimHei" panose="02010609060101010101" pitchFamily="49" charset="-122"/>
                <a:cs typeface="Poiret One"/>
                <a:sym typeface="Poiret One"/>
              </a:rPr>
              <a:t> ,</a:t>
            </a:r>
            <a:r>
              <a:rPr lang="en" sz="2800" b="1" dirty="0">
                <a:solidFill>
                  <a:srgbClr val="C00000"/>
                </a:solidFill>
                <a:ea typeface="SimHei" panose="02010609060101010101" pitchFamily="49" charset="-122"/>
                <a:cs typeface="Poiret One"/>
                <a:sym typeface="Poiret One"/>
              </a:rPr>
              <a:t>tenacity</a:t>
            </a:r>
            <a:r>
              <a:rPr lang="en" sz="2800" dirty="0">
                <a:solidFill>
                  <a:srgbClr val="C00000"/>
                </a:solidFill>
                <a:ea typeface="SimHei" panose="02010609060101010101" pitchFamily="49" charset="-122"/>
                <a:cs typeface="Poiret One"/>
                <a:sym typeface="Poiret One"/>
              </a:rPr>
              <a:t> </a:t>
            </a:r>
            <a:r>
              <a:rPr lang="en" sz="2800" dirty="0">
                <a:solidFill>
                  <a:srgbClr val="363537"/>
                </a:solidFill>
                <a:ea typeface="SimHei" panose="02010609060101010101" pitchFamily="49" charset="-122"/>
                <a:cs typeface="Poiret One"/>
                <a:sym typeface="Poiret One"/>
              </a:rPr>
              <a:t>and </a:t>
            </a:r>
            <a:r>
              <a:rPr lang="en" sz="2800" b="1" dirty="0">
                <a:solidFill>
                  <a:srgbClr val="C00000"/>
                </a:solidFill>
                <a:ea typeface="SimHei" panose="02010609060101010101" pitchFamily="49" charset="-122"/>
                <a:cs typeface="Poiret One"/>
                <a:sym typeface="Poiret One"/>
              </a:rPr>
              <a:t>effectiveness</a:t>
            </a:r>
            <a:r>
              <a:rPr lang="en" sz="2800" dirty="0">
                <a:solidFill>
                  <a:srgbClr val="363537"/>
                </a:solidFill>
                <a:ea typeface="SimHei" panose="02010609060101010101" pitchFamily="49" charset="-122"/>
                <a:cs typeface="Poiret One"/>
                <a:sym typeface="Poiret One"/>
              </a:rPr>
              <a:t> of all the players</a:t>
            </a:r>
          </a:p>
          <a:p>
            <a:pPr marL="609585" indent="-423323">
              <a:lnSpc>
                <a:spcPct val="150000"/>
              </a:lnSpc>
              <a:buClr>
                <a:srgbClr val="000000"/>
              </a:buClr>
              <a:buSzPct val="100000"/>
              <a:buFont typeface="Poiret One"/>
              <a:buChar char="●"/>
            </a:pPr>
            <a:r>
              <a:rPr lang="en" sz="2800" dirty="0">
                <a:solidFill>
                  <a:srgbClr val="363537"/>
                </a:solidFill>
                <a:ea typeface="SimHei" panose="02010609060101010101" pitchFamily="49" charset="-122"/>
                <a:cs typeface="Poiret One"/>
                <a:sym typeface="Poiret One"/>
              </a:rPr>
              <a:t>Comparison of all the players’ data by Visualization Graphs using D3.js</a:t>
            </a:r>
          </a:p>
        </p:txBody>
      </p:sp>
      <p:pic>
        <p:nvPicPr>
          <p:cNvPr id="13" name="Shape 46"/>
          <p:cNvPicPr preferRelativeResize="0"/>
          <p:nvPr/>
        </p:nvPicPr>
        <p:blipFill>
          <a:blip r:embed="rId3">
            <a:alphaModFix/>
          </a:blip>
          <a:stretch>
            <a:fillRect/>
          </a:stretch>
        </p:blipFill>
        <p:spPr>
          <a:xfrm>
            <a:off x="123221" y="5526100"/>
            <a:ext cx="3523857" cy="1289067"/>
          </a:xfrm>
          <a:prstGeom prst="rect">
            <a:avLst/>
          </a:prstGeom>
          <a:noFill/>
          <a:ln>
            <a:noFill/>
          </a:ln>
        </p:spPr>
      </p:pic>
      <p:pic>
        <p:nvPicPr>
          <p:cNvPr id="14" name="Shape 46"/>
          <p:cNvPicPr preferRelativeResize="0"/>
          <p:nvPr/>
        </p:nvPicPr>
        <p:blipFill>
          <a:blip r:embed="rId3">
            <a:alphaModFix/>
          </a:blip>
          <a:stretch>
            <a:fillRect/>
          </a:stretch>
        </p:blipFill>
        <p:spPr>
          <a:xfrm>
            <a:off x="8547424" y="5526101"/>
            <a:ext cx="3523857" cy="1289067"/>
          </a:xfrm>
          <a:prstGeom prst="rect">
            <a:avLst/>
          </a:prstGeom>
          <a:noFill/>
          <a:ln>
            <a:no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263" y="5120639"/>
            <a:ext cx="4371975" cy="1694527"/>
          </a:xfrm>
          <a:prstGeom prst="rect">
            <a:avLst/>
          </a:prstGeom>
        </p:spPr>
      </p:pic>
      <p:sp>
        <p:nvSpPr>
          <p:cNvPr id="17" name="Rectangle 16"/>
          <p:cNvSpPr/>
          <p:nvPr/>
        </p:nvSpPr>
        <p:spPr>
          <a:xfrm>
            <a:off x="2690192" y="2963744"/>
            <a:ext cx="7739268" cy="923330"/>
          </a:xfrm>
          <a:prstGeom prst="rect">
            <a:avLst/>
          </a:prstGeom>
        </p:spPr>
        <p:txBody>
          <a:bodyPr wrap="square">
            <a:spAutoFit/>
          </a:bodyPr>
          <a:lstStyle/>
          <a:p>
            <a:r>
              <a:rPr lang="en" sz="5400" dirty="0">
                <a:solidFill>
                  <a:srgbClr val="0070C0"/>
                </a:solidFill>
                <a:ea typeface="SimHei" panose="02010609060101010101" pitchFamily="49" charset="-122"/>
                <a:cs typeface="Poiret One"/>
                <a:sym typeface="Poiret One"/>
              </a:rPr>
              <a:t>The Biggest Advantage</a:t>
            </a:r>
            <a:endParaRPr lang="en-US" sz="5400" dirty="0"/>
          </a:p>
        </p:txBody>
      </p:sp>
      <p:sp>
        <p:nvSpPr>
          <p:cNvPr id="18" name="Rectangle 17"/>
          <p:cNvSpPr/>
          <p:nvPr/>
        </p:nvSpPr>
        <p:spPr>
          <a:xfrm>
            <a:off x="2345634" y="3793841"/>
            <a:ext cx="8693427" cy="830997"/>
          </a:xfrm>
          <a:prstGeom prst="rect">
            <a:avLst/>
          </a:prstGeom>
        </p:spPr>
        <p:txBody>
          <a:bodyPr wrap="square">
            <a:spAutoFit/>
          </a:bodyPr>
          <a:lstStyle/>
          <a:p>
            <a:r>
              <a:rPr lang="en" sz="4800" dirty="0">
                <a:solidFill>
                  <a:srgbClr val="C00000"/>
                </a:solidFill>
                <a:ea typeface="SimHei" panose="02010609060101010101" pitchFamily="49" charset="-122"/>
                <a:cs typeface="Poiret One"/>
                <a:sym typeface="Poiret One"/>
              </a:rPr>
              <a:t>“Performance Enhancement”</a:t>
            </a:r>
            <a:endParaRPr lang="en-US" sz="4800" dirty="0">
              <a:solidFill>
                <a:srgbClr val="C00000"/>
              </a:solidFill>
            </a:endParaRPr>
          </a:p>
        </p:txBody>
      </p:sp>
    </p:spTree>
    <p:extLst>
      <p:ext uri="{BB962C8B-B14F-4D97-AF65-F5344CB8AC3E}">
        <p14:creationId xmlns:p14="http://schemas.microsoft.com/office/powerpoint/2010/main" val="19527016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prstGeom prst="rect">
            <a:avLst/>
          </a:prstGeom>
        </p:spPr>
        <p:txBody>
          <a:bodyPr vert="horz" lIns="121900" tIns="121900" rIns="121900" bIns="121900" rtlCol="0" anchor="b" anchorCtr="0">
            <a:noAutofit/>
          </a:bodyPr>
          <a:lstStyle/>
          <a:p>
            <a:pPr algn="ctr"/>
            <a:r>
              <a:rPr lang="en" sz="5400" dirty="0">
                <a:solidFill>
                  <a:srgbClr val="0070C0"/>
                </a:solidFill>
                <a:latin typeface="+mn-lt"/>
                <a:ea typeface="SimHei" panose="02010609060101010101" pitchFamily="49" charset="-122"/>
                <a:cs typeface="Poiret One"/>
                <a:sym typeface="Poiret One"/>
              </a:rPr>
              <a:t>Who will be benefited?</a:t>
            </a:r>
          </a:p>
        </p:txBody>
      </p:sp>
      <p:pic>
        <p:nvPicPr>
          <p:cNvPr id="53" name="Shape 53"/>
          <p:cNvPicPr preferRelativeResize="0"/>
          <p:nvPr/>
        </p:nvPicPr>
        <p:blipFill>
          <a:blip r:embed="rId3">
            <a:alphaModFix/>
          </a:blip>
          <a:stretch>
            <a:fillRect/>
          </a:stretch>
        </p:blipFill>
        <p:spPr>
          <a:xfrm>
            <a:off x="0" y="4850296"/>
            <a:ext cx="12191995" cy="2433690"/>
          </a:xfrm>
          <a:prstGeom prst="rect">
            <a:avLst/>
          </a:prstGeom>
          <a:noFill/>
          <a:ln>
            <a:noFill/>
          </a:ln>
        </p:spPr>
      </p:pic>
      <p:sp>
        <p:nvSpPr>
          <p:cNvPr id="54" name="Shape 54"/>
          <p:cNvSpPr txBox="1"/>
          <p:nvPr/>
        </p:nvSpPr>
        <p:spPr>
          <a:xfrm>
            <a:off x="424069" y="1417837"/>
            <a:ext cx="5599043" cy="4752799"/>
          </a:xfrm>
          <a:prstGeom prst="rect">
            <a:avLst/>
          </a:prstGeom>
          <a:noFill/>
          <a:ln>
            <a:noFill/>
          </a:ln>
        </p:spPr>
        <p:txBody>
          <a:bodyPr lIns="121900" tIns="121900" rIns="121900" bIns="121900" anchor="t" anchorCtr="0">
            <a:noAutofit/>
          </a:bodyPr>
          <a:lstStyle/>
          <a:p>
            <a:pPr marL="609585" indent="-423323">
              <a:lnSpc>
                <a:spcPct val="150000"/>
              </a:lnSpc>
              <a:buClr>
                <a:srgbClr val="000000"/>
              </a:buClr>
              <a:buSzPct val="100000"/>
              <a:buFont typeface="Poiret One"/>
              <a:buChar char="●"/>
            </a:pPr>
            <a:r>
              <a:rPr lang="en" sz="2400" b="1" dirty="0">
                <a:solidFill>
                  <a:srgbClr val="363537"/>
                </a:solidFill>
                <a:ea typeface="SimHei" panose="02010609060101010101" pitchFamily="49" charset="-122"/>
                <a:cs typeface="Poiret One"/>
                <a:sym typeface="Poiret One"/>
              </a:rPr>
              <a:t>Coach</a:t>
            </a:r>
          </a:p>
          <a:p>
            <a:pPr marL="609585" indent="-423323">
              <a:lnSpc>
                <a:spcPct val="150000"/>
              </a:lnSpc>
              <a:buClr>
                <a:srgbClr val="000000"/>
              </a:buClr>
              <a:buSzPct val="100000"/>
              <a:buFont typeface="Poiret One"/>
              <a:buChar char="●"/>
            </a:pPr>
            <a:r>
              <a:rPr lang="en" sz="2400" dirty="0">
                <a:solidFill>
                  <a:srgbClr val="363537"/>
                </a:solidFill>
                <a:ea typeface="SimHei" panose="02010609060101010101" pitchFamily="49" charset="-122"/>
                <a:cs typeface="Poiret One"/>
                <a:sym typeface="Poiret One"/>
              </a:rPr>
              <a:t>Can regularly Monitor the fitness activities of all the players</a:t>
            </a:r>
          </a:p>
          <a:p>
            <a:pPr marL="609585" indent="-423323">
              <a:lnSpc>
                <a:spcPct val="150000"/>
              </a:lnSpc>
              <a:buClr>
                <a:srgbClr val="000000"/>
              </a:buClr>
              <a:buSzPct val="100000"/>
              <a:buFont typeface="Poiret One"/>
              <a:buChar char="●"/>
            </a:pPr>
            <a:r>
              <a:rPr lang="en" sz="2400" dirty="0">
                <a:solidFill>
                  <a:srgbClr val="363537"/>
                </a:solidFill>
                <a:ea typeface="SimHei" panose="02010609060101010101" pitchFamily="49" charset="-122"/>
                <a:cs typeface="Poiret One"/>
                <a:sym typeface="Poiret One"/>
              </a:rPr>
              <a:t>Can give Regular feedback to players</a:t>
            </a:r>
          </a:p>
          <a:p>
            <a:pPr marL="609585" indent="-423323">
              <a:lnSpc>
                <a:spcPct val="150000"/>
              </a:lnSpc>
              <a:buClr>
                <a:srgbClr val="000000"/>
              </a:buClr>
              <a:buSzPct val="100000"/>
              <a:buFont typeface="Poiret One"/>
              <a:buChar char="●"/>
            </a:pPr>
            <a:r>
              <a:rPr lang="en" sz="2400" dirty="0">
                <a:solidFill>
                  <a:srgbClr val="363537"/>
                </a:solidFill>
                <a:ea typeface="SimHei" panose="02010609060101010101" pitchFamily="49" charset="-122"/>
                <a:cs typeface="Poiret One"/>
                <a:sym typeface="Poiret One"/>
              </a:rPr>
              <a:t>Can guide the players to maintain stabilized workflow daily</a:t>
            </a:r>
          </a:p>
        </p:txBody>
      </p:sp>
      <p:sp>
        <p:nvSpPr>
          <p:cNvPr id="5" name="Shape 54"/>
          <p:cNvSpPr txBox="1"/>
          <p:nvPr/>
        </p:nvSpPr>
        <p:spPr>
          <a:xfrm>
            <a:off x="6023113" y="1417837"/>
            <a:ext cx="4853607" cy="4752799"/>
          </a:xfrm>
          <a:prstGeom prst="rect">
            <a:avLst/>
          </a:prstGeom>
          <a:noFill/>
          <a:ln>
            <a:noFill/>
          </a:ln>
        </p:spPr>
        <p:txBody>
          <a:bodyPr lIns="121900" tIns="121900" rIns="121900" bIns="121900" anchor="t" anchorCtr="0">
            <a:noAutofit/>
          </a:bodyPr>
          <a:lstStyle/>
          <a:p>
            <a:pPr marL="609585" indent="-423323">
              <a:lnSpc>
                <a:spcPct val="150000"/>
              </a:lnSpc>
              <a:buClr>
                <a:srgbClr val="000000"/>
              </a:buClr>
              <a:buSzPct val="100000"/>
              <a:buFont typeface="Poiret One"/>
              <a:buChar char="●"/>
            </a:pPr>
            <a:r>
              <a:rPr lang="en" sz="2400" b="1" dirty="0">
                <a:solidFill>
                  <a:srgbClr val="363537"/>
                </a:solidFill>
                <a:ea typeface="SimHei" panose="02010609060101010101" pitchFamily="49" charset="-122"/>
                <a:cs typeface="Poiret One"/>
                <a:sym typeface="Poiret One"/>
              </a:rPr>
              <a:t>Players</a:t>
            </a:r>
          </a:p>
          <a:p>
            <a:pPr marL="609585" indent="-423323">
              <a:lnSpc>
                <a:spcPct val="150000"/>
              </a:lnSpc>
              <a:buClr>
                <a:srgbClr val="000000"/>
              </a:buClr>
              <a:buSzPct val="100000"/>
              <a:buFont typeface="Poiret One"/>
              <a:buChar char="●"/>
            </a:pPr>
            <a:r>
              <a:rPr lang="en" sz="2400" dirty="0">
                <a:solidFill>
                  <a:srgbClr val="363537"/>
                </a:solidFill>
                <a:ea typeface="SimHei" panose="02010609060101010101" pitchFamily="49" charset="-122"/>
                <a:cs typeface="Poiret One"/>
                <a:sym typeface="Poiret One"/>
              </a:rPr>
              <a:t>Wears Fitbit IOT device which monitors daily data of steps,distance,calories,floors </a:t>
            </a:r>
          </a:p>
          <a:p>
            <a:pPr marL="609585" indent="-423323">
              <a:lnSpc>
                <a:spcPct val="150000"/>
              </a:lnSpc>
              <a:buClr>
                <a:srgbClr val="000000"/>
              </a:buClr>
              <a:buSzPct val="100000"/>
              <a:buFont typeface="Poiret One"/>
              <a:buChar char="●"/>
            </a:pPr>
            <a:r>
              <a:rPr lang="en" sz="2400" dirty="0">
                <a:solidFill>
                  <a:srgbClr val="363537"/>
                </a:solidFill>
                <a:ea typeface="SimHei" panose="02010609060101010101" pitchFamily="49" charset="-122"/>
                <a:cs typeface="Poiret One"/>
                <a:sym typeface="Poiret One"/>
              </a:rPr>
              <a:t>Can improve performance as per the feedback</a:t>
            </a:r>
          </a:p>
          <a:p>
            <a:pPr marL="186262">
              <a:lnSpc>
                <a:spcPct val="150000"/>
              </a:lnSpc>
              <a:buClr>
                <a:srgbClr val="000000"/>
              </a:buClr>
              <a:buSzPct val="100000"/>
            </a:pPr>
            <a:r>
              <a:rPr lang="en" sz="2000" dirty="0">
                <a:solidFill>
                  <a:srgbClr val="363537"/>
                </a:solidFill>
                <a:ea typeface="SimHei" panose="02010609060101010101" pitchFamily="49" charset="-122"/>
                <a:cs typeface="Poiret One"/>
                <a:sym typeface="Poiret One"/>
              </a:rPr>
              <a:t>	</a:t>
            </a:r>
          </a:p>
        </p:txBody>
      </p:sp>
    </p:spTree>
    <p:extLst>
      <p:ext uri="{BB962C8B-B14F-4D97-AF65-F5344CB8AC3E}">
        <p14:creationId xmlns:p14="http://schemas.microsoft.com/office/powerpoint/2010/main" val="170019212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prstGeom prst="rect">
            <a:avLst/>
          </a:prstGeom>
        </p:spPr>
        <p:txBody>
          <a:bodyPr vert="horz" lIns="121900" tIns="121900" rIns="121900" bIns="121900" rtlCol="0" anchor="b" anchorCtr="0">
            <a:noAutofit/>
          </a:bodyPr>
          <a:lstStyle/>
          <a:p>
            <a:pPr algn="ctr"/>
            <a:r>
              <a:rPr lang="en" sz="5400" dirty="0">
                <a:solidFill>
                  <a:srgbClr val="0070C0"/>
                </a:solidFill>
                <a:latin typeface="+mn-lt"/>
                <a:ea typeface="SimHei" panose="02010609060101010101" pitchFamily="49" charset="-122"/>
                <a:cs typeface="Poiret One"/>
                <a:sym typeface="Poiret One"/>
              </a:rPr>
              <a:t>Extending Fitbit</a:t>
            </a:r>
          </a:p>
        </p:txBody>
      </p:sp>
      <p:sp>
        <p:nvSpPr>
          <p:cNvPr id="54" name="Shape 54"/>
          <p:cNvSpPr txBox="1"/>
          <p:nvPr/>
        </p:nvSpPr>
        <p:spPr>
          <a:xfrm>
            <a:off x="424070" y="1417837"/>
            <a:ext cx="5599043" cy="4752799"/>
          </a:xfrm>
          <a:prstGeom prst="rect">
            <a:avLst/>
          </a:prstGeom>
          <a:noFill/>
          <a:ln>
            <a:noFill/>
          </a:ln>
        </p:spPr>
        <p:txBody>
          <a:bodyPr lIns="121900" tIns="121900" rIns="121900" bIns="121900" anchor="t" anchorCtr="0">
            <a:noAutofit/>
          </a:bodyPr>
          <a:lstStyle/>
          <a:p>
            <a:pPr marL="609585" indent="-423323">
              <a:lnSpc>
                <a:spcPct val="150000"/>
              </a:lnSpc>
              <a:buClr>
                <a:srgbClr val="000000"/>
              </a:buClr>
              <a:buSzPct val="100000"/>
              <a:buFont typeface="Poiret One"/>
              <a:buChar char="●"/>
            </a:pPr>
            <a:r>
              <a:rPr lang="en" sz="2600" b="1" dirty="0">
                <a:solidFill>
                  <a:srgbClr val="363537"/>
                </a:solidFill>
                <a:ea typeface="SimHei" panose="02010609060101010101" pitchFamily="49" charset="-122"/>
                <a:cs typeface="Poiret One"/>
                <a:sym typeface="Poiret One"/>
              </a:rPr>
              <a:t>Fitbit</a:t>
            </a:r>
          </a:p>
          <a:p>
            <a:pPr marL="609585" indent="-423323">
              <a:lnSpc>
                <a:spcPct val="150000"/>
              </a:lnSpc>
              <a:buClr>
                <a:srgbClr val="000000"/>
              </a:buClr>
              <a:buSzPct val="100000"/>
              <a:buFont typeface="Poiret One"/>
              <a:buChar char="●"/>
            </a:pPr>
            <a:r>
              <a:rPr lang="en" sz="2600" dirty="0">
                <a:solidFill>
                  <a:srgbClr val="363537"/>
                </a:solidFill>
                <a:ea typeface="SimHei" panose="02010609060101010101" pitchFamily="49" charset="-122"/>
                <a:cs typeface="Poiret One"/>
                <a:sym typeface="Poiret One"/>
              </a:rPr>
              <a:t>Fitbit API provides data of dalily </a:t>
            </a:r>
            <a:r>
              <a:rPr lang="en" sz="2600" b="1" dirty="0">
                <a:solidFill>
                  <a:srgbClr val="C00000"/>
                </a:solidFill>
                <a:ea typeface="SimHei" panose="02010609060101010101" pitchFamily="49" charset="-122"/>
                <a:cs typeface="Poiret One"/>
                <a:sym typeface="Poiret One"/>
              </a:rPr>
              <a:t>steps</a:t>
            </a:r>
            <a:r>
              <a:rPr lang="en" sz="2600" dirty="0">
                <a:solidFill>
                  <a:srgbClr val="363537"/>
                </a:solidFill>
                <a:ea typeface="SimHei" panose="02010609060101010101" pitchFamily="49" charset="-122"/>
                <a:cs typeface="Poiret One"/>
                <a:sym typeface="Poiret One"/>
              </a:rPr>
              <a:t>, </a:t>
            </a:r>
            <a:r>
              <a:rPr lang="en" sz="2600" b="1" dirty="0">
                <a:solidFill>
                  <a:srgbClr val="C00000"/>
                </a:solidFill>
                <a:ea typeface="SimHei" panose="02010609060101010101" pitchFamily="49" charset="-122"/>
                <a:cs typeface="Poiret One"/>
                <a:sym typeface="Poiret One"/>
              </a:rPr>
              <a:t>distance</a:t>
            </a:r>
            <a:r>
              <a:rPr lang="en" sz="2600" b="1" dirty="0">
                <a:solidFill>
                  <a:srgbClr val="363537"/>
                </a:solidFill>
                <a:ea typeface="SimHei" panose="02010609060101010101" pitchFamily="49" charset="-122"/>
                <a:cs typeface="Poiret One"/>
                <a:sym typeface="Poiret One"/>
              </a:rPr>
              <a:t>,</a:t>
            </a:r>
            <a:r>
              <a:rPr lang="en" sz="2600" b="1" dirty="0">
                <a:solidFill>
                  <a:srgbClr val="C00000"/>
                </a:solidFill>
                <a:ea typeface="SimHei" panose="02010609060101010101" pitchFamily="49" charset="-122"/>
                <a:cs typeface="Poiret One"/>
                <a:sym typeface="Poiret One"/>
              </a:rPr>
              <a:t>floors</a:t>
            </a:r>
            <a:r>
              <a:rPr lang="en" sz="2600" dirty="0">
                <a:solidFill>
                  <a:srgbClr val="363537"/>
                </a:solidFill>
                <a:ea typeface="SimHei" panose="02010609060101010101" pitchFamily="49" charset="-122"/>
                <a:cs typeface="Poiret One"/>
                <a:sym typeface="Poiret One"/>
              </a:rPr>
              <a:t>, </a:t>
            </a:r>
            <a:r>
              <a:rPr lang="en" sz="2600" b="1" dirty="0">
                <a:solidFill>
                  <a:srgbClr val="C00000"/>
                </a:solidFill>
                <a:ea typeface="SimHei" panose="02010609060101010101" pitchFamily="49" charset="-122"/>
                <a:cs typeface="Poiret One"/>
                <a:sym typeface="Poiret One"/>
              </a:rPr>
              <a:t>calories</a:t>
            </a:r>
            <a:r>
              <a:rPr lang="en" sz="2600" dirty="0">
                <a:solidFill>
                  <a:srgbClr val="363537"/>
                </a:solidFill>
                <a:ea typeface="SimHei" panose="02010609060101010101" pitchFamily="49" charset="-122"/>
                <a:cs typeface="Poiret One"/>
                <a:sym typeface="Poiret One"/>
              </a:rPr>
              <a:t>, </a:t>
            </a:r>
            <a:r>
              <a:rPr lang="en" sz="2600" b="1" dirty="0">
                <a:solidFill>
                  <a:srgbClr val="C00000"/>
                </a:solidFill>
                <a:ea typeface="SimHei" panose="02010609060101010101" pitchFamily="49" charset="-122"/>
                <a:cs typeface="Poiret One"/>
                <a:sym typeface="Poiret One"/>
              </a:rPr>
              <a:t>heartrate</a:t>
            </a:r>
            <a:r>
              <a:rPr lang="en" sz="2600" dirty="0">
                <a:solidFill>
                  <a:srgbClr val="363537"/>
                </a:solidFill>
                <a:ea typeface="SimHei" panose="02010609060101010101" pitchFamily="49" charset="-122"/>
                <a:cs typeface="Poiret One"/>
                <a:sym typeface="Poiret One"/>
              </a:rPr>
              <a:t> etc.</a:t>
            </a:r>
          </a:p>
        </p:txBody>
      </p:sp>
      <p:sp>
        <p:nvSpPr>
          <p:cNvPr id="5" name="Shape 54"/>
          <p:cNvSpPr txBox="1"/>
          <p:nvPr/>
        </p:nvSpPr>
        <p:spPr>
          <a:xfrm>
            <a:off x="6023113" y="1417837"/>
            <a:ext cx="5148470" cy="4492633"/>
          </a:xfrm>
          <a:prstGeom prst="rect">
            <a:avLst/>
          </a:prstGeom>
          <a:noFill/>
          <a:ln>
            <a:noFill/>
          </a:ln>
        </p:spPr>
        <p:txBody>
          <a:bodyPr lIns="121900" tIns="121900" rIns="121900" bIns="121900" anchor="t" anchorCtr="0">
            <a:noAutofit/>
          </a:bodyPr>
          <a:lstStyle/>
          <a:p>
            <a:pPr marL="609585" indent="-423323">
              <a:lnSpc>
                <a:spcPct val="150000"/>
              </a:lnSpc>
              <a:buClr>
                <a:srgbClr val="000000"/>
              </a:buClr>
              <a:buSzPct val="100000"/>
              <a:buFont typeface="Poiret One"/>
              <a:buChar char="●"/>
            </a:pPr>
            <a:r>
              <a:rPr lang="en" sz="2600" b="1" dirty="0">
                <a:solidFill>
                  <a:srgbClr val="363537"/>
                </a:solidFill>
                <a:ea typeface="SimHei" panose="02010609060101010101" pitchFamily="49" charset="-122"/>
                <a:cs typeface="Poiret One"/>
                <a:sym typeface="Poiret One"/>
              </a:rPr>
              <a:t>Together</a:t>
            </a:r>
          </a:p>
          <a:p>
            <a:pPr marL="609585" indent="-423323">
              <a:lnSpc>
                <a:spcPct val="150000"/>
              </a:lnSpc>
              <a:buClr>
                <a:srgbClr val="000000"/>
              </a:buClr>
              <a:buSzPct val="100000"/>
              <a:buFont typeface="Poiret One"/>
              <a:buChar char="●"/>
            </a:pPr>
            <a:r>
              <a:rPr lang="en" sz="2600" dirty="0">
                <a:solidFill>
                  <a:srgbClr val="363537"/>
                </a:solidFill>
                <a:ea typeface="SimHei" panose="02010609060101010101" pitchFamily="49" charset="-122"/>
                <a:cs typeface="Poiret One"/>
                <a:sym typeface="Poiret One"/>
              </a:rPr>
              <a:t>Using Fitbit data to represent </a:t>
            </a:r>
            <a:r>
              <a:rPr lang="en" sz="2600" b="1" dirty="0">
                <a:solidFill>
                  <a:srgbClr val="C00000"/>
                </a:solidFill>
                <a:ea typeface="SimHei" panose="02010609060101010101" pitchFamily="49" charset="-122"/>
                <a:cs typeface="Poiret One"/>
                <a:sym typeface="Poiret One"/>
              </a:rPr>
              <a:t>frequency</a:t>
            </a:r>
            <a:r>
              <a:rPr lang="en" sz="2600" dirty="0">
                <a:solidFill>
                  <a:srgbClr val="363537"/>
                </a:solidFill>
                <a:ea typeface="SimHei" panose="02010609060101010101" pitchFamily="49" charset="-122"/>
                <a:cs typeface="Poiret One"/>
                <a:sym typeface="Poiret One"/>
              </a:rPr>
              <a:t>, </a:t>
            </a:r>
            <a:r>
              <a:rPr lang="en" sz="2600" b="1" dirty="0">
                <a:solidFill>
                  <a:srgbClr val="C00000"/>
                </a:solidFill>
                <a:ea typeface="SimHei" panose="02010609060101010101" pitchFamily="49" charset="-122"/>
                <a:cs typeface="Poiret One"/>
                <a:sym typeface="Poiret One"/>
              </a:rPr>
              <a:t>intencity</a:t>
            </a:r>
            <a:r>
              <a:rPr lang="en" sz="2600" dirty="0">
                <a:solidFill>
                  <a:srgbClr val="363537"/>
                </a:solidFill>
                <a:ea typeface="SimHei" panose="02010609060101010101" pitchFamily="49" charset="-122"/>
                <a:cs typeface="Poiret One"/>
                <a:sym typeface="Poiret One"/>
              </a:rPr>
              <a:t> ,</a:t>
            </a:r>
            <a:r>
              <a:rPr lang="en" sz="2600" b="1" dirty="0">
                <a:solidFill>
                  <a:srgbClr val="C00000"/>
                </a:solidFill>
                <a:ea typeface="SimHei" panose="02010609060101010101" pitchFamily="49" charset="-122"/>
                <a:cs typeface="Poiret One"/>
                <a:sym typeface="Poiret One"/>
              </a:rPr>
              <a:t>tenacity</a:t>
            </a:r>
            <a:r>
              <a:rPr lang="en" sz="2600" dirty="0">
                <a:solidFill>
                  <a:srgbClr val="363537"/>
                </a:solidFill>
                <a:ea typeface="SimHei" panose="02010609060101010101" pitchFamily="49" charset="-122"/>
                <a:cs typeface="Poiret One"/>
                <a:sym typeface="Poiret One"/>
              </a:rPr>
              <a:t> and </a:t>
            </a:r>
            <a:r>
              <a:rPr lang="en" sz="2600" b="1" dirty="0">
                <a:solidFill>
                  <a:srgbClr val="C00000"/>
                </a:solidFill>
                <a:ea typeface="SimHei" panose="02010609060101010101" pitchFamily="49" charset="-122"/>
                <a:cs typeface="Poiret One"/>
                <a:sym typeface="Poiret One"/>
              </a:rPr>
              <a:t>effectiveness</a:t>
            </a:r>
            <a:r>
              <a:rPr lang="en" sz="2600" dirty="0">
                <a:solidFill>
                  <a:srgbClr val="363537"/>
                </a:solidFill>
                <a:ea typeface="SimHei" panose="02010609060101010101" pitchFamily="49" charset="-122"/>
                <a:cs typeface="Poiret One"/>
                <a:sym typeface="Poiret One"/>
              </a:rPr>
              <a:t> in terms of Graphical Visualization </a:t>
            </a:r>
          </a:p>
          <a:p>
            <a:pPr marL="186262">
              <a:lnSpc>
                <a:spcPct val="150000"/>
              </a:lnSpc>
              <a:buClr>
                <a:srgbClr val="000000"/>
              </a:buClr>
              <a:buSzPct val="100000"/>
            </a:pPr>
            <a:r>
              <a:rPr lang="en" sz="2600" dirty="0">
                <a:solidFill>
                  <a:srgbClr val="363537"/>
                </a:solidFill>
                <a:ea typeface="SimHei" panose="02010609060101010101" pitchFamily="49" charset="-122"/>
                <a:cs typeface="Poiret One"/>
                <a:sym typeface="Poiret One"/>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 y="4972050"/>
            <a:ext cx="5882436" cy="18859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113" y="4972050"/>
            <a:ext cx="6197022" cy="1885950"/>
          </a:xfrm>
          <a:prstGeom prst="rect">
            <a:avLst/>
          </a:prstGeom>
        </p:spPr>
      </p:pic>
    </p:spTree>
    <p:extLst>
      <p:ext uri="{BB962C8B-B14F-4D97-AF65-F5344CB8AC3E}">
        <p14:creationId xmlns:p14="http://schemas.microsoft.com/office/powerpoint/2010/main" val="262836535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1002</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Courier New</vt:lpstr>
      <vt:lpstr>Poiret One</vt:lpstr>
      <vt:lpstr>SimHei</vt:lpstr>
      <vt:lpstr>Verdana</vt:lpstr>
      <vt:lpstr>Office Theme</vt:lpstr>
      <vt:lpstr>PowerPoint Presentation</vt:lpstr>
      <vt:lpstr>PowerPoint Presentation</vt:lpstr>
      <vt:lpstr>The Architecture</vt:lpstr>
      <vt:lpstr>What Is Special?</vt:lpstr>
      <vt:lpstr>Who will be benefited?</vt:lpstr>
      <vt:lpstr>Extending Fitbit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shreykbhatt@gmail.com</dc:creator>
  <cp:lastModifiedBy>shreykbhatt@gmail.com</cp:lastModifiedBy>
  <cp:revision>33</cp:revision>
  <dcterms:created xsi:type="dcterms:W3CDTF">2016-12-01T01:58:13Z</dcterms:created>
  <dcterms:modified xsi:type="dcterms:W3CDTF">2016-12-01T08:22:17Z</dcterms:modified>
</cp:coreProperties>
</file>