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9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26" y="186"/>
      </p:cViewPr>
      <p:guideLst>
        <p:guide orient="horz" pos="218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Technical</a:t>
            </a:r>
            <a:r>
              <a:rPr lang="en-US" baseline="0" dirty="0"/>
              <a:t> Sales Knowledge Gap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Complexity (Product Capability, Industry Feature Demand)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  <c:pt idx="3">
                  <c:v>Year 4</c:v>
                </c:pt>
                <c:pt idx="4">
                  <c:v>Year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2.5</c:v>
                </c:pt>
                <c:pt idx="2">
                  <c:v>5</c:v>
                </c:pt>
                <c:pt idx="3">
                  <c:v>10</c:v>
                </c:pt>
                <c:pt idx="4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097-488C-8EEA-3486D4619A7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Knowledge Assimilation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  <c:pt idx="3">
                  <c:v>Year 4</c:v>
                </c:pt>
                <c:pt idx="4">
                  <c:v>Year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097-488C-8EEA-3486D4619A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smooth val="0"/>
        <c:axId val="829467456"/>
        <c:axId val="787923488"/>
      </c:lineChart>
      <c:catAx>
        <c:axId val="829467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7923488"/>
        <c:crosses val="autoZero"/>
        <c:auto val="1"/>
        <c:lblAlgn val="ctr"/>
        <c:lblOffset val="100"/>
        <c:noMultiLvlLbl val="0"/>
      </c:catAx>
      <c:valAx>
        <c:axId val="787923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9467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09DC-A512-4E2A-B008-1D3CFCC3CB17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68953-B16B-4B84-BFCB-B7587AC67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658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09DC-A512-4E2A-B008-1D3CFCC3CB17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68953-B16B-4B84-BFCB-B7587AC67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5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09DC-A512-4E2A-B008-1D3CFCC3CB17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68953-B16B-4B84-BFCB-B7587AC67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92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09DC-A512-4E2A-B008-1D3CFCC3CB17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68953-B16B-4B84-BFCB-B7587AC678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2053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09DC-A512-4E2A-B008-1D3CFCC3CB17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68953-B16B-4B84-BFCB-B7587AC67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29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09DC-A512-4E2A-B008-1D3CFCC3CB17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68953-B16B-4B84-BFCB-B7587AC67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67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09DC-A512-4E2A-B008-1D3CFCC3CB17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68953-B16B-4B84-BFCB-B7587AC67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61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09DC-A512-4E2A-B008-1D3CFCC3CB17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68953-B16B-4B84-BFCB-B7587AC67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530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09DC-A512-4E2A-B008-1D3CFCC3CB17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68953-B16B-4B84-BFCB-B7587AC67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04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09DC-A512-4E2A-B008-1D3CFCC3CB17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68953-B16B-4B84-BFCB-B7587AC67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4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09DC-A512-4E2A-B008-1D3CFCC3CB17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68953-B16B-4B84-BFCB-B7587AC67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65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09DC-A512-4E2A-B008-1D3CFCC3CB17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68953-B16B-4B84-BFCB-B7587AC67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9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09DC-A512-4E2A-B008-1D3CFCC3CB17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68953-B16B-4B84-BFCB-B7587AC67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6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09DC-A512-4E2A-B008-1D3CFCC3CB17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68953-B16B-4B84-BFCB-B7587AC67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19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09DC-A512-4E2A-B008-1D3CFCC3CB17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68953-B16B-4B84-BFCB-B7587AC67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77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09DC-A512-4E2A-B008-1D3CFCC3CB17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68953-B16B-4B84-BFCB-B7587AC67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14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09DC-A512-4E2A-B008-1D3CFCC3CB17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68953-B16B-4B84-BFCB-B7587AC67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19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57709DC-A512-4E2A-B008-1D3CFCC3CB17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68953-B16B-4B84-BFCB-B7587AC67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588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91" r:id="rId12"/>
    <p:sldLayoutId id="2147483892" r:id="rId13"/>
    <p:sldLayoutId id="2147483893" r:id="rId14"/>
    <p:sldLayoutId id="2147483894" r:id="rId15"/>
    <p:sldLayoutId id="2147483895" r:id="rId16"/>
    <p:sldLayoutId id="214748389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hyperlink" Target="http://commons.wikimedia.org/wiki/file:offline_dot.png" TargetMode="External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940EE-4759-48A1-92B0-DA5958C74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241" y="2404534"/>
            <a:ext cx="8956762" cy="1646302"/>
          </a:xfrm>
        </p:spPr>
        <p:txBody>
          <a:bodyPr>
            <a:normAutofit fontScale="90000"/>
          </a:bodyPr>
          <a:lstStyle/>
          <a:p>
            <a:r>
              <a:rPr lang="en-US" dirty="0"/>
              <a:t>CMPE 272 Project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DB3F34-7BF8-492D-B00E-40AE07BEA2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291866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4E539-B0C9-4EAB-A377-AE117A9B6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E1F79-C986-41A9-96F7-A2357898F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290990" cy="4195481"/>
          </a:xfrm>
        </p:spPr>
        <p:txBody>
          <a:bodyPr/>
          <a:lstStyle/>
          <a:p>
            <a:r>
              <a:rPr lang="en-US" dirty="0"/>
              <a:t>Problem statement/Revenue impact</a:t>
            </a:r>
          </a:p>
          <a:p>
            <a:endParaRPr lang="en-US" dirty="0"/>
          </a:p>
          <a:p>
            <a:r>
              <a:rPr lang="en-US" dirty="0"/>
              <a:t>Solution overview</a:t>
            </a:r>
          </a:p>
          <a:p>
            <a:endParaRPr lang="en-US" dirty="0"/>
          </a:p>
          <a:p>
            <a:r>
              <a:rPr lang="en-US" dirty="0"/>
              <a:t>Demo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527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D7CB8-3199-4B73-B803-9AB5B6B49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24A27-4131-4125-AEE5-F81A50CA4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444978"/>
            <a:ext cx="11458222" cy="4780844"/>
          </a:xfrm>
        </p:spPr>
        <p:txBody>
          <a:bodyPr/>
          <a:lstStyle/>
          <a:p>
            <a:r>
              <a:rPr lang="en-US" dirty="0"/>
              <a:t>Product/industry complexity is increasing faster than a technical sales force can learn</a:t>
            </a:r>
          </a:p>
          <a:p>
            <a:pPr lvl="1"/>
            <a:r>
              <a:rPr lang="en-US" dirty="0"/>
              <a:t>These are among the most complexes and diverse products on earth </a:t>
            </a:r>
          </a:p>
          <a:p>
            <a:pPr lvl="1"/>
            <a:r>
              <a:rPr lang="en-US" dirty="0"/>
              <a:t>Massive configurability – the more functions we can absorb the more values our devices generate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68500D2-80F4-4DC2-876B-343F91E3C3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1917308"/>
              </p:ext>
            </p:extLst>
          </p:nvPr>
        </p:nvGraphicFramePr>
        <p:xfrm>
          <a:off x="880538" y="3099956"/>
          <a:ext cx="5283200" cy="35350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ight Brace 6">
            <a:extLst>
              <a:ext uri="{FF2B5EF4-FFF2-40B4-BE49-F238E27FC236}">
                <a16:creationId xmlns:a16="http://schemas.microsoft.com/office/drawing/2014/main" id="{F7CAA97C-BE62-474B-9295-06B484404252}"/>
              </a:ext>
            </a:extLst>
          </p:cNvPr>
          <p:cNvSpPr/>
          <p:nvPr/>
        </p:nvSpPr>
        <p:spPr>
          <a:xfrm>
            <a:off x="5644450" y="4097871"/>
            <a:ext cx="338666" cy="1176035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llout: Line with Accent Bar 7">
            <a:extLst>
              <a:ext uri="{FF2B5EF4-FFF2-40B4-BE49-F238E27FC236}">
                <a16:creationId xmlns:a16="http://schemas.microsoft.com/office/drawing/2014/main" id="{FD1106CC-00F1-4C42-8847-237B609371D9}"/>
              </a:ext>
            </a:extLst>
          </p:cNvPr>
          <p:cNvSpPr/>
          <p:nvPr/>
        </p:nvSpPr>
        <p:spPr>
          <a:xfrm>
            <a:off x="7032982" y="3838226"/>
            <a:ext cx="2991549" cy="1998133"/>
          </a:xfrm>
          <a:prstGeom prst="accentCallout1">
            <a:avLst>
              <a:gd name="adj1" fmla="val 18750"/>
              <a:gd name="adj2" fmla="val -8333"/>
              <a:gd name="adj3" fmla="val 39861"/>
              <a:gd name="adj4" fmla="val -29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features that go unused or Industry feature demand that will be addressed by competitors products</a:t>
            </a:r>
          </a:p>
        </p:txBody>
      </p:sp>
    </p:spTree>
    <p:extLst>
      <p:ext uri="{BB962C8B-B14F-4D97-AF65-F5344CB8AC3E}">
        <p14:creationId xmlns:p14="http://schemas.microsoft.com/office/powerpoint/2010/main" val="2200172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935B8-F47B-4C56-8545-94607B636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AEB09-E9B7-4FB0-8791-FBCBF25C4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052918"/>
            <a:ext cx="10945813" cy="4195481"/>
          </a:xfrm>
        </p:spPr>
        <p:txBody>
          <a:bodyPr/>
          <a:lstStyle/>
          <a:p>
            <a:r>
              <a:rPr lang="en-US" dirty="0"/>
              <a:t>Give executive management crystal clarity on what we, as a corporation, are doing to shape the talent of our Technical Sales Force</a:t>
            </a:r>
          </a:p>
          <a:p>
            <a:pPr lvl="1"/>
            <a:r>
              <a:rPr lang="en-US" dirty="0"/>
              <a:t>Optimize response to changes in the competitive landscape </a:t>
            </a:r>
          </a:p>
          <a:p>
            <a:pPr lvl="1"/>
            <a:r>
              <a:rPr lang="en-US" dirty="0"/>
              <a:t>Enable an informed debate on the balance of training investment in all technical areas</a:t>
            </a:r>
          </a:p>
          <a:p>
            <a:pPr lvl="1"/>
            <a:r>
              <a:rPr lang="en-US" dirty="0"/>
              <a:t>Drive high quality execution of training development plans</a:t>
            </a:r>
          </a:p>
          <a:p>
            <a:endParaRPr lang="en-US" dirty="0"/>
          </a:p>
          <a:p>
            <a:r>
              <a:rPr lang="en-US" dirty="0"/>
              <a:t>Offer the training content developer a simple method of managing and tracking progress against goals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432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13C16-1FB6-44E4-9AEE-B4A7EA65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Training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917BA-3BF0-442F-89AD-7EABF1C4A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4" y="1286933"/>
            <a:ext cx="10656712" cy="4961467"/>
          </a:xfrm>
        </p:spPr>
        <p:txBody>
          <a:bodyPr/>
          <a:lstStyle/>
          <a:p>
            <a:r>
              <a:rPr lang="en-US" dirty="0"/>
              <a:t>Web based application written in Python on Django hosted on </a:t>
            </a:r>
            <a:r>
              <a:rPr lang="en-US" dirty="0" err="1"/>
              <a:t>Pythonanywhere</a:t>
            </a:r>
            <a:endParaRPr lang="en-US" dirty="0"/>
          </a:p>
          <a:p>
            <a:r>
              <a:rPr lang="en-US" dirty="0"/>
              <a:t>Product features</a:t>
            </a:r>
          </a:p>
          <a:p>
            <a:pPr lvl="1"/>
            <a:r>
              <a:rPr lang="en-US" dirty="0"/>
              <a:t>Sales Training Deliverable tracking from Idea to globally available training</a:t>
            </a:r>
          </a:p>
          <a:p>
            <a:pPr lvl="1"/>
            <a:r>
              <a:rPr lang="en-US" dirty="0"/>
              <a:t>Workflow that includes a queue for each team involved in training production</a:t>
            </a:r>
          </a:p>
          <a:p>
            <a:pPr lvl="1"/>
            <a:r>
              <a:rPr lang="en-US" dirty="0"/>
              <a:t>Real-time email notifications</a:t>
            </a:r>
          </a:p>
          <a:p>
            <a:pPr lvl="1"/>
            <a:r>
              <a:rPr lang="en-US" dirty="0"/>
              <a:t>Graphical real-time reports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EA04BD-8A6E-4938-B12B-1ED07E322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36" y="3867512"/>
            <a:ext cx="5400517" cy="289797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6D0DC6B-B331-483F-8CD1-A7FE9A69266E}"/>
              </a:ext>
            </a:extLst>
          </p:cNvPr>
          <p:cNvSpPr/>
          <p:nvPr/>
        </p:nvSpPr>
        <p:spPr>
          <a:xfrm>
            <a:off x="1541983" y="5761018"/>
            <a:ext cx="3696845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Training</a:t>
            </a:r>
          </a:p>
          <a:p>
            <a:pPr algn="ctr"/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Content Developers</a:t>
            </a:r>
          </a:p>
        </p:txBody>
      </p:sp>
      <p:pic>
        <p:nvPicPr>
          <p:cNvPr id="32" name="Graphic 31" descr="Clapper board">
            <a:extLst>
              <a:ext uri="{FF2B5EF4-FFF2-40B4-BE49-F238E27FC236}">
                <a16:creationId xmlns:a16="http://schemas.microsoft.com/office/drawing/2014/main" id="{B5CF8BE5-A98F-4852-BA81-53165AC2F2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1063" y="4349023"/>
            <a:ext cx="1283534" cy="128353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29AE8F1-2799-495E-91B4-9BBCD88AF21D}"/>
              </a:ext>
            </a:extLst>
          </p:cNvPr>
          <p:cNvSpPr txBox="1"/>
          <p:nvPr/>
        </p:nvSpPr>
        <p:spPr>
          <a:xfrm>
            <a:off x="6236622" y="5459296"/>
            <a:ext cx="1939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Media</a:t>
            </a:r>
          </a:p>
          <a:p>
            <a:pPr algn="ctr"/>
            <a:r>
              <a:rPr lang="en-US" dirty="0"/>
              <a:t>Services</a:t>
            </a:r>
          </a:p>
        </p:txBody>
      </p:sp>
      <p:pic>
        <p:nvPicPr>
          <p:cNvPr id="35" name="Graphic 34" descr="Computer">
            <a:extLst>
              <a:ext uri="{FF2B5EF4-FFF2-40B4-BE49-F238E27FC236}">
                <a16:creationId xmlns:a16="http://schemas.microsoft.com/office/drawing/2014/main" id="{A40574D0-924D-4E54-A994-8CC274F299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25682" y="4506379"/>
            <a:ext cx="1181103" cy="118110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6773C44-723E-4786-94B1-F0E9911C3279}"/>
              </a:ext>
            </a:extLst>
          </p:cNvPr>
          <p:cNvSpPr txBox="1"/>
          <p:nvPr/>
        </p:nvSpPr>
        <p:spPr>
          <a:xfrm>
            <a:off x="8033302" y="5494762"/>
            <a:ext cx="1939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Post</a:t>
            </a:r>
          </a:p>
          <a:p>
            <a:pPr algn="ctr"/>
            <a:r>
              <a:rPr lang="en-US" dirty="0"/>
              <a:t>Processing</a:t>
            </a:r>
          </a:p>
        </p:txBody>
      </p:sp>
      <p:pic>
        <p:nvPicPr>
          <p:cNvPr id="38" name="Graphic 37" descr="Play">
            <a:extLst>
              <a:ext uri="{FF2B5EF4-FFF2-40B4-BE49-F238E27FC236}">
                <a16:creationId xmlns:a16="http://schemas.microsoft.com/office/drawing/2014/main" id="{0CFBEFAA-73BC-4D44-8086-56500CA062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500770" y="4680388"/>
            <a:ext cx="914400" cy="9144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EBCD9EC7-5EA8-42E3-AA8E-5DB34D70385C}"/>
              </a:ext>
            </a:extLst>
          </p:cNvPr>
          <p:cNvSpPr txBox="1"/>
          <p:nvPr/>
        </p:nvSpPr>
        <p:spPr>
          <a:xfrm>
            <a:off x="9889577" y="5627698"/>
            <a:ext cx="193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CDDAEBDE-4859-44B4-A697-65F3594DEF57}"/>
              </a:ext>
            </a:extLst>
          </p:cNvPr>
          <p:cNvSpPr/>
          <p:nvPr/>
        </p:nvSpPr>
        <p:spPr>
          <a:xfrm>
            <a:off x="6219825" y="4886325"/>
            <a:ext cx="435594" cy="390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501806EB-CA0C-452E-BA56-E2CBD8355825}"/>
              </a:ext>
            </a:extLst>
          </p:cNvPr>
          <p:cNvSpPr/>
          <p:nvPr/>
        </p:nvSpPr>
        <p:spPr>
          <a:xfrm>
            <a:off x="7902001" y="4925975"/>
            <a:ext cx="493256" cy="390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A8B5346E-A273-456E-BFB2-9B7729272F07}"/>
              </a:ext>
            </a:extLst>
          </p:cNvPr>
          <p:cNvSpPr/>
          <p:nvPr/>
        </p:nvSpPr>
        <p:spPr>
          <a:xfrm>
            <a:off x="9779815" y="4925975"/>
            <a:ext cx="493256" cy="390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89AECF3E-5D09-4EC3-AD8A-7CF2E21F8B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480131" y="4886325"/>
            <a:ext cx="123703" cy="123703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6E53B7F-5136-44B1-87C8-79BF50CF36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736788" y="4880413"/>
            <a:ext cx="123703" cy="12370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85203159-0185-4116-86E1-CAADC2504CA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266702" y="4618536"/>
            <a:ext cx="123703" cy="123703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0E6EC6A7-FA2E-49BB-9FB1-19DB7BB334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137663" y="4605144"/>
            <a:ext cx="123703" cy="12370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44D09E45-FE88-4085-94F1-76519CC225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762940" y="4752414"/>
            <a:ext cx="123703" cy="12370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93AFEED7-5603-4C8F-83DB-872E37C73E2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2242131" y="5648325"/>
            <a:ext cx="123703" cy="123703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D6508FC7-356C-4C1E-B07C-55B00E1F8D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801484" y="5030439"/>
            <a:ext cx="123703" cy="12370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473ED0D0-5065-433C-9E92-95EB2B84E8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701089" y="5170712"/>
            <a:ext cx="123703" cy="12370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09241982-1150-4BEE-B863-A0CA655D86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998275" y="4841056"/>
            <a:ext cx="123703" cy="123703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B2098AB5-41D4-4777-8E1C-FCD2362531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556840" y="5013885"/>
            <a:ext cx="123703" cy="123703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0B5F1841-8E9C-4E48-B305-A3536ABFD1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552200" y="4752414"/>
            <a:ext cx="123703" cy="123703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39F058B-538B-4ECE-A8CB-23BB158A5D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762940" y="4444527"/>
            <a:ext cx="123703" cy="123703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72E161B5-8941-4681-917A-76B409636A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4298691" y="4717353"/>
            <a:ext cx="123703" cy="123703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368DBC9E-F0AA-46AD-B84E-CE73C28713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764640" y="4638512"/>
            <a:ext cx="123703" cy="123703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212FA9E9-B657-4513-83DE-8DCDD3CF3A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2296101" y="6219526"/>
            <a:ext cx="123703" cy="123703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9CE1610F-6147-419F-874E-FD1600FB87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5520507" y="6079241"/>
            <a:ext cx="123703" cy="123703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17C5E694-11F2-4AF9-9A5D-14762C41565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4968315" y="5153147"/>
            <a:ext cx="123703" cy="123703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09079159-5EFC-47D4-88BD-33760BE739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5099686" y="4792342"/>
            <a:ext cx="123703" cy="12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449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2BF5D-35DB-4A47-8979-C471053E8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Training Development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5DD3C-42AC-4718-BE6E-69166E9EB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650413" cy="1271307"/>
          </a:xfrm>
        </p:spPr>
        <p:txBody>
          <a:bodyPr/>
          <a:lstStyle/>
          <a:p>
            <a:r>
              <a:rPr lang="en-US" dirty="0"/>
              <a:t>Real-time graphical dashboard showing relative investment by topic area</a:t>
            </a:r>
          </a:p>
          <a:p>
            <a:r>
              <a:rPr lang="en-US" dirty="0"/>
              <a:t>Insight into process performance, real-time status, and problem areas could be derived from the same basic framework</a:t>
            </a:r>
          </a:p>
        </p:txBody>
      </p:sp>
      <p:pic>
        <p:nvPicPr>
          <p:cNvPr id="1025" name="Picture 1" descr="Machine generated alternative text:&#10;Dashboard &#10;Total number of records: 41 &#10;Deliverable Queue Chart &#10;Al Engine &#10;Al Engine &#10;Automotive &#10;ISM &#10;Automotive &#10;ISM &#10;Software/lP/Tools — HLS &#10;Software/lP/Tools - HLS ">
            <a:extLst>
              <a:ext uri="{FF2B5EF4-FFF2-40B4-BE49-F238E27FC236}">
                <a16:creationId xmlns:a16="http://schemas.microsoft.com/office/drawing/2014/main" id="{F34BC973-CD45-4CB7-9A2C-8F08CC1FC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299" y="3433942"/>
            <a:ext cx="6334125" cy="3328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274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20D1C-837A-4A9A-A058-14B4967B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Email Notifications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87C80-B659-4EA5-BAA3-A78EA1951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7" y="1971675"/>
            <a:ext cx="8946541" cy="1628775"/>
          </a:xfrm>
        </p:spPr>
        <p:txBody>
          <a:bodyPr/>
          <a:lstStyle/>
          <a:p>
            <a:r>
              <a:rPr lang="en-US" dirty="0"/>
              <a:t>Improved cycle time and team communication </a:t>
            </a:r>
          </a:p>
          <a:p>
            <a:r>
              <a:rPr lang="en-US" dirty="0"/>
              <a:t>Emails sent to warn the media services that a new training is ready to record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2D3485-AF6B-467A-A3EE-F6F7A65CD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4147108"/>
            <a:ext cx="8677091" cy="242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34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171F9-D7CD-44AF-B922-D7F76855F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Process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E4271-01FF-4334-8ED9-62C13A912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" y="1369359"/>
            <a:ext cx="9985521" cy="2838747"/>
          </a:xfrm>
        </p:spPr>
        <p:txBody>
          <a:bodyPr>
            <a:normAutofit/>
          </a:bodyPr>
          <a:lstStyle/>
          <a:p>
            <a:r>
              <a:rPr lang="en-US" dirty="0"/>
              <a:t>Deliverables pass through a 6 step process to move from idea to a completed and globally available Sales Training course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2924F8-8572-432E-947F-91BF82E00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927" y="3368351"/>
            <a:ext cx="7561775" cy="326031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D899F0B-A020-4A87-BD7E-4E33EC185702}"/>
              </a:ext>
            </a:extLst>
          </p:cNvPr>
          <p:cNvSpPr txBox="1">
            <a:spLocks/>
          </p:cNvSpPr>
          <p:nvPr/>
        </p:nvSpPr>
        <p:spPr>
          <a:xfrm>
            <a:off x="-80866" y="2201456"/>
            <a:ext cx="4957689" cy="38354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800100" lvl="1" indent="-342900">
              <a:buFont typeface="+mj-lt"/>
              <a:buAutoNum type="arabicPeriod"/>
            </a:pPr>
            <a:r>
              <a:rPr lang="en-US" dirty="0"/>
              <a:t>New – Idea that may or may not be approved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Approved idea that is in development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Content complete – prepare for recording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Content recorded and in post production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Final training is ready for publication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Training is deployed and in production</a:t>
            </a:r>
          </a:p>
        </p:txBody>
      </p:sp>
    </p:spTree>
    <p:extLst>
      <p:ext uri="{BB962C8B-B14F-4D97-AF65-F5344CB8AC3E}">
        <p14:creationId xmlns:p14="http://schemas.microsoft.com/office/powerpoint/2010/main" val="6467892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726</TotalTime>
  <Words>321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CMPE 272 Project Summary</vt:lpstr>
      <vt:lpstr>Agenda</vt:lpstr>
      <vt:lpstr>Problem Statement</vt:lpstr>
      <vt:lpstr>Solution Overview</vt:lpstr>
      <vt:lpstr>The Training Management System</vt:lpstr>
      <vt:lpstr>Sales Training Development Dashboard</vt:lpstr>
      <vt:lpstr>Real-time Email Notifications</vt:lpstr>
      <vt:lpstr>High Level Process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 272 Project Summary</dc:title>
  <dc:creator>Brad Foy</dc:creator>
  <cp:lastModifiedBy>Brad Foy</cp:lastModifiedBy>
  <cp:revision>33</cp:revision>
  <dcterms:created xsi:type="dcterms:W3CDTF">2019-04-30T13:40:53Z</dcterms:created>
  <dcterms:modified xsi:type="dcterms:W3CDTF">2019-05-07T04:28:21Z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429ffc85-6a2a-4665-8206-b6705e80ad55</vt:lpwstr>
  </property>
</Properties>
</file>