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86" r:id="rId1"/>
    <p:sldMasterId id="2147483932" r:id="rId2"/>
  </p:sldMasterIdLst>
  <p:notesMasterIdLst>
    <p:notesMasterId r:id="rId10"/>
  </p:notesMasterIdLst>
  <p:sldIdLst>
    <p:sldId id="256" r:id="rId3"/>
    <p:sldId id="257" r:id="rId4"/>
    <p:sldId id="258" r:id="rId5"/>
    <p:sldId id="259" r:id="rId6"/>
    <p:sldId id="260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801"/>
  </p:normalViewPr>
  <p:slideViewPr>
    <p:cSldViewPr snapToGrid="0" snapToObjects="1">
      <p:cViewPr varScale="1">
        <p:scale>
          <a:sx n="111" d="100"/>
          <a:sy n="111" d="100"/>
        </p:scale>
        <p:origin x="6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35B9AC-E688-674B-8D99-D5B15BF54242}" type="datetimeFigureOut">
              <a:rPr lang="en-US" smtClean="0"/>
              <a:t>5/12/21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485EC7-8EFF-574F-A725-552EB200C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765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</a:t>
            </a:r>
            <a:r>
              <a:rPr lang="en-US" dirty="0" err="1"/>
              <a:t>landing.ai</a:t>
            </a:r>
            <a:r>
              <a:rPr lang="en-US" dirty="0"/>
              <a:t>/landing-ai-creates-an-ai-tool-to-help-customers-monitor-social-distancing-in-the-workplace/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485EC7-8EFF-574F-A725-552EB200C51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319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F1C56-8A72-4858-851C-F15B634C74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5900" y="1122362"/>
            <a:ext cx="8609322" cy="3744209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1834EB-45A5-426C-824A-8F07CA8F6D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900" y="5230134"/>
            <a:ext cx="4610100" cy="942065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D55F2-5374-4778-B1EE-98996792D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044F8-E727-4D63-B6D6-26482F83D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41F76-D956-4205-AD99-E91FD5FCC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812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A6D4F-1C6D-40FB-9A92-C86C4E15C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67BDDB-F95B-4041-AA53-71BBCB26D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77052-C8EA-459E-9E10-8EE28C50E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E6650-E3AD-4C98-88FE-F515296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4FED5-B228-4E3C-BFEE-0BC47D950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123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0A243A-5463-4C65-85DA-03BECDAE63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31898" y="897973"/>
            <a:ext cx="2674301" cy="5278989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10153C-6948-4108-8FF1-033F66D4CA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54169"/>
            <a:ext cx="7734300" cy="532279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45988-B24C-46FE-87B0-55D4FB7CB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AB2DB-BD1F-41F7-AC5E-57249C270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1E3DB-BDAB-40CA-ABA3-A3662C068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6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0967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0538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7866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3607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0435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4991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9184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188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11A1B-E09A-4F93-BC68-B160114AF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8C4A9-27ED-4E86-A256-5009E3134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 sz="1400"/>
            </a:lvl3pPr>
            <a:lvl4pPr>
              <a:lnSpc>
                <a:spcPct val="120000"/>
              </a:lnSpc>
              <a:defRPr sz="1200"/>
            </a:lvl4pPr>
            <a:lvl5pPr>
              <a:lnSpc>
                <a:spcPct val="12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CF91C-8771-4949-A397-928A5743E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EA0ED-4961-4254-B34E-71D14C4E0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97152-BD97-4A72-8B07-CD2BC57B8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8339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9416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3052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95554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245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4EAF4-C10D-4650-9587-15DA8E9F9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368862"/>
            <a:ext cx="9486900" cy="3679656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A1D5C2-6E93-4B23-A0CA-D5D7E735C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5318974"/>
            <a:ext cx="9486900" cy="85322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15BFB-5D28-4ABE-AD37-0C6C3FD94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4035B-0539-4A03-87C0-22E52C98B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27ADF-48C9-49CF-BD4D-82399BF64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471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1A2FB-0310-4935-B7F7-E47876CD4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87C14-52AB-4AAC-9038-29CF58EA6E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9200" y="2168278"/>
            <a:ext cx="4702921" cy="40086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B2E45A-DCC0-4701-9D67-EF56AECE34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9880" y="2168278"/>
            <a:ext cx="4782699" cy="40086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AF0813-A167-4D17-AA79-07BD9765F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940D7-D4C1-4C24-95F3-29A849CEE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949AB7-007E-4D4D-A2C1-2C5C3310C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311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0184-BDFD-48DE-B858-B81887BFD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753599" cy="15779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4FEB2-6EEC-49D4-9466-0F7A6EDB0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1" y="2109789"/>
            <a:ext cx="4507931" cy="837257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E8CF0-BAB6-4BF2-836F-FED0AF88A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19201" y="3063530"/>
            <a:ext cx="4507930" cy="312613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0751AB-FCF0-450B-A6DF-9B9A2AD2C2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64867" y="2109789"/>
            <a:ext cx="4507932" cy="837257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3898E7-3130-4CE6-AA11-C9CC8214EA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64867" y="3063530"/>
            <a:ext cx="4507932" cy="312613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D85675-9678-4CB3-9AAB-D727D2B58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5/12/21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5F8314-1849-461A-AAF2-BF149646D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69738E-5865-473C-BAFB-BDB385C06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520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7AC40-59FF-4CE3-B49C-C824A784C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2FAB63-E9CE-4359-A54B-07AC7E9BB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5/12/21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939854-5165-4C41-8DCA-D42DFD7D9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1768E0-4535-4B0D-8B94-4C10740B0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327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4678E3-D115-4E49-9ECB-656CF2319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5/12/21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21E6FC-7F84-4673-81D6-B85FE26DA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80318A-245C-4841-AB57-CEC5CC124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361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F847B-9D86-47FF-B24A-EEA5F73EA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776472" cy="2852928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C0675-AD2F-44DC-8FF3-4454258A5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7582" y="987425"/>
            <a:ext cx="5948618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D96356-C0F0-4C22-B9B6-C7E0BE4F3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200" y="3484210"/>
            <a:ext cx="3768934" cy="238477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3EFD71-2ACA-4041-9EA2-86E7B81C3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ECACE3-32A8-4245-97AC-5797C147E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D63845-314D-499C-BB75-CE9162BE6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994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6D3DB-B1F8-4892-96F7-0BE21DE63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932349" cy="2852670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0AB405-B2E9-4C4B-930C-CF1B63342F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4810" y="657055"/>
            <a:ext cx="5831389" cy="55151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AF82ED-5295-4670-A3A8-B7813FF471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199" y="3484210"/>
            <a:ext cx="3768934" cy="23768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8BCDD2-4389-41FA-BE68-6805E3290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C1D4C8-D966-41BE-B38F-54B9134FF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7339F-1169-4FB1-8FAA-781335ECB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471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104591-A10E-46C3-952B-F25DCBDAD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F77F62-7300-4B81-8F9B-D040A0EE1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2318032"/>
            <a:ext cx="9493250" cy="38541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52CF0-2C7E-4A4C-BD7E-B7CEFF0DC4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6200000">
            <a:off x="-1029207" y="4680813"/>
            <a:ext cx="27583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8C1E1FAD-7351-4908-963A-08EA8E4AB7A0}" type="datetimeFigureOut">
              <a:rPr lang="en-US" smtClean="0"/>
              <a:t>5/12/21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49E98-61B4-4398-B18F-534336EA17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1112" y="6356350"/>
            <a:ext cx="55096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6DC5D-5820-4314-ADE6-9CD1C7D4AB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05482" y="6356350"/>
            <a:ext cx="11120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3F5135F-115E-423C-BE4A-B56C35DC9F3E}"/>
              </a:ext>
            </a:extLst>
          </p:cNvPr>
          <p:cNvGrpSpPr/>
          <p:nvPr/>
        </p:nvGrpSpPr>
        <p:grpSpPr>
          <a:xfrm>
            <a:off x="174436" y="6356005"/>
            <a:ext cx="358083" cy="358083"/>
            <a:chOff x="4135740" y="1745599"/>
            <a:chExt cx="558732" cy="558732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2C1E318-0F1F-4920-8C7D-FBAC66631B54}"/>
                </a:ext>
              </a:extLst>
            </p:cNvPr>
            <p:cNvGrpSpPr/>
            <p:nvPr/>
          </p:nvGrpSpPr>
          <p:grpSpPr>
            <a:xfrm>
              <a:off x="4135740" y="1745599"/>
              <a:ext cx="558732" cy="558732"/>
              <a:chOff x="1028007" y="1706560"/>
              <a:chExt cx="575710" cy="575710"/>
            </a:xfrm>
          </p:grpSpPr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DE4A7237-B6EB-4FB7-8B68-7C27438D47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84E00FDE-0838-4B5B-A782-6B6C92DB0A8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BC1B2F3-8E83-4A70-B103-979C67EECED1}"/>
                </a:ext>
              </a:extLst>
            </p:cNvPr>
            <p:cNvSpPr/>
            <p:nvPr/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61581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9" r:id="rId1"/>
    <p:sldLayoutId id="2147484180" r:id="rId2"/>
    <p:sldLayoutId id="2147484181" r:id="rId3"/>
    <p:sldLayoutId id="2147484182" r:id="rId4"/>
    <p:sldLayoutId id="2147484183" r:id="rId5"/>
    <p:sldLayoutId id="2147484184" r:id="rId6"/>
    <p:sldLayoutId id="2147484175" r:id="rId7"/>
    <p:sldLayoutId id="2147484176" r:id="rId8"/>
    <p:sldLayoutId id="2147484177" r:id="rId9"/>
    <p:sldLayoutId id="2147484178" r:id="rId10"/>
    <p:sldLayoutId id="2147484185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000" i="1" kern="1200">
          <a:solidFill>
            <a:srgbClr val="000000"/>
          </a:solidFill>
          <a:highlight>
            <a:srgbClr val="FFFF00"/>
          </a:highligh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5/12/21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83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8" r:id="rId1"/>
    <p:sldLayoutId id="2147483929" r:id="rId2"/>
    <p:sldLayoutId id="2147483930" r:id="rId3"/>
    <p:sldLayoutId id="2147483931" r:id="rId4"/>
    <p:sldLayoutId id="2147483920" r:id="rId5"/>
    <p:sldLayoutId id="2147483921" r:id="rId6"/>
    <p:sldLayoutId id="2147483927" r:id="rId7"/>
    <p:sldLayoutId id="2147483922" r:id="rId8"/>
    <p:sldLayoutId id="2147483923" r:id="rId9"/>
    <p:sldLayoutId id="2147483924" r:id="rId10"/>
    <p:sldLayoutId id="2147483925" r:id="rId11"/>
    <p:sldLayoutId id="214748392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8ED6814-63F3-4211-9332-687958C6D9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84000"/>
          </a:blip>
          <a:srcRect t="20495"/>
          <a:stretch/>
        </p:blipFill>
        <p:spPr>
          <a:xfrm>
            <a:off x="20" y="285258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4726844-3341-6D40-B827-408A2D1716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flipH="1" flipV="1">
            <a:off x="7247046" y="787077"/>
            <a:ext cx="4443384" cy="1018573"/>
          </a:xfrm>
        </p:spPr>
        <p:txBody>
          <a:bodyPr>
            <a:normAutofit/>
          </a:bodyPr>
          <a:lstStyle/>
          <a:p>
            <a:r>
              <a:rPr lang="en-US" sz="4400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4AA623-94B5-7840-AA01-4177FDAD11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2580305"/>
            <a:ext cx="4021067" cy="876300"/>
          </a:xfrm>
        </p:spPr>
        <p:txBody>
          <a:bodyPr>
            <a:normAutofit/>
          </a:bodyPr>
          <a:lstStyle/>
          <a:p>
            <a:r>
              <a:rPr lang="en-US" sz="2000" dirty="0"/>
              <a:t>Social Distancing Detection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D8DACE-0459-184C-9975-FAFAEB9404B5}"/>
              </a:ext>
            </a:extLst>
          </p:cNvPr>
          <p:cNvSpPr txBox="1"/>
          <p:nvPr/>
        </p:nvSpPr>
        <p:spPr>
          <a:xfrm>
            <a:off x="685799" y="3018455"/>
            <a:ext cx="12276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Team 23</a:t>
            </a:r>
          </a:p>
        </p:txBody>
      </p:sp>
      <p:pic>
        <p:nvPicPr>
          <p:cNvPr id="14" name="Picture 13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86B72C49-AA04-0F4D-BCCD-C7F92A73D0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570" y="199055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521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78336-F241-6F4C-AF9D-BFA8050AC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4491B-4D53-1D42-8C1D-712EAC2CC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businesses gradually reopen post Covid pandemic, it has become essential to ensure that social distancing is being followed.</a:t>
            </a:r>
          </a:p>
          <a:p>
            <a:r>
              <a:rPr lang="en-US" dirty="0"/>
              <a:t>Currently most businesses have dedicated employees who manually monitor customer capacity and ensure that customers follow social distancing norms set by government guidelines.</a:t>
            </a:r>
          </a:p>
          <a:p>
            <a:r>
              <a:rPr lang="en-US" dirty="0"/>
              <a:t>Since this process is mostly manual, we propose </a:t>
            </a:r>
            <a:r>
              <a:rPr lang="en-US" dirty="0" err="1"/>
              <a:t>SoDistant</a:t>
            </a:r>
            <a:r>
              <a:rPr lang="en-US" dirty="0"/>
              <a:t> – a Computer Vision tool which provides following features:</a:t>
            </a:r>
          </a:p>
          <a:p>
            <a:pPr lvl="1"/>
            <a:r>
              <a:rPr lang="en-US" dirty="0"/>
              <a:t>Real time social distancing detection </a:t>
            </a:r>
          </a:p>
          <a:p>
            <a:pPr lvl="1"/>
            <a:r>
              <a:rPr lang="en-US" dirty="0"/>
              <a:t>Real time graphs for violations</a:t>
            </a:r>
          </a:p>
          <a:p>
            <a:pPr lvl="1"/>
            <a:r>
              <a:rPr lang="en-US" dirty="0"/>
              <a:t>Email alert to business owners upon violations exceed threshold</a:t>
            </a:r>
          </a:p>
          <a:p>
            <a:pPr lvl="1"/>
            <a:endParaRPr lang="en-US" dirty="0"/>
          </a:p>
        </p:txBody>
      </p:sp>
      <p:pic>
        <p:nvPicPr>
          <p:cNvPr id="5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0E4C25E1-1440-5847-94D1-B1CAD3010F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4829" y="5249511"/>
            <a:ext cx="2595240" cy="2595240"/>
          </a:xfrm>
          <a:prstGeom prst="rect">
            <a:avLst/>
          </a:prstGeom>
          <a:effectLst>
            <a:reflection endPos="65000" dist="50800" dir="5400000" sy="-100000" algn="bl" rotWithShape="0"/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3797482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01BDB-13CD-D342-B288-83D01DE6A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Users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685BE0-5BAA-FD40-AFC4-435E91218E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7076" y="2317750"/>
            <a:ext cx="8317497" cy="3854450"/>
          </a:xfrm>
          <a:prstGeom prst="rect">
            <a:avLst/>
          </a:prstGeom>
        </p:spPr>
      </p:pic>
      <p:pic>
        <p:nvPicPr>
          <p:cNvPr id="6" name="Picture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023F5086-46B5-D142-8E40-ADADA04269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4829" y="5249511"/>
            <a:ext cx="2595240" cy="2595240"/>
          </a:xfrm>
          <a:prstGeom prst="rect">
            <a:avLst/>
          </a:prstGeom>
          <a:effectLst>
            <a:reflection endPos="65000" dist="50800" dir="5400000" sy="-100000" algn="bl" rotWithShape="0"/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720751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3F5135F-115E-423C-BE4A-B56C35DC9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2C1E318-0F1F-4920-8C7D-FBAC66631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DE4A7237-B6EB-4FB7-8B68-7C27438D47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84E00FDE-0838-4B5B-A782-6B6C92DB0A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BC1B2F3-8E83-4A70-B103-979C67EECE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971EA19-53E1-4266-92EF-0DEF65CB76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924EB2-F937-0243-A527-38AD192CE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296649"/>
            <a:ext cx="7362669" cy="340276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i="1" kern="1200" dirty="0">
                <a:solidFill>
                  <a:srgbClr val="000000"/>
                </a:solidFill>
                <a:highlight>
                  <a:srgbClr val="FFFF00"/>
                </a:highlight>
                <a:latin typeface="+mj-lt"/>
                <a:ea typeface="+mj-ea"/>
                <a:cs typeface="+mj-cs"/>
              </a:rPr>
              <a:t>DEMO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AC66E84-7C54-4203-87B4-51846AF28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ACB3141-9B5E-4FDC-87F5-80D1E2C1E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64920E9D-264B-44B0-813A-6F66D3CE95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64025F64-CD30-4A82-B4AF-C8FF7849A0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25B4799-45D9-4EC4-939A-2C7E843E2D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BFC717FD-D73E-2C42-AF06-A998A0EE2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4829" y="5249511"/>
            <a:ext cx="2595240" cy="2595240"/>
          </a:xfrm>
          <a:prstGeom prst="rect">
            <a:avLst/>
          </a:prstGeom>
          <a:effectLst>
            <a:reflection endPos="65000" dist="50800" dir="5400000" sy="-100000" algn="bl" rotWithShape="0"/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2582495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D5CAE-36AE-E44D-88D6-D9A57A852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712449" cy="652272"/>
          </a:xfrm>
        </p:spPr>
        <p:txBody>
          <a:bodyPr>
            <a:normAutofit fontScale="90000"/>
          </a:bodyPr>
          <a:lstStyle/>
          <a:p>
            <a:r>
              <a:rPr lang="en-US" dirty="0"/>
              <a:t>Architecture Diagram</a:t>
            </a:r>
          </a:p>
        </p:txBody>
      </p:sp>
      <p:pic>
        <p:nvPicPr>
          <p:cNvPr id="5" name="Content Placeholder 4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2B9714F0-B61F-D549-BF59-B81E70E42E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652272"/>
            <a:ext cx="12214448" cy="6205728"/>
          </a:xfrm>
        </p:spPr>
      </p:pic>
    </p:spTree>
    <p:extLst>
      <p:ext uri="{BB962C8B-B14F-4D97-AF65-F5344CB8AC3E}">
        <p14:creationId xmlns:p14="http://schemas.microsoft.com/office/powerpoint/2010/main" val="1542126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28864-9D4B-1E4E-A11D-6DCED0AB9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7A465-5AEB-6448-8E43-B2CD5B4597E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Birds eye view</a:t>
            </a:r>
          </a:p>
          <a:p>
            <a:r>
              <a:rPr lang="en-US" dirty="0"/>
              <a:t>Face mask detection</a:t>
            </a:r>
          </a:p>
          <a:p>
            <a:r>
              <a:rPr lang="en-US" dirty="0"/>
              <a:t>Alerts for visitors</a:t>
            </a:r>
          </a:p>
          <a:p>
            <a:r>
              <a:rPr lang="en-US" dirty="0"/>
              <a:t>Integration with government guidelines to include dynamic updates to social distancing norms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10647F9-5C89-A245-A62F-C6688673EE9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087489" y="365125"/>
            <a:ext cx="4781550" cy="26855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1F0E3E-1E66-ED45-9AA3-4D5C3C9E1C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7489" y="3050653"/>
            <a:ext cx="4781551" cy="2736166"/>
          </a:xfrm>
          <a:prstGeom prst="rect">
            <a:avLst/>
          </a:prstGeom>
        </p:spPr>
      </p:pic>
      <p:pic>
        <p:nvPicPr>
          <p:cNvPr id="7" name="Picture 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82898575-BA76-8946-84F8-DB8D003E6F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14829" y="5249511"/>
            <a:ext cx="2595240" cy="2595240"/>
          </a:xfrm>
          <a:prstGeom prst="rect">
            <a:avLst/>
          </a:prstGeom>
          <a:effectLst>
            <a:reflection endPos="65000" dist="50800" dir="5400000" sy="-100000" algn="bl" rotWithShape="0"/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105745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24EB2-F937-0243-A527-38AD192CE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296649"/>
            <a:ext cx="7362669" cy="340276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i="1" kern="1200" dirty="0">
                <a:solidFill>
                  <a:srgbClr val="000000"/>
                </a:solidFill>
                <a:highlight>
                  <a:srgbClr val="FFFF00"/>
                </a:highlight>
                <a:latin typeface="+mj-lt"/>
                <a:ea typeface="+mj-ea"/>
                <a:cs typeface="+mj-cs"/>
              </a:rPr>
              <a:t>Thank You</a:t>
            </a:r>
          </a:p>
        </p:txBody>
      </p:sp>
      <p:pic>
        <p:nvPicPr>
          <p:cNvPr id="15" name="Picture 1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BFC717FD-D73E-2C42-AF06-A998A0EE2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4829" y="5249511"/>
            <a:ext cx="2595240" cy="2595240"/>
          </a:xfrm>
          <a:prstGeom prst="rect">
            <a:avLst/>
          </a:prstGeom>
          <a:effectLst>
            <a:reflection endPos="65000" dist="50800" dir="5400000" sy="-100000" algn="bl" rotWithShape="0"/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4260802123"/>
      </p:ext>
    </p:extLst>
  </p:cSld>
  <p:clrMapOvr>
    <a:masterClrMapping/>
  </p:clrMapOvr>
</p:sld>
</file>

<file path=ppt/theme/theme1.xml><?xml version="1.0" encoding="utf-8"?>
<a:theme xmlns:a="http://schemas.openxmlformats.org/drawingml/2006/main" name="StreetscapeVTI">
  <a:themeElements>
    <a:clrScheme name="Streetscape2">
      <a:dk1>
        <a:sysClr val="windowText" lastClr="000000"/>
      </a:dk1>
      <a:lt1>
        <a:srgbClr val="FFFFFF"/>
      </a:lt1>
      <a:dk2>
        <a:srgbClr val="191919"/>
      </a:dk2>
      <a:lt2>
        <a:srgbClr val="F3F2EE"/>
      </a:lt2>
      <a:accent1>
        <a:srgbClr val="448885"/>
      </a:accent1>
      <a:accent2>
        <a:srgbClr val="627C58"/>
      </a:accent2>
      <a:accent3>
        <a:srgbClr val="848358"/>
      </a:accent3>
      <a:accent4>
        <a:srgbClr val="547096"/>
      </a:accent4>
      <a:accent5>
        <a:srgbClr val="646464"/>
      </a:accent5>
      <a:accent6>
        <a:srgbClr val="A8A8A8"/>
      </a:accent6>
      <a:hlink>
        <a:srgbClr val="0563C1"/>
      </a:hlink>
      <a:folHlink>
        <a:srgbClr val="954F72"/>
      </a:folHlink>
    </a:clrScheme>
    <a:fontScheme name="Street">
      <a:majorFont>
        <a:latin typeface="Franklin Gothic Heavy"/>
        <a:ea typeface=""/>
        <a:cs typeface=""/>
      </a:majorFont>
      <a:minorFont>
        <a:latin typeface="Consola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reetscapeVTI" id="{B20F88EA-96D0-4E96-9207-A1488DAC5867}" vid="{3F7E5CFE-E584-4E58-A75E-141AC45B1490}"/>
    </a:ext>
  </a:extLst>
</a:theme>
</file>

<file path=ppt/theme/theme2.xml><?xml version="1.0" encoding="utf-8"?>
<a:theme xmlns:a="http://schemas.openxmlformats.org/drawingml/2006/main" name="BrushVTI">
  <a:themeElements>
    <a:clrScheme name="AnalogousFromLightSeedRightStep">
      <a:dk1>
        <a:srgbClr val="000000"/>
      </a:dk1>
      <a:lt1>
        <a:srgbClr val="FFFFFF"/>
      </a:lt1>
      <a:dk2>
        <a:srgbClr val="413224"/>
      </a:dk2>
      <a:lt2>
        <a:srgbClr val="E2E8E8"/>
      </a:lt2>
      <a:accent1>
        <a:srgbClr val="C69996"/>
      </a:accent1>
      <a:accent2>
        <a:srgbClr val="BA9B7F"/>
      </a:accent2>
      <a:accent3>
        <a:srgbClr val="A9A480"/>
      </a:accent3>
      <a:accent4>
        <a:srgbClr val="9AAA74"/>
      </a:accent4>
      <a:accent5>
        <a:srgbClr val="8EAC82"/>
      </a:accent5>
      <a:accent6>
        <a:srgbClr val="78AF80"/>
      </a:accent6>
      <a:hlink>
        <a:srgbClr val="578D90"/>
      </a:hlink>
      <a:folHlink>
        <a:srgbClr val="7F7F7F"/>
      </a:folHlink>
    </a:clrScheme>
    <a:fontScheme name="Custom 3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</TotalTime>
  <Words>133</Words>
  <Application>Microsoft Macintosh PowerPoint</Application>
  <PresentationFormat>Widescreen</PresentationFormat>
  <Paragraphs>21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Century Gothic</vt:lpstr>
      <vt:lpstr>Consolas</vt:lpstr>
      <vt:lpstr>Franklin Gothic Heavy</vt:lpstr>
      <vt:lpstr>StreetscapeVTI</vt:lpstr>
      <vt:lpstr>BrushVTI</vt:lpstr>
      <vt:lpstr> </vt:lpstr>
      <vt:lpstr>Objectives</vt:lpstr>
      <vt:lpstr>Target Users</vt:lpstr>
      <vt:lpstr>DEMO</vt:lpstr>
      <vt:lpstr>Architecture Diagram</vt:lpstr>
      <vt:lpstr>Further Improvements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SoDistant</dc:title>
  <dc:creator>Saurabh Rajeshkumar Panchal</dc:creator>
  <cp:lastModifiedBy>Saurabh Rajeshkumar Panchal</cp:lastModifiedBy>
  <cp:revision>6</cp:revision>
  <dcterms:created xsi:type="dcterms:W3CDTF">2021-05-12T08:41:47Z</dcterms:created>
  <dcterms:modified xsi:type="dcterms:W3CDTF">2021-05-12T10:30:46Z</dcterms:modified>
</cp:coreProperties>
</file>