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2" r:id="rId1"/>
  </p:sldMasterIdLst>
  <p:notesMasterIdLst>
    <p:notesMasterId r:id="rId12"/>
  </p:notesMasterIdLst>
  <p:handoutMasterIdLst>
    <p:handoutMasterId r:id="rId13"/>
  </p:handoutMasterIdLst>
  <p:sldIdLst>
    <p:sldId id="257" r:id="rId2"/>
    <p:sldId id="260" r:id="rId3"/>
    <p:sldId id="261" r:id="rId4"/>
    <p:sldId id="262" r:id="rId5"/>
    <p:sldId id="266" r:id="rId6"/>
    <p:sldId id="267" r:id="rId7"/>
    <p:sldId id="263" r:id="rId8"/>
    <p:sldId id="264" r:id="rId9"/>
    <p:sldId id="265" r:id="rId10"/>
    <p:sldId id="259" r:id="rId11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FA7"/>
    <a:srgbClr val="465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>
        <p:scale>
          <a:sx n="83" d="100"/>
          <a:sy n="83" d="100"/>
        </p:scale>
        <p:origin x="37" y="403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5" d="100"/>
          <a:sy n="75" d="100"/>
        </p:scale>
        <p:origin x="2940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CFCE86-267A-4EEF-B772-4061629D2670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E87E863-A2A8-45B3-819C-4B1A7F82F514}">
      <dgm:prSet/>
      <dgm:spPr/>
      <dgm:t>
        <a:bodyPr/>
        <a:lstStyle/>
        <a:p>
          <a:endParaRPr lang="de-DE" dirty="0"/>
        </a:p>
      </dgm:t>
    </dgm:pt>
    <dgm:pt modelId="{5FF1688B-D5C6-44CB-BBB2-0BEC7DEEFC19}" type="parTrans" cxnId="{9A2C074F-A262-4858-A0D0-3AA22CA0772E}">
      <dgm:prSet/>
      <dgm:spPr/>
      <dgm:t>
        <a:bodyPr/>
        <a:lstStyle/>
        <a:p>
          <a:endParaRPr lang="de-DE"/>
        </a:p>
      </dgm:t>
    </dgm:pt>
    <dgm:pt modelId="{40DB8B9A-5FAD-4638-A914-BA97C923D704}" type="sibTrans" cxnId="{9A2C074F-A262-4858-A0D0-3AA22CA0772E}">
      <dgm:prSet/>
      <dgm:spPr/>
      <dgm:t>
        <a:bodyPr/>
        <a:lstStyle/>
        <a:p>
          <a:endParaRPr lang="de-DE"/>
        </a:p>
      </dgm:t>
    </dgm:pt>
    <dgm:pt modelId="{764651F8-F470-4B05-AB61-5006E38F852D}">
      <dgm:prSet/>
      <dgm:spPr/>
      <dgm:t>
        <a:bodyPr/>
        <a:lstStyle/>
        <a:p>
          <a:r>
            <a:rPr lang="de-DE" dirty="0"/>
            <a:t>Funktionsweise mit Beispiel</a:t>
          </a:r>
        </a:p>
      </dgm:t>
    </dgm:pt>
    <dgm:pt modelId="{0EF94665-B33B-4E99-9995-EB71E6DF0DF5}" type="parTrans" cxnId="{524C1A62-7963-4617-B5F2-28DB332F82DE}">
      <dgm:prSet/>
      <dgm:spPr/>
      <dgm:t>
        <a:bodyPr/>
        <a:lstStyle/>
        <a:p>
          <a:endParaRPr lang="de-DE"/>
        </a:p>
      </dgm:t>
    </dgm:pt>
    <dgm:pt modelId="{16479AEE-C49D-42C4-8F0F-5E8ADE9F4A2C}" type="sibTrans" cxnId="{524C1A62-7963-4617-B5F2-28DB332F82DE}">
      <dgm:prSet/>
      <dgm:spPr/>
      <dgm:t>
        <a:bodyPr/>
        <a:lstStyle/>
        <a:p>
          <a:endParaRPr lang="de-DE"/>
        </a:p>
      </dgm:t>
    </dgm:pt>
    <dgm:pt modelId="{9B513F53-E9DB-4241-B41A-1DADE1202503}">
      <dgm:prSet/>
      <dgm:spPr/>
      <dgm:t>
        <a:bodyPr/>
        <a:lstStyle/>
        <a:p>
          <a:r>
            <a:rPr lang="de-DE" dirty="0"/>
            <a:t>Vor- und Nachteile</a:t>
          </a:r>
        </a:p>
      </dgm:t>
    </dgm:pt>
    <dgm:pt modelId="{E9B7B643-5942-4E35-ABA0-F325BF89DB4C}" type="parTrans" cxnId="{8D1326B3-9670-446C-AA65-7520004F974C}">
      <dgm:prSet/>
      <dgm:spPr/>
      <dgm:t>
        <a:bodyPr/>
        <a:lstStyle/>
        <a:p>
          <a:endParaRPr lang="de-DE"/>
        </a:p>
      </dgm:t>
    </dgm:pt>
    <dgm:pt modelId="{068D7E4B-FB57-4E01-AAD2-BB2CE979BFFB}" type="sibTrans" cxnId="{8D1326B3-9670-446C-AA65-7520004F974C}">
      <dgm:prSet/>
      <dgm:spPr/>
      <dgm:t>
        <a:bodyPr/>
        <a:lstStyle/>
        <a:p>
          <a:endParaRPr lang="de-DE"/>
        </a:p>
      </dgm:t>
    </dgm:pt>
    <dgm:pt modelId="{25376450-B3D5-46F6-B38A-3CDD791134EC}">
      <dgm:prSet/>
      <dgm:spPr/>
      <dgm:t>
        <a:bodyPr/>
        <a:lstStyle/>
        <a:p>
          <a:r>
            <a:rPr lang="de-DE" dirty="0"/>
            <a:t>Quellen</a:t>
          </a:r>
        </a:p>
      </dgm:t>
    </dgm:pt>
    <dgm:pt modelId="{9A02DD51-A7BA-4965-946B-08A4936FB58D}" type="parTrans" cxnId="{9CC37F51-7E9F-453A-94EE-28EEC2DD7BE3}">
      <dgm:prSet/>
      <dgm:spPr/>
      <dgm:t>
        <a:bodyPr/>
        <a:lstStyle/>
        <a:p>
          <a:endParaRPr lang="de-DE"/>
        </a:p>
      </dgm:t>
    </dgm:pt>
    <dgm:pt modelId="{A714D172-6801-49DA-9F4D-D46E8EDC6E9B}" type="sibTrans" cxnId="{9CC37F51-7E9F-453A-94EE-28EEC2DD7BE3}">
      <dgm:prSet/>
      <dgm:spPr/>
      <dgm:t>
        <a:bodyPr/>
        <a:lstStyle/>
        <a:p>
          <a:endParaRPr lang="de-DE"/>
        </a:p>
      </dgm:t>
    </dgm:pt>
    <dgm:pt modelId="{A600AE15-E7E2-4F67-9955-6DB1FDA5F9C9}">
      <dgm:prSet/>
      <dgm:spPr/>
      <dgm:t>
        <a:bodyPr/>
        <a:lstStyle/>
        <a:p>
          <a:endParaRPr lang="de-DE"/>
        </a:p>
      </dgm:t>
    </dgm:pt>
    <dgm:pt modelId="{AD087A5C-3A61-4021-8990-0E4EF6030D19}" type="parTrans" cxnId="{5BD83B20-3B47-49C6-9078-5D007AE387F0}">
      <dgm:prSet/>
      <dgm:spPr/>
      <dgm:t>
        <a:bodyPr/>
        <a:lstStyle/>
        <a:p>
          <a:endParaRPr lang="de-DE"/>
        </a:p>
      </dgm:t>
    </dgm:pt>
    <dgm:pt modelId="{D0394F98-42A5-4C3A-8F41-509379CD8C92}" type="sibTrans" cxnId="{5BD83B20-3B47-49C6-9078-5D007AE387F0}">
      <dgm:prSet/>
      <dgm:spPr/>
      <dgm:t>
        <a:bodyPr/>
        <a:lstStyle/>
        <a:p>
          <a:endParaRPr lang="de-DE"/>
        </a:p>
      </dgm:t>
    </dgm:pt>
    <dgm:pt modelId="{A4C48388-F085-4446-A570-8AFFEAC1D7D3}">
      <dgm:prSet/>
      <dgm:spPr/>
      <dgm:t>
        <a:bodyPr/>
        <a:lstStyle/>
        <a:p>
          <a:endParaRPr lang="de-DE" dirty="0"/>
        </a:p>
      </dgm:t>
    </dgm:pt>
    <dgm:pt modelId="{7BF7996B-1507-424E-B7CC-B2E5D32A04FF}" type="parTrans" cxnId="{03E0A60D-7BE4-4BA3-97B3-A493D6CC05A8}">
      <dgm:prSet/>
      <dgm:spPr/>
      <dgm:t>
        <a:bodyPr/>
        <a:lstStyle/>
        <a:p>
          <a:endParaRPr lang="de-DE"/>
        </a:p>
      </dgm:t>
    </dgm:pt>
    <dgm:pt modelId="{2C6DE0CD-A772-4963-AA6F-095E73881566}" type="sibTrans" cxnId="{03E0A60D-7BE4-4BA3-97B3-A493D6CC05A8}">
      <dgm:prSet/>
      <dgm:spPr/>
      <dgm:t>
        <a:bodyPr/>
        <a:lstStyle/>
        <a:p>
          <a:endParaRPr lang="de-DE"/>
        </a:p>
      </dgm:t>
    </dgm:pt>
    <dgm:pt modelId="{760D6B01-8CE9-4D6D-9262-E7D225381FEF}">
      <dgm:prSet/>
      <dgm:spPr/>
      <dgm:t>
        <a:bodyPr/>
        <a:lstStyle/>
        <a:p>
          <a:endParaRPr lang="de-DE" dirty="0"/>
        </a:p>
      </dgm:t>
    </dgm:pt>
    <dgm:pt modelId="{0F001EF2-DCC9-49E2-8844-3D51CB096FD5}" type="parTrans" cxnId="{2E3B7738-995C-4AD9-99DC-1169EA96F282}">
      <dgm:prSet/>
      <dgm:spPr/>
      <dgm:t>
        <a:bodyPr/>
        <a:lstStyle/>
        <a:p>
          <a:endParaRPr lang="de-DE"/>
        </a:p>
      </dgm:t>
    </dgm:pt>
    <dgm:pt modelId="{0526474D-7391-454F-B6F4-3F83C1F6B75F}" type="sibTrans" cxnId="{2E3B7738-995C-4AD9-99DC-1169EA96F282}">
      <dgm:prSet/>
      <dgm:spPr/>
      <dgm:t>
        <a:bodyPr/>
        <a:lstStyle/>
        <a:p>
          <a:endParaRPr lang="de-DE"/>
        </a:p>
      </dgm:t>
    </dgm:pt>
    <dgm:pt modelId="{20E9231F-6A6E-429B-B954-38DAAFC3EA3A}">
      <dgm:prSet/>
      <dgm:spPr/>
      <dgm:t>
        <a:bodyPr/>
        <a:lstStyle/>
        <a:p>
          <a:r>
            <a:rPr lang="en-US"/>
            <a:t>Ursprünge</a:t>
          </a:r>
          <a:endParaRPr lang="de-DE" dirty="0"/>
        </a:p>
      </dgm:t>
    </dgm:pt>
    <dgm:pt modelId="{1F7D5A30-D4BA-4905-9964-9996E6DF2F45}" type="sibTrans" cxnId="{BDEEFE6B-096C-444F-81C7-2C4091A97F2E}">
      <dgm:prSet/>
      <dgm:spPr/>
      <dgm:t>
        <a:bodyPr/>
        <a:lstStyle/>
        <a:p>
          <a:endParaRPr lang="de-DE"/>
        </a:p>
      </dgm:t>
    </dgm:pt>
    <dgm:pt modelId="{07228C52-22FC-40E9-A777-089CCD3D0069}" type="parTrans" cxnId="{BDEEFE6B-096C-444F-81C7-2C4091A97F2E}">
      <dgm:prSet/>
      <dgm:spPr/>
      <dgm:t>
        <a:bodyPr/>
        <a:lstStyle/>
        <a:p>
          <a:endParaRPr lang="de-DE"/>
        </a:p>
      </dgm:t>
    </dgm:pt>
    <dgm:pt modelId="{97A9DDC3-1CC3-4B34-94BD-ECBE7C4213C0}" type="pres">
      <dgm:prSet presAssocID="{D0CFCE86-267A-4EEF-B772-4061629D2670}" presName="linearFlow" presStyleCnt="0">
        <dgm:presLayoutVars>
          <dgm:dir/>
          <dgm:animLvl val="lvl"/>
          <dgm:resizeHandles val="exact"/>
        </dgm:presLayoutVars>
      </dgm:prSet>
      <dgm:spPr/>
    </dgm:pt>
    <dgm:pt modelId="{DB0474C1-5976-44BB-BA3B-B39494EFDAE3}" type="pres">
      <dgm:prSet presAssocID="{BE87E863-A2A8-45B3-819C-4B1A7F82F514}" presName="composite" presStyleCnt="0"/>
      <dgm:spPr/>
    </dgm:pt>
    <dgm:pt modelId="{F57BD5CE-065D-41C5-8A3E-2B6CC424F084}" type="pres">
      <dgm:prSet presAssocID="{BE87E863-A2A8-45B3-819C-4B1A7F82F514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80EFB892-5DC9-412A-8024-5FCC730724E2}" type="pres">
      <dgm:prSet presAssocID="{BE87E863-A2A8-45B3-819C-4B1A7F82F514}" presName="descendantText" presStyleLbl="alignAcc1" presStyleIdx="0" presStyleCnt="4">
        <dgm:presLayoutVars>
          <dgm:bulletEnabled val="1"/>
        </dgm:presLayoutVars>
      </dgm:prSet>
      <dgm:spPr/>
    </dgm:pt>
    <dgm:pt modelId="{8973009F-75E5-49AF-9DA7-A81FAB6214D1}" type="pres">
      <dgm:prSet presAssocID="{40DB8B9A-5FAD-4638-A914-BA97C923D704}" presName="sp" presStyleCnt="0"/>
      <dgm:spPr/>
    </dgm:pt>
    <dgm:pt modelId="{C54F9D75-2332-4F6C-A269-30FF1562D8D8}" type="pres">
      <dgm:prSet presAssocID="{A600AE15-E7E2-4F67-9955-6DB1FDA5F9C9}" presName="composite" presStyleCnt="0"/>
      <dgm:spPr/>
    </dgm:pt>
    <dgm:pt modelId="{6E1DBE4A-DDAC-4C3E-8669-D66E787FB50B}" type="pres">
      <dgm:prSet presAssocID="{A600AE15-E7E2-4F67-9955-6DB1FDA5F9C9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74FCF22E-C255-4E39-8701-2643373BF137}" type="pres">
      <dgm:prSet presAssocID="{A600AE15-E7E2-4F67-9955-6DB1FDA5F9C9}" presName="descendantText" presStyleLbl="alignAcc1" presStyleIdx="1" presStyleCnt="4">
        <dgm:presLayoutVars>
          <dgm:bulletEnabled val="1"/>
        </dgm:presLayoutVars>
      </dgm:prSet>
      <dgm:spPr/>
    </dgm:pt>
    <dgm:pt modelId="{53EC3E84-E9AE-49BE-8D6A-38340E173F4F}" type="pres">
      <dgm:prSet presAssocID="{D0394F98-42A5-4C3A-8F41-509379CD8C92}" presName="sp" presStyleCnt="0"/>
      <dgm:spPr/>
    </dgm:pt>
    <dgm:pt modelId="{6478EAE3-746F-4F58-8D5D-44BB6BD92F53}" type="pres">
      <dgm:prSet presAssocID="{A4C48388-F085-4446-A570-8AFFEAC1D7D3}" presName="composite" presStyleCnt="0"/>
      <dgm:spPr/>
    </dgm:pt>
    <dgm:pt modelId="{EAA48D7E-A5E6-4B75-8B94-A4C6AF7089AF}" type="pres">
      <dgm:prSet presAssocID="{A4C48388-F085-4446-A570-8AFFEAC1D7D3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A04A16E0-49FE-44E1-A4D5-4C283BC2E7E9}" type="pres">
      <dgm:prSet presAssocID="{A4C48388-F085-4446-A570-8AFFEAC1D7D3}" presName="descendantText" presStyleLbl="alignAcc1" presStyleIdx="2" presStyleCnt="4">
        <dgm:presLayoutVars>
          <dgm:bulletEnabled val="1"/>
        </dgm:presLayoutVars>
      </dgm:prSet>
      <dgm:spPr/>
    </dgm:pt>
    <dgm:pt modelId="{55BCDA41-727E-471C-A6EE-DD5E03FFE421}" type="pres">
      <dgm:prSet presAssocID="{2C6DE0CD-A772-4963-AA6F-095E73881566}" presName="sp" presStyleCnt="0"/>
      <dgm:spPr/>
    </dgm:pt>
    <dgm:pt modelId="{19DC3922-FCA0-4CC9-9580-E475A0C28FBD}" type="pres">
      <dgm:prSet presAssocID="{760D6B01-8CE9-4D6D-9262-E7D225381FEF}" presName="composite" presStyleCnt="0"/>
      <dgm:spPr/>
    </dgm:pt>
    <dgm:pt modelId="{0AC27843-A1C6-4E22-8729-89FB36A02CED}" type="pres">
      <dgm:prSet presAssocID="{760D6B01-8CE9-4D6D-9262-E7D225381FEF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7D261085-5C77-417B-83B1-0174F5544A23}" type="pres">
      <dgm:prSet presAssocID="{760D6B01-8CE9-4D6D-9262-E7D225381FEF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03E0A60D-7BE4-4BA3-97B3-A493D6CC05A8}" srcId="{D0CFCE86-267A-4EEF-B772-4061629D2670}" destId="{A4C48388-F085-4446-A570-8AFFEAC1D7D3}" srcOrd="2" destOrd="0" parTransId="{7BF7996B-1507-424E-B7CC-B2E5D32A04FF}" sibTransId="{2C6DE0CD-A772-4963-AA6F-095E73881566}"/>
    <dgm:cxn modelId="{BBB6F611-E695-4692-AC7E-3DE7D74E2332}" type="presOf" srcId="{BE87E863-A2A8-45B3-819C-4B1A7F82F514}" destId="{F57BD5CE-065D-41C5-8A3E-2B6CC424F084}" srcOrd="0" destOrd="0" presId="urn:microsoft.com/office/officeart/2005/8/layout/chevron2"/>
    <dgm:cxn modelId="{5BD83B20-3B47-49C6-9078-5D007AE387F0}" srcId="{D0CFCE86-267A-4EEF-B772-4061629D2670}" destId="{A600AE15-E7E2-4F67-9955-6DB1FDA5F9C9}" srcOrd="1" destOrd="0" parTransId="{AD087A5C-3A61-4021-8990-0E4EF6030D19}" sibTransId="{D0394F98-42A5-4C3A-8F41-509379CD8C92}"/>
    <dgm:cxn modelId="{2D7C1031-A2CC-4020-9CC1-6761A13664BA}" type="presOf" srcId="{20E9231F-6A6E-429B-B954-38DAAFC3EA3A}" destId="{80EFB892-5DC9-412A-8024-5FCC730724E2}" srcOrd="0" destOrd="0" presId="urn:microsoft.com/office/officeart/2005/8/layout/chevron2"/>
    <dgm:cxn modelId="{2E3B7738-995C-4AD9-99DC-1169EA96F282}" srcId="{D0CFCE86-267A-4EEF-B772-4061629D2670}" destId="{760D6B01-8CE9-4D6D-9262-E7D225381FEF}" srcOrd="3" destOrd="0" parTransId="{0F001EF2-DCC9-49E2-8844-3D51CB096FD5}" sibTransId="{0526474D-7391-454F-B6F4-3F83C1F6B75F}"/>
    <dgm:cxn modelId="{524C1A62-7963-4617-B5F2-28DB332F82DE}" srcId="{A600AE15-E7E2-4F67-9955-6DB1FDA5F9C9}" destId="{764651F8-F470-4B05-AB61-5006E38F852D}" srcOrd="0" destOrd="0" parTransId="{0EF94665-B33B-4E99-9995-EB71E6DF0DF5}" sibTransId="{16479AEE-C49D-42C4-8F0F-5E8ADE9F4A2C}"/>
    <dgm:cxn modelId="{2F014768-8E0D-4C5E-98DC-161C7ABCEF53}" type="presOf" srcId="{760D6B01-8CE9-4D6D-9262-E7D225381FEF}" destId="{0AC27843-A1C6-4E22-8729-89FB36A02CED}" srcOrd="0" destOrd="0" presId="urn:microsoft.com/office/officeart/2005/8/layout/chevron2"/>
    <dgm:cxn modelId="{BDEEFE6B-096C-444F-81C7-2C4091A97F2E}" srcId="{BE87E863-A2A8-45B3-819C-4B1A7F82F514}" destId="{20E9231F-6A6E-429B-B954-38DAAFC3EA3A}" srcOrd="0" destOrd="0" parTransId="{07228C52-22FC-40E9-A777-089CCD3D0069}" sibTransId="{1F7D5A30-D4BA-4905-9964-9996E6DF2F45}"/>
    <dgm:cxn modelId="{D1D0594C-C63F-48C0-BDDD-88E99FE80C90}" type="presOf" srcId="{9B513F53-E9DB-4241-B41A-1DADE1202503}" destId="{A04A16E0-49FE-44E1-A4D5-4C283BC2E7E9}" srcOrd="0" destOrd="0" presId="urn:microsoft.com/office/officeart/2005/8/layout/chevron2"/>
    <dgm:cxn modelId="{9A2C074F-A262-4858-A0D0-3AA22CA0772E}" srcId="{D0CFCE86-267A-4EEF-B772-4061629D2670}" destId="{BE87E863-A2A8-45B3-819C-4B1A7F82F514}" srcOrd="0" destOrd="0" parTransId="{5FF1688B-D5C6-44CB-BBB2-0BEC7DEEFC19}" sibTransId="{40DB8B9A-5FAD-4638-A914-BA97C923D704}"/>
    <dgm:cxn modelId="{9CC37F51-7E9F-453A-94EE-28EEC2DD7BE3}" srcId="{760D6B01-8CE9-4D6D-9262-E7D225381FEF}" destId="{25376450-B3D5-46F6-B38A-3CDD791134EC}" srcOrd="0" destOrd="0" parTransId="{9A02DD51-A7BA-4965-946B-08A4936FB58D}" sibTransId="{A714D172-6801-49DA-9F4D-D46E8EDC6E9B}"/>
    <dgm:cxn modelId="{7AB0057C-BB4E-475E-BCF8-D375CA13BCFC}" type="presOf" srcId="{25376450-B3D5-46F6-B38A-3CDD791134EC}" destId="{7D261085-5C77-417B-83B1-0174F5544A23}" srcOrd="0" destOrd="0" presId="urn:microsoft.com/office/officeart/2005/8/layout/chevron2"/>
    <dgm:cxn modelId="{E2D11F9B-4BC4-4B48-955E-B197920F72D2}" type="presOf" srcId="{A4C48388-F085-4446-A570-8AFFEAC1D7D3}" destId="{EAA48D7E-A5E6-4B75-8B94-A4C6AF7089AF}" srcOrd="0" destOrd="0" presId="urn:microsoft.com/office/officeart/2005/8/layout/chevron2"/>
    <dgm:cxn modelId="{8D1326B3-9670-446C-AA65-7520004F974C}" srcId="{A4C48388-F085-4446-A570-8AFFEAC1D7D3}" destId="{9B513F53-E9DB-4241-B41A-1DADE1202503}" srcOrd="0" destOrd="0" parTransId="{E9B7B643-5942-4E35-ABA0-F325BF89DB4C}" sibTransId="{068D7E4B-FB57-4E01-AAD2-BB2CE979BFFB}"/>
    <dgm:cxn modelId="{8A9DABC6-DA94-4D91-A0A1-79FB37475576}" type="presOf" srcId="{D0CFCE86-267A-4EEF-B772-4061629D2670}" destId="{97A9DDC3-1CC3-4B34-94BD-ECBE7C4213C0}" srcOrd="0" destOrd="0" presId="urn:microsoft.com/office/officeart/2005/8/layout/chevron2"/>
    <dgm:cxn modelId="{223F28D7-9BF9-4B33-B7F5-2DA4658DB07F}" type="presOf" srcId="{764651F8-F470-4B05-AB61-5006E38F852D}" destId="{74FCF22E-C255-4E39-8701-2643373BF137}" srcOrd="0" destOrd="0" presId="urn:microsoft.com/office/officeart/2005/8/layout/chevron2"/>
    <dgm:cxn modelId="{C52AF2F0-6DFE-466F-B154-FA114A6F7271}" type="presOf" srcId="{A600AE15-E7E2-4F67-9955-6DB1FDA5F9C9}" destId="{6E1DBE4A-DDAC-4C3E-8669-D66E787FB50B}" srcOrd="0" destOrd="0" presId="urn:microsoft.com/office/officeart/2005/8/layout/chevron2"/>
    <dgm:cxn modelId="{D1374DA9-06AE-4406-AA9A-3DD57BCB5B44}" type="presParOf" srcId="{97A9DDC3-1CC3-4B34-94BD-ECBE7C4213C0}" destId="{DB0474C1-5976-44BB-BA3B-B39494EFDAE3}" srcOrd="0" destOrd="0" presId="urn:microsoft.com/office/officeart/2005/8/layout/chevron2"/>
    <dgm:cxn modelId="{226CA0BE-C78A-499B-82AB-8C781FB975A5}" type="presParOf" srcId="{DB0474C1-5976-44BB-BA3B-B39494EFDAE3}" destId="{F57BD5CE-065D-41C5-8A3E-2B6CC424F084}" srcOrd="0" destOrd="0" presId="urn:microsoft.com/office/officeart/2005/8/layout/chevron2"/>
    <dgm:cxn modelId="{096CD812-F400-48D8-8584-819C4293ACE7}" type="presParOf" srcId="{DB0474C1-5976-44BB-BA3B-B39494EFDAE3}" destId="{80EFB892-5DC9-412A-8024-5FCC730724E2}" srcOrd="1" destOrd="0" presId="urn:microsoft.com/office/officeart/2005/8/layout/chevron2"/>
    <dgm:cxn modelId="{C3AB396A-45BC-493D-8F7B-CE6F4F6F7A44}" type="presParOf" srcId="{97A9DDC3-1CC3-4B34-94BD-ECBE7C4213C0}" destId="{8973009F-75E5-49AF-9DA7-A81FAB6214D1}" srcOrd="1" destOrd="0" presId="urn:microsoft.com/office/officeart/2005/8/layout/chevron2"/>
    <dgm:cxn modelId="{72CC6966-3A0D-4409-B87A-E02D1833C815}" type="presParOf" srcId="{97A9DDC3-1CC3-4B34-94BD-ECBE7C4213C0}" destId="{C54F9D75-2332-4F6C-A269-30FF1562D8D8}" srcOrd="2" destOrd="0" presId="urn:microsoft.com/office/officeart/2005/8/layout/chevron2"/>
    <dgm:cxn modelId="{96CF8851-C356-457D-BBAA-B338B21C1BA5}" type="presParOf" srcId="{C54F9D75-2332-4F6C-A269-30FF1562D8D8}" destId="{6E1DBE4A-DDAC-4C3E-8669-D66E787FB50B}" srcOrd="0" destOrd="0" presId="urn:microsoft.com/office/officeart/2005/8/layout/chevron2"/>
    <dgm:cxn modelId="{A82211CF-BBE6-41DA-B3F8-C6B6FC2DE5E8}" type="presParOf" srcId="{C54F9D75-2332-4F6C-A269-30FF1562D8D8}" destId="{74FCF22E-C255-4E39-8701-2643373BF137}" srcOrd="1" destOrd="0" presId="urn:microsoft.com/office/officeart/2005/8/layout/chevron2"/>
    <dgm:cxn modelId="{922E144A-AE28-4710-B46D-B91D00806A0E}" type="presParOf" srcId="{97A9DDC3-1CC3-4B34-94BD-ECBE7C4213C0}" destId="{53EC3E84-E9AE-49BE-8D6A-38340E173F4F}" srcOrd="3" destOrd="0" presId="urn:microsoft.com/office/officeart/2005/8/layout/chevron2"/>
    <dgm:cxn modelId="{B2D80FC4-5059-4954-A701-FD765A977E3A}" type="presParOf" srcId="{97A9DDC3-1CC3-4B34-94BD-ECBE7C4213C0}" destId="{6478EAE3-746F-4F58-8D5D-44BB6BD92F53}" srcOrd="4" destOrd="0" presId="urn:microsoft.com/office/officeart/2005/8/layout/chevron2"/>
    <dgm:cxn modelId="{6EEB725A-C24A-4A4C-BF69-E977DA833811}" type="presParOf" srcId="{6478EAE3-746F-4F58-8D5D-44BB6BD92F53}" destId="{EAA48D7E-A5E6-4B75-8B94-A4C6AF7089AF}" srcOrd="0" destOrd="0" presId="urn:microsoft.com/office/officeart/2005/8/layout/chevron2"/>
    <dgm:cxn modelId="{00C402EA-2A85-4B6C-AF9F-B52B2ADA1142}" type="presParOf" srcId="{6478EAE3-746F-4F58-8D5D-44BB6BD92F53}" destId="{A04A16E0-49FE-44E1-A4D5-4C283BC2E7E9}" srcOrd="1" destOrd="0" presId="urn:microsoft.com/office/officeart/2005/8/layout/chevron2"/>
    <dgm:cxn modelId="{B56FB417-86ED-45E8-BA16-F5A186348480}" type="presParOf" srcId="{97A9DDC3-1CC3-4B34-94BD-ECBE7C4213C0}" destId="{55BCDA41-727E-471C-A6EE-DD5E03FFE421}" srcOrd="5" destOrd="0" presId="urn:microsoft.com/office/officeart/2005/8/layout/chevron2"/>
    <dgm:cxn modelId="{057C9F73-642F-4CB5-835A-68251C714712}" type="presParOf" srcId="{97A9DDC3-1CC3-4B34-94BD-ECBE7C4213C0}" destId="{19DC3922-FCA0-4CC9-9580-E475A0C28FBD}" srcOrd="6" destOrd="0" presId="urn:microsoft.com/office/officeart/2005/8/layout/chevron2"/>
    <dgm:cxn modelId="{EC51EFFE-E203-4A8D-8525-352CF4DFF9B6}" type="presParOf" srcId="{19DC3922-FCA0-4CC9-9580-E475A0C28FBD}" destId="{0AC27843-A1C6-4E22-8729-89FB36A02CED}" srcOrd="0" destOrd="0" presId="urn:microsoft.com/office/officeart/2005/8/layout/chevron2"/>
    <dgm:cxn modelId="{0E63413E-6A40-4A1C-820D-7209A3BE0D8D}" type="presParOf" srcId="{19DC3922-FCA0-4CC9-9580-E475A0C28FBD}" destId="{7D261085-5C77-417B-83B1-0174F5544A2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BD5CE-065D-41C5-8A3E-2B6CC424F084}">
      <dsp:nvSpPr>
        <dsp:cNvPr id="0" name=""/>
        <dsp:cNvSpPr/>
      </dsp:nvSpPr>
      <dsp:spPr>
        <a:xfrm rot="5400000">
          <a:off x="-191059" y="192418"/>
          <a:ext cx="1273730" cy="8916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600" kern="1200" dirty="0"/>
        </a:p>
      </dsp:txBody>
      <dsp:txXfrm rot="-5400000">
        <a:off x="1" y="447165"/>
        <a:ext cx="891611" cy="382119"/>
      </dsp:txXfrm>
    </dsp:sp>
    <dsp:sp modelId="{80EFB892-5DC9-412A-8024-5FCC730724E2}">
      <dsp:nvSpPr>
        <dsp:cNvPr id="0" name=""/>
        <dsp:cNvSpPr/>
      </dsp:nvSpPr>
      <dsp:spPr>
        <a:xfrm rot="5400000">
          <a:off x="3357338" y="-2464368"/>
          <a:ext cx="827925" cy="57593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/>
            <a:t>Ursprünge</a:t>
          </a:r>
          <a:endParaRPr lang="de-DE" sz="3400" kern="1200" dirty="0"/>
        </a:p>
      </dsp:txBody>
      <dsp:txXfrm rot="-5400000">
        <a:off x="891611" y="41775"/>
        <a:ext cx="5718963" cy="747093"/>
      </dsp:txXfrm>
    </dsp:sp>
    <dsp:sp modelId="{6E1DBE4A-DDAC-4C3E-8669-D66E787FB50B}">
      <dsp:nvSpPr>
        <dsp:cNvPr id="0" name=""/>
        <dsp:cNvSpPr/>
      </dsp:nvSpPr>
      <dsp:spPr>
        <a:xfrm rot="5400000">
          <a:off x="-191059" y="1319674"/>
          <a:ext cx="1273730" cy="8916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600" kern="1200"/>
        </a:p>
      </dsp:txBody>
      <dsp:txXfrm rot="-5400000">
        <a:off x="1" y="1574421"/>
        <a:ext cx="891611" cy="382119"/>
      </dsp:txXfrm>
    </dsp:sp>
    <dsp:sp modelId="{74FCF22E-C255-4E39-8701-2643373BF137}">
      <dsp:nvSpPr>
        <dsp:cNvPr id="0" name=""/>
        <dsp:cNvSpPr/>
      </dsp:nvSpPr>
      <dsp:spPr>
        <a:xfrm rot="5400000">
          <a:off x="3357338" y="-1337112"/>
          <a:ext cx="827925" cy="57593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400" kern="1200" dirty="0"/>
            <a:t>Funktionsweise mit Beispiel</a:t>
          </a:r>
        </a:p>
      </dsp:txBody>
      <dsp:txXfrm rot="-5400000">
        <a:off x="891611" y="1169031"/>
        <a:ext cx="5718963" cy="747093"/>
      </dsp:txXfrm>
    </dsp:sp>
    <dsp:sp modelId="{EAA48D7E-A5E6-4B75-8B94-A4C6AF7089AF}">
      <dsp:nvSpPr>
        <dsp:cNvPr id="0" name=""/>
        <dsp:cNvSpPr/>
      </dsp:nvSpPr>
      <dsp:spPr>
        <a:xfrm rot="5400000">
          <a:off x="-191059" y="2446930"/>
          <a:ext cx="1273730" cy="8916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600" kern="1200" dirty="0"/>
        </a:p>
      </dsp:txBody>
      <dsp:txXfrm rot="-5400000">
        <a:off x="1" y="2701677"/>
        <a:ext cx="891611" cy="382119"/>
      </dsp:txXfrm>
    </dsp:sp>
    <dsp:sp modelId="{A04A16E0-49FE-44E1-A4D5-4C283BC2E7E9}">
      <dsp:nvSpPr>
        <dsp:cNvPr id="0" name=""/>
        <dsp:cNvSpPr/>
      </dsp:nvSpPr>
      <dsp:spPr>
        <a:xfrm rot="5400000">
          <a:off x="3357338" y="-209856"/>
          <a:ext cx="827925" cy="57593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400" kern="1200" dirty="0"/>
            <a:t>Vor- und Nachteile</a:t>
          </a:r>
        </a:p>
      </dsp:txBody>
      <dsp:txXfrm rot="-5400000">
        <a:off x="891611" y="2296287"/>
        <a:ext cx="5718963" cy="747093"/>
      </dsp:txXfrm>
    </dsp:sp>
    <dsp:sp modelId="{0AC27843-A1C6-4E22-8729-89FB36A02CED}">
      <dsp:nvSpPr>
        <dsp:cNvPr id="0" name=""/>
        <dsp:cNvSpPr/>
      </dsp:nvSpPr>
      <dsp:spPr>
        <a:xfrm rot="5400000">
          <a:off x="-191059" y="3574186"/>
          <a:ext cx="1273730" cy="8916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600" kern="1200" dirty="0"/>
        </a:p>
      </dsp:txBody>
      <dsp:txXfrm rot="-5400000">
        <a:off x="1" y="3828933"/>
        <a:ext cx="891611" cy="382119"/>
      </dsp:txXfrm>
    </dsp:sp>
    <dsp:sp modelId="{7D261085-5C77-417B-83B1-0174F5544A23}">
      <dsp:nvSpPr>
        <dsp:cNvPr id="0" name=""/>
        <dsp:cNvSpPr/>
      </dsp:nvSpPr>
      <dsp:spPr>
        <a:xfrm rot="5400000">
          <a:off x="3357338" y="917399"/>
          <a:ext cx="827925" cy="57593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400" kern="1200" dirty="0"/>
            <a:t>Quellen</a:t>
          </a:r>
        </a:p>
      </dsp:txBody>
      <dsp:txXfrm rot="-5400000">
        <a:off x="891611" y="3423542"/>
        <a:ext cx="5718963" cy="7470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C0E73A2-7092-4392-84F1-3732E1FB45F1}" type="datetime1">
              <a:rPr lang="de-DE" smtClean="0"/>
              <a:t>22.12.2021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E38F298-2D69-4AEB-8F4E-CFAD95266D0C}" type="datetime1">
              <a:rPr lang="de-DE" smtClean="0"/>
              <a:t>22.12.2021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7631F97-06CB-4BE4-9818-F59150691459}" type="datetime1">
              <a:rPr lang="de-DE" smtClean="0"/>
              <a:t>22.12.2021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Reduzierung der Lagerbestände: Weniger Material musste gleichzeitig auf Lager sein um reibungslose/ununterbrochene Versorgung zu gewährleisten</a:t>
            </a:r>
          </a:p>
          <a:p>
            <a:r>
              <a:rPr lang="de-DE" dirty="0"/>
              <a:t>Erhöhte Lieferfähigkeit: Lieferanten bekommen schnell Informationen über gebrauchte Artikel -&gt; ununterbrochene, schnelle Informationsversorgung ermöglicht schnelle Aktionen/Reaktionen</a:t>
            </a:r>
          </a:p>
          <a:p>
            <a:r>
              <a:rPr lang="de-DE" dirty="0"/>
              <a:t>Pull-Methode: Nachschub wird erst dann angefordert, wenn Vorrat leer wird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07EE75F-7AC2-42D2-BB6D-48E66DE63828}" type="datetime1">
              <a:rPr lang="de-DE" smtClean="0"/>
              <a:t>22.12.2021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17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Management über Kanban zwingt zur Behebung von Problemen, da Karte nicht getauscht werden kann</a:t>
            </a:r>
          </a:p>
          <a:p>
            <a:r>
              <a:rPr lang="de-DE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Vor Projektstart müssen Regeln festgelegt werden, z.B. ab wann Aufgabe als erledigt gilt</a:t>
            </a:r>
          </a:p>
          <a:p>
            <a:pPr marL="171450" indent="-171450">
              <a:buFontTx/>
              <a:buChar char="-"/>
            </a:pP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Karte muss nach rechts wandern (Aufgabe muss erfüllt werden), bevor neue Karte genommen werden kann</a:t>
            </a:r>
          </a:p>
          <a:p>
            <a:pPr marL="171450" indent="-171450">
              <a:buFontTx/>
              <a:buChar char="-"/>
            </a:pPr>
            <a:r>
              <a:rPr lang="de-DE" dirty="0" err="1">
                <a:solidFill>
                  <a:srgbClr val="ABB2BF"/>
                </a:solidFill>
                <a:latin typeface="Consolas" panose="020B0609020204030204" pitchFamily="49" charset="0"/>
              </a:rPr>
              <a:t>Stop</a:t>
            </a:r>
            <a:r>
              <a:rPr lang="de-DE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BB2BF"/>
                </a:solidFill>
                <a:latin typeface="Consolas" panose="020B0609020204030204" pitchFamily="49" charset="0"/>
              </a:rPr>
              <a:t>starting</a:t>
            </a:r>
            <a:r>
              <a:rPr lang="de-DE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ABB2BF"/>
                </a:solidFill>
                <a:latin typeface="Consolas" panose="020B0609020204030204" pitchFamily="49" charset="0"/>
              </a:rPr>
              <a:t>start</a:t>
            </a:r>
            <a:r>
              <a:rPr lang="de-DE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BB2BF"/>
                </a:solidFill>
                <a:latin typeface="Consolas" panose="020B0609020204030204" pitchFamily="49" charset="0"/>
              </a:rPr>
              <a:t>finishing</a:t>
            </a:r>
            <a:endParaRPr lang="de-DE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pPr marL="171450" indent="-171450">
              <a:buFontTx/>
              <a:buChar char="-"/>
            </a:pPr>
            <a:endParaRPr lang="de-DE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8A3EFF5-E5D6-4088-AEE1-633AEB1E0174}" type="datetime1">
              <a:rPr lang="de-DE" smtClean="0"/>
              <a:t>22.12.2021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59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2551FC-D93E-4165-84F4-BDED56F0DA43}" type="datetime1">
              <a:rPr lang="de-DE" smtClean="0"/>
              <a:t>22.12.2021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IF11C - Sandra Saueressig, Lijon Fogel, Kevin  Klockow - Kanban</a:t>
            </a:r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CFAD13-5C42-46A1-853A-BFA8D74AA874}" type="datetime1">
              <a:rPr lang="de-DE" smtClean="0"/>
              <a:t>22.12.2021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IF11C - Sandra Saueressig, Lijon Fogel, Kevin  Klockow - Kanban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603688-5DA1-470D-9D32-C8E43B2EC48A}" type="datetime1">
              <a:rPr lang="de-DE" smtClean="0"/>
              <a:t>22.12.2021</a:t>
            </a:fld>
            <a:endParaRPr lang="en-US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IF11C - Sandra Saueressig, Lijon Fogel, Kevin  Klockow - Kanban</a:t>
            </a:r>
            <a:endParaRPr lang="en-US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47264"/>
          </a:xfrm>
        </p:spPr>
        <p:txBody>
          <a:bodyPr rtlCol="0"/>
          <a:lstStyle/>
          <a:p>
            <a:pPr rt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2" y="1793799"/>
            <a:ext cx="11029615" cy="4181551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ACAA57-9687-4342-AB09-A26CB49F467F}" type="datetime1">
              <a:rPr lang="de-DE" smtClean="0"/>
              <a:t>22.12.2021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IF11C - Sandra Saueressig, Lijon Fogel, Kevin  Klockow - Kanban</a:t>
            </a:r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58A63F-41DF-4680-AA06-C9629EB61408}" type="datetime1">
              <a:rPr lang="de-DE" smtClean="0"/>
              <a:t>22.12.2021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IF11C - Sandra Saueressig, Lijon Fogel, Kevin  Klockow - Kanban</a:t>
            </a:r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ABA1B5-16E2-4032-82A7-5EE6A0CF0ECB}" type="datetime1">
              <a:rPr lang="de-DE" smtClean="0"/>
              <a:t>22.12.2021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IF11C - Sandra Saueressig, Lijon Fogel, Kevin  Klockow - Kanban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03D3AF-F4EB-458A-AD6A-68D265FC3454}" type="datetime1">
              <a:rPr lang="de-DE" smtClean="0"/>
              <a:t>22.12.2021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IF11C - Sandra Saueressig, Lijon Fogel, Kevin  Klockow - Kanban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DE707C-3104-4689-8412-0F6DDB4551B9}" type="datetime1">
              <a:rPr lang="de-DE" smtClean="0"/>
              <a:t>22.12.2021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IF11C - Sandra Saueressig, Lijon Fogel, Kevin  Klockow - Kanban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AF18EC-D2A6-40F9-A8A5-2F8E183269F3}" type="datetime1">
              <a:rPr lang="de-DE" smtClean="0"/>
              <a:t>22.12.2021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IF11C - Sandra Saueressig, Lijon Fogel, Kevin  Klockow - Kanban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2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B3A102EE-CD3F-4A2F-9053-C29728CB1011}" type="datetime1">
              <a:rPr lang="de-DE" smtClean="0"/>
              <a:t>22.12.2021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r>
              <a:rPr lang="en-US"/>
              <a:t>IF11C - Sandra Saueressig, Lijon Fogel, Kevin  Klockow - Kanban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DDDE67-7CE9-4803-85F4-41BA37A61086}" type="datetime1">
              <a:rPr lang="de-DE" smtClean="0"/>
              <a:t>22.12.2021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r>
              <a:rPr lang="en-US"/>
              <a:t>IF11C - Sandra Saueressig, Lijon Fogel, Kevin  Klockow - Kanban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966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1824224"/>
            <a:ext cx="11029616" cy="4163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A1FD891-7F08-4DB0-9FE2-2293B8FA188E}" type="datetime1">
              <a:rPr lang="de-DE" smtClean="0"/>
              <a:t>22.12.2021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/>
              <a:t>IF11C - Sandra Saueressig, Lijon Fogel, Kevin  Klockow - Kanban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refa.de/service/refa-lexikon/kanban" TargetMode="External"/><Relationship Id="rId3" Type="http://schemas.openxmlformats.org/officeDocument/2006/relationships/hyperlink" Target="https://www.atlassian.com/de/agile/kanban" TargetMode="External"/><Relationship Id="rId7" Type="http://schemas.openxmlformats.org/officeDocument/2006/relationships/hyperlink" Target="https://www.lepros.de/Glossar/kanban.php" TargetMode="External"/><Relationship Id="rId2" Type="http://schemas.openxmlformats.org/officeDocument/2006/relationships/hyperlink" Target="https://www.it-agile.de/agiles-wissen/kanban/was-ist-kanba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de/software/jira" TargetMode="External"/><Relationship Id="rId5" Type="http://schemas.openxmlformats.org/officeDocument/2006/relationships/hyperlink" Target="https://www.ionos.de/digitalguide/websites/web-entwicklung/kanban/" TargetMode="External"/><Relationship Id="rId4" Type="http://schemas.openxmlformats.org/officeDocument/2006/relationships/hyperlink" Target="https://kanbanize.com/de/kanban-ressourcen/kanban-erste-schritte/was-ist-kanban" TargetMode="External"/><Relationship Id="rId9" Type="http://schemas.openxmlformats.org/officeDocument/2006/relationships/hyperlink" Target="https://kanbantool.com/de/kanban-boar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hteck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de" dirty="0"/>
              <a:t>Kanban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de" dirty="0"/>
              <a:t>Sandra saueressig, Kevin Klockow, Lijon Fogel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Bild 5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2280" y="3081867"/>
            <a:ext cx="9873571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7C403A-313A-4993-908F-345D6DCDD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CA37BE-A1D0-4378-84CD-ACEFD7601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93799"/>
            <a:ext cx="11029615" cy="3084704"/>
          </a:xfrm>
        </p:spPr>
        <p:txBody>
          <a:bodyPr>
            <a:normAutofit lnSpcReduction="10000"/>
          </a:bodyPr>
          <a:lstStyle/>
          <a:p>
            <a:r>
              <a:rPr lang="de-DE" dirty="0">
                <a:hlinkClick r:id="rId2"/>
              </a:rPr>
              <a:t>Kanban: Was ist das? (Evolutionäres Change Management) (it-agile.de)</a:t>
            </a:r>
            <a:endParaRPr lang="de-DE" dirty="0"/>
          </a:p>
          <a:p>
            <a:r>
              <a:rPr lang="de-DE" dirty="0">
                <a:hlinkClick r:id="rId3"/>
              </a:rPr>
              <a:t>Kanban: Eine kurze Einführung | Atlassian</a:t>
            </a:r>
            <a:endParaRPr lang="de-DE" dirty="0"/>
          </a:p>
          <a:p>
            <a:r>
              <a:rPr lang="de-DE" dirty="0">
                <a:hlinkClick r:id="rId4"/>
              </a:rPr>
              <a:t>Was ist Kanban? Definition und Prinzipien (kanbanize.com)</a:t>
            </a:r>
            <a:endParaRPr lang="de-DE" dirty="0"/>
          </a:p>
          <a:p>
            <a:r>
              <a:rPr lang="de-DE" dirty="0">
                <a:hlinkClick r:id="rId5"/>
              </a:rPr>
              <a:t>Kanban was ist das? Definition &amp; Erklärung </a:t>
            </a:r>
            <a:r>
              <a:rPr lang="de-DE" dirty="0">
                <a:hlinkClick r:id="rId6"/>
              </a:rPr>
              <a:t>–</a:t>
            </a:r>
            <a:r>
              <a:rPr lang="de-DE" dirty="0">
                <a:hlinkClick r:id="rId5"/>
              </a:rPr>
              <a:t> IONOS</a:t>
            </a:r>
            <a:endParaRPr lang="de-DE" dirty="0"/>
          </a:p>
          <a:p>
            <a:r>
              <a:rPr lang="de-DE" dirty="0">
                <a:hlinkClick r:id="rId6"/>
              </a:rPr>
              <a:t>Jira | Software zur Vorgangs- und Projektverfolgung (atlassian.com)</a:t>
            </a:r>
            <a:endParaRPr lang="de-DE" dirty="0"/>
          </a:p>
          <a:p>
            <a:r>
              <a:rPr lang="de-DE" dirty="0">
                <a:hlinkClick r:id="rId7"/>
              </a:rPr>
              <a:t>Kanban - lepros GmbH</a:t>
            </a:r>
            <a:endParaRPr lang="de-DE" dirty="0"/>
          </a:p>
          <a:p>
            <a:r>
              <a:rPr lang="de-DE" dirty="0">
                <a:hlinkClick r:id="rId8"/>
              </a:rPr>
              <a:t>Kanban Definition – Was steckt dahinter? | REFA</a:t>
            </a:r>
            <a:endParaRPr lang="de-DE" dirty="0"/>
          </a:p>
          <a:p>
            <a:r>
              <a:rPr lang="de-DE" dirty="0">
                <a:hlinkClick r:id="rId9"/>
              </a:rPr>
              <a:t>Kanban-Board in 6 Minuten Erklärt | Kanban Tool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041E96-0060-4147-8186-1E5015C84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521D988-A0A7-45EF-8010-45D7E322D0EE}" type="datetime1">
              <a:rPr lang="de-DE" smtClean="0"/>
              <a:t>22.12.2021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16933C-EF5A-4881-B5F9-631A40CDF3B2}"/>
              </a:ext>
            </a:extLst>
          </p:cNvPr>
          <p:cNvSpPr txBox="1"/>
          <p:nvPr/>
        </p:nvSpPr>
        <p:spPr>
          <a:xfrm>
            <a:off x="1482397" y="5097210"/>
            <a:ext cx="92272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latin typeface="Vivaldi" panose="03020602050506090804" pitchFamily="66" charset="0"/>
              </a:rPr>
              <a:t>- </a:t>
            </a:r>
            <a:r>
              <a:rPr lang="en-US" sz="6600" b="1" dirty="0">
                <a:effectLst/>
                <a:latin typeface="Vivaldi" panose="03020602050506090804" pitchFamily="66" charset="0"/>
              </a:rPr>
              <a:t>Stop Starting, start finishing -</a:t>
            </a:r>
            <a:endParaRPr lang="en-US" sz="6600" b="1" dirty="0">
              <a:latin typeface="Vivaldi" panose="03020602050506090804" pitchFamily="66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41EE0-CC38-497C-85E7-8C796244A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IF11C - Sandra Saueressig, Lijon Fogel, Kevin  Klockow - Kanban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3208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AC280-5F77-49D3-AC83-6171EA7F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12F8E1F-CF23-4071-84CC-6F8C4D9D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9194141"/>
              </p:ext>
            </p:extLst>
          </p:nvPr>
        </p:nvGraphicFramePr>
        <p:xfrm>
          <a:off x="4900928" y="1179829"/>
          <a:ext cx="6650991" cy="4658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95396F-C4C6-4E5F-BD0C-3C9A41D29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7891FCE-3A99-43D3-B5AE-536CC139264B}" type="datetime1">
              <a:rPr lang="de-DE" smtClean="0"/>
              <a:t>22.12.2021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20532B-DEEF-41C6-8EA4-9F1B7A101247}"/>
              </a:ext>
            </a:extLst>
          </p:cNvPr>
          <p:cNvSpPr/>
          <p:nvPr/>
        </p:nvSpPr>
        <p:spPr>
          <a:xfrm>
            <a:off x="6096000" y="1466105"/>
            <a:ext cx="177091" cy="2043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E669E1-D1BC-4A26-A537-2D7A80B3161C}"/>
              </a:ext>
            </a:extLst>
          </p:cNvPr>
          <p:cNvSpPr/>
          <p:nvPr/>
        </p:nvSpPr>
        <p:spPr>
          <a:xfrm>
            <a:off x="6096000" y="2594206"/>
            <a:ext cx="177091" cy="2043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506D45-DAF1-47EC-80C4-92C518F033EE}"/>
              </a:ext>
            </a:extLst>
          </p:cNvPr>
          <p:cNvSpPr/>
          <p:nvPr/>
        </p:nvSpPr>
        <p:spPr>
          <a:xfrm>
            <a:off x="6095999" y="3722307"/>
            <a:ext cx="177091" cy="2043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D14AE-7B16-4831-9E11-96728CFB0F06}"/>
              </a:ext>
            </a:extLst>
          </p:cNvPr>
          <p:cNvSpPr/>
          <p:nvPr/>
        </p:nvSpPr>
        <p:spPr>
          <a:xfrm>
            <a:off x="6095998" y="4850408"/>
            <a:ext cx="177091" cy="2043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FD89386-D73B-477B-912C-4FC5C266D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IF11C - Sandra Saueressig, Lijon Fogel, Kevin  Klockow - Kanban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7528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57BD5CE-065D-41C5-8A3E-2B6CC424F0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F57BD5CE-065D-41C5-8A3E-2B6CC424F0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0EFB892-5DC9-412A-8024-5FCC730724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80EFB892-5DC9-412A-8024-5FCC730724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E1DBE4A-DDAC-4C3E-8669-D66E787FB5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6E1DBE4A-DDAC-4C3E-8669-D66E787FB5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4FCF22E-C255-4E39-8701-2643373BF1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74FCF22E-C255-4E39-8701-2643373BF1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AA48D7E-A5E6-4B75-8B94-A4C6AF7089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EAA48D7E-A5E6-4B75-8B94-A4C6AF7089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04A16E0-49FE-44E1-A4D5-4C283BC2E7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graphicEl>
                                              <a:dgm id="{A04A16E0-49FE-44E1-A4D5-4C283BC2E7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AC27843-A1C6-4E22-8729-89FB36A02C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0AC27843-A1C6-4E22-8729-89FB36A02C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D261085-5C77-417B-83B1-0174F5544A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graphicEl>
                                              <a:dgm id="{7D261085-5C77-417B-83B1-0174F5544A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67C3B7-360B-4714-A68D-DFDE4703F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Ursprünge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49C124-B734-432D-9899-4934BAFE2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Kanban, jap. für: Signalkarte</a:t>
            </a:r>
          </a:p>
          <a:p>
            <a:r>
              <a:rPr lang="de-DE" sz="2800" dirty="0"/>
              <a:t>1947 für Toyota entwickelt</a:t>
            </a:r>
          </a:p>
          <a:p>
            <a:r>
              <a:rPr lang="de-DE" sz="2800" dirty="0"/>
              <a:t>Prinzip der Just-in-Time Produktion</a:t>
            </a:r>
          </a:p>
          <a:p>
            <a:pPr lvl="1"/>
            <a:r>
              <a:rPr lang="de-DE" sz="2400" dirty="0"/>
              <a:t>Orientiert an Kundennachfrage -&gt; Pull-System</a:t>
            </a:r>
          </a:p>
          <a:p>
            <a:r>
              <a:rPr lang="de-DE" sz="2800" dirty="0"/>
              <a:t>Ermöglicht Reduzierung der benötigten Lagerbestände </a:t>
            </a:r>
          </a:p>
          <a:p>
            <a:r>
              <a:rPr lang="de-DE" sz="2800" dirty="0"/>
              <a:t>Erhöht Lieferfähigkeit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D7C6D2-6D1F-485E-8B79-D7CE4100E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84EA3EE-5E1E-47DB-AB6A-79E64B197845}" type="datetime1">
              <a:rPr lang="de-DE" smtClean="0"/>
              <a:t>22.12.2021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C898C3D-4898-42E6-B18C-5E5F4DA57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IF11C - Sandra Saueressig, Lijon Fogel, Kevin  Klockow - Kanban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4524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1A40A3-2127-4E8F-B982-24B000237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793799"/>
            <a:ext cx="5514808" cy="4181551"/>
          </a:xfrm>
        </p:spPr>
        <p:txBody>
          <a:bodyPr>
            <a:normAutofit/>
          </a:bodyPr>
          <a:lstStyle/>
          <a:p>
            <a:r>
              <a:rPr lang="de-DE" sz="2200" dirty="0"/>
              <a:t>Visualisierung des Projekts anhand einer Kanban-Tafel, auf die alle Mitarbeiter Zugriff haben</a:t>
            </a:r>
          </a:p>
          <a:p>
            <a:r>
              <a:rPr lang="de-DE" sz="2200" dirty="0"/>
              <a:t>Aufteilung in mindestens 3 Spalten, z.B. </a:t>
            </a:r>
            <a:r>
              <a:rPr lang="de-DE" sz="2200" dirty="0" err="1"/>
              <a:t>To</a:t>
            </a:r>
            <a:r>
              <a:rPr lang="de-DE" sz="2200" dirty="0"/>
              <a:t>-Do, In Progress, </a:t>
            </a:r>
            <a:r>
              <a:rPr lang="de-DE" sz="2200" dirty="0" err="1"/>
              <a:t>Done</a:t>
            </a:r>
            <a:endParaRPr lang="de-DE" sz="2200" dirty="0"/>
          </a:p>
          <a:p>
            <a:r>
              <a:rPr lang="de-DE" sz="2200" dirty="0"/>
              <a:t>Je höher die Auftragskarte in der Spalte, desto zeitintensiver der Prozess</a:t>
            </a:r>
          </a:p>
          <a:p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F115AF-9EFA-4A5B-BA87-C6BA4AA3DF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72" y="1757428"/>
            <a:ext cx="10344856" cy="34684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0518CD-2857-4D3A-A282-6D263B7235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95" y="1757428"/>
            <a:ext cx="11274209" cy="399831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D37370-2145-45E5-92C4-1CADC5DA7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Funktionsweise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30C6FC-E342-49DF-BE43-B4B679B9E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8B7EA5-2F67-4DF5-9AE5-BD195B03B72D}" type="datetime1">
              <a:rPr lang="de-DE" smtClean="0"/>
              <a:t>22.12.2021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E1E2E19-7C80-4743-A3ED-D957254E3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IF11C - Sandra Saueressig, Lijon Fogel, Kevin  Klockow - Kanban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625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232 L 0.23659 -0.2192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49" y="-10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4862 L 0.22031 0.1115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16" y="8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83930-5606-4786-9214-4B1505FF6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Funktionsweise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5586E-32E1-4940-A432-95754482A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793799"/>
            <a:ext cx="5514808" cy="4181551"/>
          </a:xfrm>
        </p:spPr>
        <p:txBody>
          <a:bodyPr/>
          <a:lstStyle/>
          <a:p>
            <a:r>
              <a:rPr lang="de-DE" sz="2200" dirty="0"/>
              <a:t>Limitierung der Aufträge für ein Team notwendig</a:t>
            </a:r>
          </a:p>
          <a:p>
            <a:pPr lvl="1"/>
            <a:r>
              <a:rPr lang="de-DE" sz="2200" dirty="0"/>
              <a:t>Bei Problemen in einem Team muss diesem erst geholfen werden</a:t>
            </a:r>
          </a:p>
          <a:p>
            <a:r>
              <a:rPr lang="de-DE" sz="2200" dirty="0"/>
              <a:t>Kadenz: Meeting zur Besprechung von Problemen, Feedback etc.</a:t>
            </a:r>
          </a:p>
          <a:p>
            <a:pPr lvl="1"/>
            <a:r>
              <a:rPr lang="de-DE" sz="2200" dirty="0"/>
              <a:t>Nicht notwendig, aber empfohlen für optimalen Workflow, z.B. Täglich, Wöchentlich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6FD58-D442-4346-A531-C185833E0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0A6C9FC-966C-424E-9D3F-73F81A9B7D0A}" type="datetime1">
              <a:rPr lang="de-DE" smtClean="0"/>
              <a:t>22.12.2021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06C9D3-FA75-4A10-8C42-628D6958A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74149"/>
            <a:ext cx="5810250" cy="185737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AE489FA9-999E-4B6D-9D18-979434C51379}"/>
              </a:ext>
            </a:extLst>
          </p:cNvPr>
          <p:cNvSpPr/>
          <p:nvPr/>
        </p:nvSpPr>
        <p:spPr>
          <a:xfrm rot="18516628">
            <a:off x="9858208" y="3807539"/>
            <a:ext cx="1404264" cy="600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3218B8-05F2-4A21-9DCF-0FE123261918}"/>
              </a:ext>
            </a:extLst>
          </p:cNvPr>
          <p:cNvSpPr txBox="1"/>
          <p:nvPr/>
        </p:nvSpPr>
        <p:spPr>
          <a:xfrm>
            <a:off x="8530994" y="4663951"/>
            <a:ext cx="3079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Visualisierung</a:t>
            </a:r>
            <a:r>
              <a:rPr lang="en-US" dirty="0"/>
              <a:t> der </a:t>
            </a:r>
            <a:r>
              <a:rPr lang="en-US" dirty="0" err="1"/>
              <a:t>Zuweisungen</a:t>
            </a:r>
            <a:endParaRPr lang="de-DE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5E11F87-A9BA-4877-BD76-1B8D59744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IF11C - Sandra Saueressig, Lijon Fogel, Kevin  Klockow - Kanban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4052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7A1FFED-4760-4725-B889-6EE966B3F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787" y="2651361"/>
            <a:ext cx="5686425" cy="2781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BF2416-ED8A-4E96-A8C1-D61D530D0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Funktionsweise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0E7CD-8E66-45F7-A912-BA6DD1706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93800"/>
            <a:ext cx="11029615" cy="535622"/>
          </a:xfrm>
        </p:spPr>
        <p:txBody>
          <a:bodyPr/>
          <a:lstStyle/>
          <a:p>
            <a:r>
              <a:rPr lang="de-DE" sz="1800" dirty="0"/>
              <a:t>Weitere Funktionen möglich: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CFE2A-8958-48B9-8F79-E526B5962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68DD6B0-D513-4DAB-9721-17B3CED4284E}" type="datetime1">
              <a:rPr lang="de-DE" smtClean="0"/>
              <a:t>22.12.2021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D8E80E-05C2-44A9-BBA2-5620BFF916E2}"/>
              </a:ext>
            </a:extLst>
          </p:cNvPr>
          <p:cNvSpPr txBox="1"/>
          <p:nvPr/>
        </p:nvSpPr>
        <p:spPr>
          <a:xfrm>
            <a:off x="6911638" y="1498425"/>
            <a:ext cx="28351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Abgabe</a:t>
            </a:r>
            <a:r>
              <a:rPr lang="en-US" sz="2400" dirty="0"/>
              <a:t> Datum/Deadline</a:t>
            </a:r>
            <a:endParaRPr lang="de-DE" sz="24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D5D8A60-008C-4BD4-A93D-61B3262043B3}"/>
              </a:ext>
            </a:extLst>
          </p:cNvPr>
          <p:cNvSpPr/>
          <p:nvPr/>
        </p:nvSpPr>
        <p:spPr>
          <a:xfrm rot="10800000">
            <a:off x="8410821" y="3336513"/>
            <a:ext cx="1374154" cy="664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Arrow: Right 10" descr="Due Date&#10;">
            <a:extLst>
              <a:ext uri="{FF2B5EF4-FFF2-40B4-BE49-F238E27FC236}">
                <a16:creationId xmlns:a16="http://schemas.microsoft.com/office/drawing/2014/main" id="{47BD6981-1798-4F8F-BE6B-9DA2D03896DB}"/>
              </a:ext>
            </a:extLst>
          </p:cNvPr>
          <p:cNvSpPr/>
          <p:nvPr/>
        </p:nvSpPr>
        <p:spPr>
          <a:xfrm rot="7549317">
            <a:off x="5919761" y="2576962"/>
            <a:ext cx="1374154" cy="664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80B3C89-228C-4D50-9C0D-70B9BC9690B8}"/>
              </a:ext>
            </a:extLst>
          </p:cNvPr>
          <p:cNvSpPr/>
          <p:nvPr/>
        </p:nvSpPr>
        <p:spPr>
          <a:xfrm rot="1662461">
            <a:off x="2051897" y="3477198"/>
            <a:ext cx="1374154" cy="664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74905DF-93CC-44F1-9408-EDE0A7864B03}"/>
              </a:ext>
            </a:extLst>
          </p:cNvPr>
          <p:cNvSpPr/>
          <p:nvPr/>
        </p:nvSpPr>
        <p:spPr>
          <a:xfrm rot="18788289">
            <a:off x="3789567" y="4767223"/>
            <a:ext cx="1374154" cy="664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F615E0-8E6F-4344-B173-C33FFCAFC6DA}"/>
              </a:ext>
            </a:extLst>
          </p:cNvPr>
          <p:cNvSpPr txBox="1"/>
          <p:nvPr/>
        </p:nvSpPr>
        <p:spPr>
          <a:xfrm>
            <a:off x="9930691" y="3182521"/>
            <a:ext cx="2261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Datei</a:t>
            </a:r>
            <a:br>
              <a:rPr lang="en-US" sz="2400" dirty="0"/>
            </a:br>
            <a:r>
              <a:rPr lang="en-US" sz="2400" dirty="0" err="1"/>
              <a:t>Anhänge</a:t>
            </a:r>
            <a:endParaRPr lang="de-DE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85DA17-2526-42EA-840C-8F226B8E07F4}"/>
              </a:ext>
            </a:extLst>
          </p:cNvPr>
          <p:cNvSpPr txBox="1"/>
          <p:nvPr/>
        </p:nvSpPr>
        <p:spPr>
          <a:xfrm>
            <a:off x="2707441" y="5537484"/>
            <a:ext cx="1266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Priorität</a:t>
            </a:r>
            <a:endParaRPr lang="de-DE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56FE43-FFE7-4A20-83E5-F9E0E0B0366F}"/>
              </a:ext>
            </a:extLst>
          </p:cNvPr>
          <p:cNvSpPr txBox="1"/>
          <p:nvPr/>
        </p:nvSpPr>
        <p:spPr>
          <a:xfrm>
            <a:off x="171454" y="2784921"/>
            <a:ext cx="2198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Abstimmungen</a:t>
            </a:r>
            <a:endParaRPr lang="de-DE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DE69AE9-36ED-4ACD-BB54-0DB7293C3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773" y="4000603"/>
            <a:ext cx="733425" cy="523875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5DA0F6B6-64E3-49A0-A22A-8E458D061CE2}"/>
              </a:ext>
            </a:extLst>
          </p:cNvPr>
          <p:cNvSpPr/>
          <p:nvPr/>
        </p:nvSpPr>
        <p:spPr>
          <a:xfrm rot="13463687">
            <a:off x="6918897" y="4651435"/>
            <a:ext cx="1374154" cy="664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AC7103-36B9-4A41-A750-8A5C2050216F}"/>
              </a:ext>
            </a:extLst>
          </p:cNvPr>
          <p:cNvSpPr txBox="1"/>
          <p:nvPr/>
        </p:nvSpPr>
        <p:spPr>
          <a:xfrm>
            <a:off x="8189441" y="5512789"/>
            <a:ext cx="2696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Anbindung</a:t>
            </a:r>
            <a:r>
              <a:rPr lang="en-US" sz="2400" dirty="0"/>
              <a:t> </a:t>
            </a:r>
            <a:r>
              <a:rPr lang="en-US" sz="2400" dirty="0" err="1"/>
              <a:t>weiterer</a:t>
            </a:r>
            <a:r>
              <a:rPr lang="en-US" sz="2400" dirty="0"/>
              <a:t> Software</a:t>
            </a:r>
            <a:endParaRPr lang="de-DE" sz="2400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AF71CFA5-7A3C-4D94-8947-F6B9F3CA1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IF11C - Sandra Saueressig, Lijon Fogel, Kevin  Klockow - Kanban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0647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54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1" grpId="0" animBg="1"/>
      <p:bldP spid="12" grpId="0" animBg="1"/>
      <p:bldP spid="13" grpId="0" animBg="1"/>
      <p:bldP spid="15" grpId="0"/>
      <p:bldP spid="16" grpId="0"/>
      <p:bldP spid="17" grpId="0"/>
      <p:bldP spid="20" grpId="0" animBg="1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17A06D-3746-438D-81D5-C7444891C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PRINZIPE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5D4C9D-AF6C-4D1E-9CBE-08F3BE89F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2400" dirty="0"/>
              <a:t>Visualisierung: Kanban-Board zur einfach Übersicht wie weit Projekt vorangeschritten ist</a:t>
            </a:r>
          </a:p>
          <a:p>
            <a:r>
              <a:rPr lang="de-DE" sz="2400" dirty="0"/>
              <a:t>Limitierung: Maximale Anzahl an Aufträgen pro Spalte -&gt; Effizienz</a:t>
            </a:r>
          </a:p>
          <a:p>
            <a:r>
              <a:rPr lang="de-DE" sz="2400" dirty="0"/>
              <a:t>Management: Blockaden und Engpässe müssen behoben werden, Kapazitäten werden effizient verteilt</a:t>
            </a:r>
          </a:p>
          <a:p>
            <a:r>
              <a:rPr lang="de-DE" sz="2400" dirty="0"/>
              <a:t>Regulierung: Explizite Prozessregeln, werden meist vor Beginn festgelegt</a:t>
            </a:r>
          </a:p>
          <a:p>
            <a:r>
              <a:rPr lang="de-DE" sz="2400" dirty="0"/>
              <a:t>Feedback: Rückmeldungen zur Verbesserung der Arbeitsprozesse durch Kadenzen</a:t>
            </a:r>
          </a:p>
          <a:p>
            <a:r>
              <a:rPr lang="de-DE" sz="2400" dirty="0"/>
              <a:t>Kaizen: Prinzip der dauerhaften Verbesserung, keine Perfektion erreichbar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1649D2-3641-46E2-AE80-4C1F78B49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CE500D6-F213-4250-AD84-2816C2E7FC63}" type="datetime1">
              <a:rPr lang="de-DE" smtClean="0"/>
              <a:t>22.12.2021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5B9A6-F59A-4668-AF30-7E38CFF06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IF11C - Sandra Saueressig, Lijon Fogel, Kevin  Klockow - Kanban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0779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708B80-54FE-4D93-ADD2-8FBCA80C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Vor- Und Nachteile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827CC680-1CE7-47AA-999B-934351B0D3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0859413"/>
              </p:ext>
            </p:extLst>
          </p:nvPr>
        </p:nvGraphicFramePr>
        <p:xfrm>
          <a:off x="581025" y="2341563"/>
          <a:ext cx="1102995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4975">
                  <a:extLst>
                    <a:ext uri="{9D8B030D-6E8A-4147-A177-3AD203B41FA5}">
                      <a16:colId xmlns:a16="http://schemas.microsoft.com/office/drawing/2014/main" val="273919491"/>
                    </a:ext>
                  </a:extLst>
                </a:gridCol>
                <a:gridCol w="5514975">
                  <a:extLst>
                    <a:ext uri="{9D8B030D-6E8A-4147-A177-3AD203B41FA5}">
                      <a16:colId xmlns:a16="http://schemas.microsoft.com/office/drawing/2014/main" val="3564259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Vorteile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Nachteile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319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Offenes/Leicht verständliches Prinzip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Bedarf übergreifender Kompetenzen (bei Problemen)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169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Mehr Transparenz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Fehlende Zeitplanung -&gt; Probleme mit Deadlines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725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Gleichmäßiger Workflow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Arbeit muss sich in einzelne Schritte aufteilen lassen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516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Stetige Verbesserung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Übersichtsverlust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bei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zu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großer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Kartenmenge</a:t>
                      </a:r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76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Lässt sich in die meisten Situationen integrieren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Kein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Kundenspezisches</a:t>
                      </a:r>
                      <a:r>
                        <a:rPr lang="en-US" sz="2000" dirty="0"/>
                        <a:t> Feedback </a:t>
                      </a:r>
                      <a:r>
                        <a:rPr lang="en-US" sz="2000" dirty="0" err="1"/>
                        <a:t>vorgesehen</a:t>
                      </a:r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579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Einfache Anwendung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193486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F5F1BC-1195-4E37-8922-5C2EF3DD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36471A2-2501-4DD3-A65F-08F0E61F5B72}" type="datetime1">
              <a:rPr lang="de-DE" smtClean="0"/>
              <a:t>22.12.2021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B61442-D97C-4373-B605-77134C9BB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IF11C - Sandra Saueressig, Lijon Fogel, Kevin  Klockow - Kanban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964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58209-EBA3-48FA-BBDE-A41547EF8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42261"/>
          </a:xfrm>
        </p:spPr>
        <p:txBody>
          <a:bodyPr/>
          <a:lstStyle/>
          <a:p>
            <a:r>
              <a:rPr lang="de-DE" dirty="0"/>
              <a:t>Vor-</a:t>
            </a:r>
            <a:r>
              <a:rPr lang="en-US" dirty="0"/>
              <a:t> Und </a:t>
            </a:r>
            <a:r>
              <a:rPr lang="de-DE" dirty="0"/>
              <a:t>Nachteile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00E3C-82EE-4B15-B460-6724AFAF6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EB30AC7-7212-47AB-A92D-E1CC2E78B145}" type="datetime1">
              <a:rPr lang="de-DE" smtClean="0"/>
              <a:t>22.12.2021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BBB3192-D2EF-4070-813D-37D72147F114}"/>
              </a:ext>
            </a:extLst>
          </p:cNvPr>
          <p:cNvSpPr/>
          <p:nvPr/>
        </p:nvSpPr>
        <p:spPr>
          <a:xfrm>
            <a:off x="4168761" y="3258027"/>
            <a:ext cx="3854481" cy="635148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/>
              <a:t>Leicht verständliches Prinzip</a:t>
            </a:r>
            <a:endParaRPr lang="de-DE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30D494A-F29A-4D7C-8C08-F7409FFCD793}"/>
              </a:ext>
            </a:extLst>
          </p:cNvPr>
          <p:cNvSpPr/>
          <p:nvPr/>
        </p:nvSpPr>
        <p:spPr>
          <a:xfrm>
            <a:off x="4168761" y="3260395"/>
            <a:ext cx="3854481" cy="63278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/>
              <a:t>Bedarf übergreifender Kompetenzen </a:t>
            </a:r>
            <a:endParaRPr lang="de-DE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3095459-8BD0-4DCD-82BD-DDDF57DC729D}"/>
              </a:ext>
            </a:extLst>
          </p:cNvPr>
          <p:cNvSpPr/>
          <p:nvPr/>
        </p:nvSpPr>
        <p:spPr>
          <a:xfrm>
            <a:off x="4168761" y="3249949"/>
            <a:ext cx="3854481" cy="64322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/>
              <a:t>Hohe Transparenz</a:t>
            </a:r>
            <a:endParaRPr lang="de-DE" dirty="0"/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344D1EA8-028C-4021-B608-8F0063D88E68}"/>
              </a:ext>
            </a:extLst>
          </p:cNvPr>
          <p:cNvSpPr/>
          <p:nvPr/>
        </p:nvSpPr>
        <p:spPr>
          <a:xfrm>
            <a:off x="332509" y="5897661"/>
            <a:ext cx="4318243" cy="52502"/>
          </a:xfrm>
          <a:prstGeom prst="flowChartAlternateProcess">
            <a:avLst/>
          </a:prstGeom>
          <a:solidFill>
            <a:srgbClr val="465359"/>
          </a:solidFill>
          <a:ln w="9525">
            <a:solidFill>
              <a:srgbClr val="969F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D7CD12-8120-4727-B092-FC2DC73FC646}"/>
              </a:ext>
            </a:extLst>
          </p:cNvPr>
          <p:cNvSpPr txBox="1"/>
          <p:nvPr/>
        </p:nvSpPr>
        <p:spPr>
          <a:xfrm>
            <a:off x="2165684" y="6028624"/>
            <a:ext cx="65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PRO</a:t>
            </a:r>
            <a:endParaRPr lang="de-DE" dirty="0">
              <a:latin typeface="+mj-lt"/>
            </a:endParaRP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0CA7A2AD-B412-40AD-B67B-F21890D241F8}"/>
              </a:ext>
            </a:extLst>
          </p:cNvPr>
          <p:cNvSpPr/>
          <p:nvPr/>
        </p:nvSpPr>
        <p:spPr>
          <a:xfrm>
            <a:off x="7541248" y="5905739"/>
            <a:ext cx="4318243" cy="52502"/>
          </a:xfrm>
          <a:prstGeom prst="flowChartAlternateProcess">
            <a:avLst/>
          </a:prstGeom>
          <a:solidFill>
            <a:srgbClr val="465359"/>
          </a:solidFill>
          <a:ln w="9525">
            <a:solidFill>
              <a:srgbClr val="969F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2A17F5-EE4E-43DF-8473-3E537B14854D}"/>
              </a:ext>
            </a:extLst>
          </p:cNvPr>
          <p:cNvSpPr txBox="1"/>
          <p:nvPr/>
        </p:nvSpPr>
        <p:spPr>
          <a:xfrm>
            <a:off x="9342367" y="5992998"/>
            <a:ext cx="96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Contra</a:t>
            </a:r>
            <a:endParaRPr lang="de-DE" dirty="0">
              <a:latin typeface="+mj-lt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2B7CC9F-AC7D-4E90-B16B-A3F8DB2E483D}"/>
              </a:ext>
            </a:extLst>
          </p:cNvPr>
          <p:cNvSpPr/>
          <p:nvPr/>
        </p:nvSpPr>
        <p:spPr>
          <a:xfrm>
            <a:off x="4168761" y="3268475"/>
            <a:ext cx="3854481" cy="6247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Fehlende Zeitplanung -&gt; Probleme mit Deadlines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00460BD-DF6C-489F-8457-C5D3CC6EECCC}"/>
              </a:ext>
            </a:extLst>
          </p:cNvPr>
          <p:cNvSpPr/>
          <p:nvPr/>
        </p:nvSpPr>
        <p:spPr>
          <a:xfrm>
            <a:off x="4168759" y="3278781"/>
            <a:ext cx="3854481" cy="60631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Gleichmäßiger Workflow</a:t>
            </a:r>
            <a:endParaRPr lang="de-DE" dirty="0">
              <a:effectLst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3EFF993-DB6D-4B55-B04C-1AE4E2445E90}"/>
              </a:ext>
            </a:extLst>
          </p:cNvPr>
          <p:cNvSpPr/>
          <p:nvPr/>
        </p:nvSpPr>
        <p:spPr>
          <a:xfrm>
            <a:off x="4168757" y="3268475"/>
            <a:ext cx="3854481" cy="6063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Arbeit muss sich in einzelne Schritte aufteilen lassen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FA0C375-A682-45F3-8C4D-C9D674CA0A14}"/>
              </a:ext>
            </a:extLst>
          </p:cNvPr>
          <p:cNvSpPr/>
          <p:nvPr/>
        </p:nvSpPr>
        <p:spPr>
          <a:xfrm>
            <a:off x="4168755" y="3249950"/>
            <a:ext cx="3854481" cy="615341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Stetige Verbesserung</a:t>
            </a:r>
            <a:endParaRPr lang="de-DE" dirty="0">
              <a:effectLst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6FD6762-156C-497E-BFF0-7DBB6721432A}"/>
              </a:ext>
            </a:extLst>
          </p:cNvPr>
          <p:cNvSpPr/>
          <p:nvPr/>
        </p:nvSpPr>
        <p:spPr>
          <a:xfrm>
            <a:off x="4168759" y="3257389"/>
            <a:ext cx="3854481" cy="615341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Lässt sich in die meisten Situationen integrieren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3ED9EF8-42D3-49DF-A6C0-477910688B57}"/>
              </a:ext>
            </a:extLst>
          </p:cNvPr>
          <p:cNvSpPr/>
          <p:nvPr/>
        </p:nvSpPr>
        <p:spPr>
          <a:xfrm>
            <a:off x="4168749" y="3257389"/>
            <a:ext cx="3854481" cy="615341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Einfache Anwendung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7EC135C-38F2-41BD-8AA7-94651F32D675}"/>
              </a:ext>
            </a:extLst>
          </p:cNvPr>
          <p:cNvSpPr/>
          <p:nvPr/>
        </p:nvSpPr>
        <p:spPr>
          <a:xfrm>
            <a:off x="4168759" y="3265906"/>
            <a:ext cx="3854481" cy="615341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Übersichtsverlust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großer</a:t>
            </a:r>
            <a:r>
              <a:rPr lang="en-US" dirty="0"/>
              <a:t> </a:t>
            </a:r>
            <a:r>
              <a:rPr lang="en-US" dirty="0" err="1"/>
              <a:t>Kartenmenge</a:t>
            </a:r>
            <a:endParaRPr lang="de-DE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EDFA4E7-36E5-47D0-B651-7E98477C0183}"/>
              </a:ext>
            </a:extLst>
          </p:cNvPr>
          <p:cNvSpPr/>
          <p:nvPr/>
        </p:nvSpPr>
        <p:spPr>
          <a:xfrm>
            <a:off x="4172998" y="3239695"/>
            <a:ext cx="3854481" cy="615341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kein</a:t>
            </a:r>
            <a:r>
              <a:rPr lang="en-US" dirty="0"/>
              <a:t> </a:t>
            </a:r>
            <a:r>
              <a:rPr lang="en-US" dirty="0" err="1"/>
              <a:t>kundenspezifisches</a:t>
            </a:r>
            <a:r>
              <a:rPr lang="en-US" dirty="0"/>
              <a:t> Feedback </a:t>
            </a:r>
            <a:r>
              <a:rPr lang="en-US" dirty="0" err="1"/>
              <a:t>vorgesehen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7C3B9E-D005-43F0-B191-C36E61056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IF11C - Sandra Saueressig, Lijon Fogel, Kevin  Klockow - Kanban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005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661 0.29213 L -0.00052 0.00046 " pathEditMode="relative" rAng="0" ptsTypes="AA">
                                      <p:cBhvr>
                                        <p:cTn id="10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05" y="-1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93 L 0.29622 0.29328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18" y="1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50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85185E-6 L -0.29531 0.1983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66" y="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000"/>
                            </p:stCondLst>
                            <p:childTnLst>
                              <p:par>
                                <p:cTn id="3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L 0.29557 0.2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79" y="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500"/>
                            </p:stCondLst>
                            <p:childTnLst>
                              <p:par>
                                <p:cTn id="3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-0.29531 0.1037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66" y="5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000"/>
                            </p:stCondLst>
                            <p:childTnLst>
                              <p:par>
                                <p:cTn id="4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.29596 0.11065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92" y="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500"/>
                            </p:stCondLst>
                            <p:childTnLst>
                              <p:par>
                                <p:cTn id="5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9453 0.01944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27" y="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7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8000"/>
                            </p:stCondLst>
                            <p:childTnLst>
                              <p:par>
                                <p:cTn id="5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07 L 0.29531 0.022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92" y="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500"/>
                            </p:stCondLst>
                            <p:childTnLst>
                              <p:par>
                                <p:cTn id="6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-0.29557 -0.07222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79" y="-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500"/>
                            </p:stCondLst>
                            <p:childTnLst>
                              <p:par>
                                <p:cTn id="7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0.00463 L 0.29531 -0.06412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05" y="-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7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8000"/>
                            </p:stCondLst>
                            <p:childTnLst>
                              <p:par>
                                <p:cTn id="7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-0.29596 -0.16135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05" y="-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17" grpId="0" animBg="1"/>
      <p:bldP spid="17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</p:bld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8_TF33552983" id="{576DBA50-8B91-4A4D-83D9-7E9D2BF5E738}" vid="{40B35DA9-BDA0-45AF-A640-2DB6EA94DA7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{9A0451DA-F623-4FFA-8606-87C2F9CA0171}tf33552983_win32</Template>
  <TotalTime>0</TotalTime>
  <Words>636</Words>
  <Application>Microsoft Office PowerPoint</Application>
  <PresentationFormat>Widescreen</PresentationFormat>
  <Paragraphs>107</Paragraphs>
  <Slides>10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Consolas</vt:lpstr>
      <vt:lpstr>Franklin Gothic Book</vt:lpstr>
      <vt:lpstr>Franklin Gothic Demi</vt:lpstr>
      <vt:lpstr>Vivaldi</vt:lpstr>
      <vt:lpstr>Wingdings 2</vt:lpstr>
      <vt:lpstr>DividendVTI</vt:lpstr>
      <vt:lpstr>Kanban</vt:lpstr>
      <vt:lpstr>Agenda</vt:lpstr>
      <vt:lpstr>Ursprünge</vt:lpstr>
      <vt:lpstr>Funktionsweise</vt:lpstr>
      <vt:lpstr>Funktionsweise</vt:lpstr>
      <vt:lpstr>Funktionsweise</vt:lpstr>
      <vt:lpstr>PRINZIPE</vt:lpstr>
      <vt:lpstr>Vor- Und Nachteile</vt:lpstr>
      <vt:lpstr>Vor- Und Nachteile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Kanban</dc:title>
  <dc:creator>Lijon Fogel</dc:creator>
  <cp:lastModifiedBy>Lijon Fogel</cp:lastModifiedBy>
  <cp:revision>29</cp:revision>
  <dcterms:created xsi:type="dcterms:W3CDTF">2021-12-16T07:23:03Z</dcterms:created>
  <dcterms:modified xsi:type="dcterms:W3CDTF">2021-12-22T08:33:18Z</dcterms:modified>
</cp:coreProperties>
</file>