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sldIdLst>
    <p:sldId id="256" r:id="rId5"/>
    <p:sldId id="257" r:id="rId6"/>
    <p:sldId id="260" r:id="rId7"/>
    <p:sldId id="262" r:id="rId8"/>
    <p:sldId id="258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3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8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1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8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9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2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6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4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86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63FBB6B2-972C-4C42-91C9-36184E61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C312A434-F7D2-4A14-A037-B9762E2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6752" y="-11017"/>
            <a:ext cx="11602884" cy="6006827"/>
          </a:xfrm>
          <a:custGeom>
            <a:avLst/>
            <a:gdLst>
              <a:gd name="connsiteX0" fmla="*/ 238037 w 11385877"/>
              <a:gd name="connsiteY0" fmla="*/ 0 h 5894482"/>
              <a:gd name="connsiteX1" fmla="*/ 11385877 w 11385877"/>
              <a:gd name="connsiteY1" fmla="*/ 0 h 5894482"/>
              <a:gd name="connsiteX2" fmla="*/ 11126257 w 11385877"/>
              <a:gd name="connsiteY2" fmla="*/ 5894482 h 5894482"/>
              <a:gd name="connsiteX3" fmla="*/ 0 w 11385877"/>
              <a:gd name="connsiteY3" fmla="*/ 5404429 h 589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5877" h="5894482">
                <a:moveTo>
                  <a:pt x="238037" y="0"/>
                </a:moveTo>
                <a:lnTo>
                  <a:pt x="11385877" y="0"/>
                </a:lnTo>
                <a:lnTo>
                  <a:pt x="11126257" y="5894482"/>
                </a:lnTo>
                <a:lnTo>
                  <a:pt x="0" y="540442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F9D166EE-E3B4-462F-8588-6273BBC61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51317">
            <a:off x="3384250" y="-2846152"/>
            <a:ext cx="5873815" cy="11057877"/>
          </a:xfrm>
          <a:custGeom>
            <a:avLst/>
            <a:gdLst>
              <a:gd name="connsiteX0" fmla="*/ 477931 w 5763958"/>
              <a:gd name="connsiteY0" fmla="*/ 10851062 h 10851063"/>
              <a:gd name="connsiteX1" fmla="*/ 0 w 5763958"/>
              <a:gd name="connsiteY1" fmla="*/ 39 h 10851063"/>
              <a:gd name="connsiteX2" fmla="*/ 4077961 w 5763958"/>
              <a:gd name="connsiteY2" fmla="*/ 0 h 10851063"/>
              <a:gd name="connsiteX3" fmla="*/ 4078002 w 5763958"/>
              <a:gd name="connsiteY3" fmla="*/ 17 h 10851063"/>
              <a:gd name="connsiteX4" fmla="*/ 5725692 w 5763958"/>
              <a:gd name="connsiteY4" fmla="*/ 3 h 10851063"/>
              <a:gd name="connsiteX5" fmla="*/ 5759707 w 5763958"/>
              <a:gd name="connsiteY5" fmla="*/ 34019 h 10851063"/>
              <a:gd name="connsiteX6" fmla="*/ 5759706 w 5763958"/>
              <a:gd name="connsiteY6" fmla="*/ 10817143 h 10851063"/>
              <a:gd name="connsiteX7" fmla="*/ 5725691 w 5763958"/>
              <a:gd name="connsiteY7" fmla="*/ 10851062 h 10851063"/>
              <a:gd name="connsiteX8" fmla="*/ 5707930 w 5763958"/>
              <a:gd name="connsiteY8" fmla="*/ 10851062 h 10851063"/>
              <a:gd name="connsiteX9" fmla="*/ 5707930 w 5763958"/>
              <a:gd name="connsiteY9" fmla="*/ 10851063 h 10851063"/>
              <a:gd name="connsiteX10" fmla="*/ 1644941 w 5763958"/>
              <a:gd name="connsiteY10" fmla="*/ 10851063 h 10851063"/>
              <a:gd name="connsiteX11" fmla="*/ 1644938 w 5763958"/>
              <a:gd name="connsiteY11" fmla="*/ 10851062 h 1085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3958" h="10851063">
                <a:moveTo>
                  <a:pt x="477931" y="10851062"/>
                </a:moveTo>
                <a:lnTo>
                  <a:pt x="0" y="39"/>
                </a:lnTo>
                <a:lnTo>
                  <a:pt x="4077961" y="0"/>
                </a:lnTo>
                <a:lnTo>
                  <a:pt x="4078002" y="17"/>
                </a:lnTo>
                <a:lnTo>
                  <a:pt x="5725692" y="3"/>
                </a:lnTo>
                <a:cubicBezTo>
                  <a:pt x="5744458" y="56"/>
                  <a:pt x="5759659" y="15253"/>
                  <a:pt x="5759707" y="34019"/>
                </a:cubicBezTo>
                <a:cubicBezTo>
                  <a:pt x="5765376" y="1836874"/>
                  <a:pt x="5765376" y="9014302"/>
                  <a:pt x="5759706" y="10817143"/>
                </a:cubicBezTo>
                <a:cubicBezTo>
                  <a:pt x="5759599" y="10835871"/>
                  <a:pt x="5744419" y="10851013"/>
                  <a:pt x="5725691" y="10851062"/>
                </a:cubicBezTo>
                <a:lnTo>
                  <a:pt x="5707930" y="10851062"/>
                </a:lnTo>
                <a:lnTo>
                  <a:pt x="5707930" y="10851063"/>
                </a:lnTo>
                <a:lnTo>
                  <a:pt x="1644941" y="10851063"/>
                </a:lnTo>
                <a:lnTo>
                  <a:pt x="1644938" y="1085106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27" name="Picture 3" descr="Abstrakte verschwommene öffentliche Bibliothek mit Bücherregalen">
            <a:extLst>
              <a:ext uri="{FF2B5EF4-FFF2-40B4-BE49-F238E27FC236}">
                <a16:creationId xmlns:a16="http://schemas.microsoft.com/office/drawing/2014/main" id="{1169EFBB-265B-46F2-BB36-201748E4CF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3000"/>
          </a:blip>
          <a:srcRect t="4598" r="1" b="17709"/>
          <a:stretch/>
        </p:blipFill>
        <p:spPr>
          <a:xfrm>
            <a:off x="671286" y="-7616"/>
            <a:ext cx="11303902" cy="5862304"/>
          </a:xfrm>
          <a:custGeom>
            <a:avLst/>
            <a:gdLst/>
            <a:ahLst/>
            <a:cxnLst/>
            <a:rect l="l" t="t" r="r" b="b"/>
            <a:pathLst>
              <a:path w="11092486" h="5752662">
                <a:moveTo>
                  <a:pt x="11092486" y="0"/>
                </a:moveTo>
                <a:lnTo>
                  <a:pt x="10913086" y="4074013"/>
                </a:lnTo>
                <a:lnTo>
                  <a:pt x="10913067" y="4074053"/>
                </a:lnTo>
                <a:lnTo>
                  <a:pt x="10840579" y="5720148"/>
                </a:lnTo>
                <a:cubicBezTo>
                  <a:pt x="10839700" y="5738894"/>
                  <a:pt x="10823849" y="5753411"/>
                  <a:pt x="10805099" y="5752633"/>
                </a:cubicBezTo>
                <a:cubicBezTo>
                  <a:pt x="9003741" y="5678968"/>
                  <a:pt x="1833265" y="5363145"/>
                  <a:pt x="32420" y="5278152"/>
                </a:cubicBezTo>
                <a:cubicBezTo>
                  <a:pt x="13715" y="5277221"/>
                  <a:pt x="-745" y="5261390"/>
                  <a:pt x="30" y="5242678"/>
                </a:cubicBezTo>
                <a:lnTo>
                  <a:pt x="812" y="5224934"/>
                </a:lnTo>
                <a:lnTo>
                  <a:pt x="811" y="5224934"/>
                </a:lnTo>
                <a:lnTo>
                  <a:pt x="179591" y="1165880"/>
                </a:lnTo>
                <a:lnTo>
                  <a:pt x="179592" y="1165877"/>
                </a:lnTo>
                <a:lnTo>
                  <a:pt x="230943" y="0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A2BE28-259F-4C04-B938-9A4EDC596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474" y="2922050"/>
            <a:ext cx="6379893" cy="3233058"/>
          </a:xfrm>
        </p:spPr>
        <p:txBody>
          <a:bodyPr>
            <a:normAutofit/>
          </a:bodyPr>
          <a:lstStyle/>
          <a:p>
            <a:r>
              <a:rPr lang="de-DE"/>
              <a:t>Datenbankmodelle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821781-E575-46F1-9B78-08E86739C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2583" y="5894481"/>
            <a:ext cx="3566159" cy="656541"/>
          </a:xfrm>
        </p:spPr>
        <p:txBody>
          <a:bodyPr anchor="b">
            <a:normAutofit fontScale="92500"/>
          </a:bodyPr>
          <a:lstStyle/>
          <a:p>
            <a:pPr algn="r"/>
            <a:r>
              <a:rPr lang="de-DE" dirty="0"/>
              <a:t>Sandra Saueressig, Tobias Mayer, </a:t>
            </a:r>
            <a:r>
              <a:rPr lang="de-DE" dirty="0" err="1"/>
              <a:t>Lijon</a:t>
            </a:r>
            <a:r>
              <a:rPr lang="de-DE" dirty="0"/>
              <a:t> </a:t>
            </a:r>
            <a:r>
              <a:rPr lang="de-DE" dirty="0" err="1"/>
              <a:t>Fogel</a:t>
            </a:r>
            <a:r>
              <a:rPr lang="de-DE" dirty="0"/>
              <a:t>, Kai Schülein</a:t>
            </a:r>
          </a:p>
        </p:txBody>
      </p:sp>
      <p:grpSp>
        <p:nvGrpSpPr>
          <p:cNvPr id="28" name="Group 14">
            <a:extLst>
              <a:ext uri="{FF2B5EF4-FFF2-40B4-BE49-F238E27FC236}">
                <a16:creationId xmlns:a16="http://schemas.microsoft.com/office/drawing/2014/main" id="{28709E2B-5612-4EF3-8505-0270723F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9" name="Group 15">
              <a:extLst>
                <a:ext uri="{FF2B5EF4-FFF2-40B4-BE49-F238E27FC236}">
                  <a16:creationId xmlns:a16="http://schemas.microsoft.com/office/drawing/2014/main" id="{BD3B743C-BB90-43EC-83AC-B8AD278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0" name="Straight Connector 17">
                <a:extLst>
                  <a:ext uri="{FF2B5EF4-FFF2-40B4-BE49-F238E27FC236}">
                    <a16:creationId xmlns:a16="http://schemas.microsoft.com/office/drawing/2014/main" id="{60A049AC-DBC5-4C0E-90E2-52A81F06B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8">
                <a:extLst>
                  <a:ext uri="{FF2B5EF4-FFF2-40B4-BE49-F238E27FC236}">
                    <a16:creationId xmlns:a16="http://schemas.microsoft.com/office/drawing/2014/main" id="{5960AA9D-4C2F-45F7-B2E2-7E43D0916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16">
              <a:extLst>
                <a:ext uri="{FF2B5EF4-FFF2-40B4-BE49-F238E27FC236}">
                  <a16:creationId xmlns:a16="http://schemas.microsoft.com/office/drawing/2014/main" id="{F0133386-276B-4C86-8AB7-4B6BEF03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630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64FBD-E5F6-4313-B5BE-B91811A0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Integrierte Informationsverarbeitung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BCD9D5-E9BD-4197-B9B5-58D74183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Ziel: Verknüpfung von Datenverarbeitungssystemen zu einem Gesamtsystem.</a:t>
            </a:r>
          </a:p>
          <a:p>
            <a:r>
              <a:rPr lang="de-DE" dirty="0"/>
              <a:t>Daten aus verschiedenen Funktionsbereichen in einer Zentraldatenbank für verschiedene Aufgaben zugänglich machen -&gt; Datenintegration</a:t>
            </a:r>
          </a:p>
          <a:p>
            <a:r>
              <a:rPr lang="de-DE" dirty="0"/>
              <a:t>Vorgangsintegration: Verknüpfen der Arbeitsprozesse mit Zentraldatenbank und zwischen Abteilungen</a:t>
            </a:r>
          </a:p>
          <a:p>
            <a:r>
              <a:rPr lang="de-DE" dirty="0"/>
              <a:t>-&gt; Vereinfachung und Beschleunigung der organisatorischen Abläufe</a:t>
            </a:r>
          </a:p>
          <a:p>
            <a:r>
              <a:rPr lang="de-DE" dirty="0"/>
              <a:t>-&gt; Verbesserung des Informationsflusses innerhalb des Unternehmens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531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C7BE3-3C99-4B8A-BF1B-1DFAFAE2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Integrierte Informationsverarbeitung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D136302-60D6-4070-ACA3-6EE42012AC77}"/>
              </a:ext>
            </a:extLst>
          </p:cNvPr>
          <p:cNvSpPr/>
          <p:nvPr/>
        </p:nvSpPr>
        <p:spPr>
          <a:xfrm>
            <a:off x="1287810" y="2019426"/>
            <a:ext cx="1899920" cy="1087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FB 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CF4A7CD-F8C5-448D-9BDE-CC2D8C9DDBCD}"/>
              </a:ext>
            </a:extLst>
          </p:cNvPr>
          <p:cNvSpPr/>
          <p:nvPr/>
        </p:nvSpPr>
        <p:spPr>
          <a:xfrm>
            <a:off x="5015864" y="2049122"/>
            <a:ext cx="1899920" cy="1087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FB 2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BC79D30-4C23-47D7-BAB0-FFCEAADF4D5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187730" y="2562986"/>
            <a:ext cx="1828134" cy="2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DB105D8A-E419-4977-A92A-359E20C98ABA}"/>
              </a:ext>
            </a:extLst>
          </p:cNvPr>
          <p:cNvCxnSpPr>
            <a:cxnSpLocks/>
            <a:stCxn id="4" idx="2"/>
            <a:endCxn id="4" idx="4"/>
          </p:cNvCxnSpPr>
          <p:nvPr/>
        </p:nvCxnSpPr>
        <p:spPr>
          <a:xfrm rot="10800000" flipH="1" flipV="1">
            <a:off x="1287810" y="2562986"/>
            <a:ext cx="949960" cy="543560"/>
          </a:xfrm>
          <a:prstGeom prst="curvedConnector4">
            <a:avLst>
              <a:gd name="adj1" fmla="val -24064"/>
              <a:gd name="adj2" fmla="val 1420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6E34296-71A6-49C3-AABB-53B4A11D1CD7}"/>
              </a:ext>
            </a:extLst>
          </p:cNvPr>
          <p:cNvSpPr txBox="1"/>
          <p:nvPr/>
        </p:nvSpPr>
        <p:spPr>
          <a:xfrm>
            <a:off x="116555" y="2952657"/>
            <a:ext cx="234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Datenbearbeitung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0A9DBDC-9EED-428B-BDD0-2C439D122B0C}"/>
              </a:ext>
            </a:extLst>
          </p:cNvPr>
          <p:cNvSpPr txBox="1"/>
          <p:nvPr/>
        </p:nvSpPr>
        <p:spPr>
          <a:xfrm>
            <a:off x="3151837" y="2137025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Weiterleitung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8FD37D8-9262-4E6E-B085-AF99A86529F7}"/>
              </a:ext>
            </a:extLst>
          </p:cNvPr>
          <p:cNvSpPr txBox="1"/>
          <p:nvPr/>
        </p:nvSpPr>
        <p:spPr>
          <a:xfrm>
            <a:off x="8558374" y="3616504"/>
            <a:ext cx="2774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Fehleranfällig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Redundante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Unübersichtlich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DFB21B8-7039-4970-857A-E8FA8477C36E}"/>
              </a:ext>
            </a:extLst>
          </p:cNvPr>
          <p:cNvSpPr/>
          <p:nvPr/>
        </p:nvSpPr>
        <p:spPr>
          <a:xfrm>
            <a:off x="1140603" y="3812651"/>
            <a:ext cx="2636919" cy="1253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Datenspeicher FB1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7D55F07-C2BF-4C73-BDCA-E3B0CDAD9E12}"/>
              </a:ext>
            </a:extLst>
          </p:cNvPr>
          <p:cNvSpPr/>
          <p:nvPr/>
        </p:nvSpPr>
        <p:spPr>
          <a:xfrm>
            <a:off x="4777540" y="3812650"/>
            <a:ext cx="2636919" cy="1253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Datenspeicher FB2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AAD5160-FF96-42C2-83BD-D9CC515FBB82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237770" y="3106545"/>
            <a:ext cx="221293" cy="70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53D24C3-4D5A-4B1E-A3FE-C3837A9C00CA}"/>
              </a:ext>
            </a:extLst>
          </p:cNvPr>
          <p:cNvCxnSpPr>
            <a:cxnSpLocks/>
            <a:stCxn id="5" idx="4"/>
            <a:endCxn id="33" idx="0"/>
          </p:cNvCxnSpPr>
          <p:nvPr/>
        </p:nvCxnSpPr>
        <p:spPr>
          <a:xfrm>
            <a:off x="5965824" y="3136242"/>
            <a:ext cx="130176" cy="67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7A9F354B-3A0D-4517-BEA3-D2DC0E68F578}"/>
              </a:ext>
            </a:extLst>
          </p:cNvPr>
          <p:cNvSpPr txBox="1"/>
          <p:nvPr/>
        </p:nvSpPr>
        <p:spPr>
          <a:xfrm>
            <a:off x="1435014" y="3351941"/>
            <a:ext cx="234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Datenspeicherung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412CDA3-E94B-4A91-806E-94DEA8454EEE}"/>
              </a:ext>
            </a:extLst>
          </p:cNvPr>
          <p:cNvSpPr txBox="1"/>
          <p:nvPr/>
        </p:nvSpPr>
        <p:spPr>
          <a:xfrm>
            <a:off x="4794570" y="3197174"/>
            <a:ext cx="234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Datenspeicherung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B595B5A-5F55-4AB9-9AEB-9859A730C4A8}"/>
              </a:ext>
            </a:extLst>
          </p:cNvPr>
          <p:cNvSpPr txBox="1"/>
          <p:nvPr/>
        </p:nvSpPr>
        <p:spPr>
          <a:xfrm>
            <a:off x="6622704" y="2897550"/>
            <a:ext cx="234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Datenbearbeitung</a:t>
            </a:r>
          </a:p>
        </p:txBody>
      </p:sp>
      <p:cxnSp>
        <p:nvCxnSpPr>
          <p:cNvPr id="45" name="Verbinder: gekrümmt 44">
            <a:extLst>
              <a:ext uri="{FF2B5EF4-FFF2-40B4-BE49-F238E27FC236}">
                <a16:creationId xmlns:a16="http://schemas.microsoft.com/office/drawing/2014/main" id="{ACE2E1F2-704E-4837-A66D-A11C373B44D0}"/>
              </a:ext>
            </a:extLst>
          </p:cNvPr>
          <p:cNvCxnSpPr>
            <a:cxnSpLocks/>
            <a:stCxn id="5" idx="6"/>
            <a:endCxn id="5" idx="4"/>
          </p:cNvCxnSpPr>
          <p:nvPr/>
        </p:nvCxnSpPr>
        <p:spPr>
          <a:xfrm flipH="1">
            <a:off x="5965824" y="2592682"/>
            <a:ext cx="949960" cy="543560"/>
          </a:xfrm>
          <a:prstGeom prst="curvedConnector4">
            <a:avLst>
              <a:gd name="adj1" fmla="val -44613"/>
              <a:gd name="adj2" fmla="val 1420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49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C7BE3-3C99-4B8A-BF1B-1DFAFAE2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Integrierte Informationsverarbeitung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D136302-60D6-4070-ACA3-6EE42012AC77}"/>
              </a:ext>
            </a:extLst>
          </p:cNvPr>
          <p:cNvSpPr/>
          <p:nvPr/>
        </p:nvSpPr>
        <p:spPr>
          <a:xfrm>
            <a:off x="1287810" y="2019426"/>
            <a:ext cx="1899920" cy="1087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FB 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CF4A7CD-F8C5-448D-9BDE-CC2D8C9DDBCD}"/>
              </a:ext>
            </a:extLst>
          </p:cNvPr>
          <p:cNvSpPr/>
          <p:nvPr/>
        </p:nvSpPr>
        <p:spPr>
          <a:xfrm>
            <a:off x="5015864" y="2029039"/>
            <a:ext cx="1899920" cy="1087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FB 2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BC79D30-4C23-47D7-BAB0-FFCEAADF4D5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187730" y="2562986"/>
            <a:ext cx="1828134" cy="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0A9DBDC-9EED-428B-BDD0-2C439D122B0C}"/>
              </a:ext>
            </a:extLst>
          </p:cNvPr>
          <p:cNvSpPr txBox="1"/>
          <p:nvPr/>
        </p:nvSpPr>
        <p:spPr>
          <a:xfrm>
            <a:off x="3151837" y="2137025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8FD37D8-9262-4E6E-B085-AF99A86529F7}"/>
              </a:ext>
            </a:extLst>
          </p:cNvPr>
          <p:cNvSpPr txBox="1"/>
          <p:nvPr/>
        </p:nvSpPr>
        <p:spPr>
          <a:xfrm>
            <a:off x="7171362" y="3616504"/>
            <a:ext cx="41610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Eliminierung der redundanten Datensätze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Datenzentralität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Lediglich Informationsweiterleitung zwischen Abteilungen für nächsten Schritt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Simultanes Ändern der Datensätze wird durch Software verhindert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7D55F07-C2BF-4C73-BDCA-E3B0CDAD9E12}"/>
              </a:ext>
            </a:extLst>
          </p:cNvPr>
          <p:cNvSpPr/>
          <p:nvPr/>
        </p:nvSpPr>
        <p:spPr>
          <a:xfrm>
            <a:off x="2783337" y="4151697"/>
            <a:ext cx="2636919" cy="1253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Datenspeicher Firma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AAD5160-FF96-42C2-83BD-D9CC515FBB8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237770" y="3106545"/>
            <a:ext cx="1864027" cy="104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53D24C3-4D5A-4B1E-A3FE-C3837A9C00CA}"/>
              </a:ext>
            </a:extLst>
          </p:cNvPr>
          <p:cNvCxnSpPr>
            <a:cxnSpLocks/>
            <a:stCxn id="5" idx="4"/>
            <a:endCxn id="33" idx="0"/>
          </p:cNvCxnSpPr>
          <p:nvPr/>
        </p:nvCxnSpPr>
        <p:spPr>
          <a:xfrm flipH="1">
            <a:off x="4101797" y="3116159"/>
            <a:ext cx="1864027" cy="103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39A1059-1DCE-4D05-9B90-A7DED73672F9}"/>
              </a:ext>
            </a:extLst>
          </p:cNvPr>
          <p:cNvSpPr txBox="1"/>
          <p:nvPr/>
        </p:nvSpPr>
        <p:spPr>
          <a:xfrm>
            <a:off x="3113148" y="3289898"/>
            <a:ext cx="2342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Datenbearbeitung und -speicherung</a:t>
            </a:r>
          </a:p>
        </p:txBody>
      </p:sp>
    </p:spTree>
    <p:extLst>
      <p:ext uri="{BB962C8B-B14F-4D97-AF65-F5344CB8AC3E}">
        <p14:creationId xmlns:p14="http://schemas.microsoft.com/office/powerpoint/2010/main" val="59207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DB6D6-1E91-4A8D-970D-E618EC2C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DA1A6B-041F-4551-BA5C-E720A23B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Hierarchisches Datenbankmodell</a:t>
            </a:r>
          </a:p>
          <a:p>
            <a:pPr lvl="1"/>
            <a:r>
              <a:rPr lang="de-DE" dirty="0"/>
              <a:t>Bildet reale Welt durch Baumstruktur ab</a:t>
            </a:r>
          </a:p>
          <a:p>
            <a:pPr lvl="1"/>
            <a:r>
              <a:rPr lang="de-DE" dirty="0"/>
              <a:t>Jeder Eintrag hat einen Vorgänger, (eine root hat mehrere </a:t>
            </a:r>
            <a:r>
              <a:rPr lang="de-DE" dirty="0" err="1"/>
              <a:t>leaves</a:t>
            </a:r>
            <a:r>
              <a:rPr lang="de-DE" dirty="0"/>
              <a:t>)</a:t>
            </a:r>
          </a:p>
          <a:p>
            <a:r>
              <a:rPr lang="de-DE" dirty="0"/>
              <a:t>Netzwerk-Modell</a:t>
            </a:r>
          </a:p>
          <a:p>
            <a:pPr lvl="1"/>
            <a:r>
              <a:rPr lang="de-DE" dirty="0"/>
              <a:t>Flexible Möglichkeit Objekte und Beziehungen darzustellen -&gt; hat kein Root </a:t>
            </a:r>
            <a:r>
              <a:rPr lang="de-DE" dirty="0" err="1"/>
              <a:t>objekt</a:t>
            </a:r>
            <a:r>
              <a:rPr lang="de-DE" dirty="0"/>
              <a:t>, keine feste Hierarchie</a:t>
            </a:r>
          </a:p>
          <a:p>
            <a:pPr lvl="1"/>
            <a:r>
              <a:rPr lang="de-DE" dirty="0"/>
              <a:t>Darstellung als Netz/Graph</a:t>
            </a:r>
          </a:p>
          <a:p>
            <a:pPr lvl="1"/>
            <a:r>
              <a:rPr lang="de-DE" dirty="0"/>
              <a:t>Mehrere Eltern, Mehrere Kinder -&gt; Netz</a:t>
            </a:r>
          </a:p>
          <a:p>
            <a:r>
              <a:rPr lang="de-DE" dirty="0"/>
              <a:t>Relationales Datenbankmodell</a:t>
            </a:r>
          </a:p>
          <a:p>
            <a:pPr lvl="1"/>
            <a:r>
              <a:rPr lang="de-DE" dirty="0"/>
              <a:t>Datensätze werden nach Beziehungen gruppiert</a:t>
            </a:r>
          </a:p>
          <a:p>
            <a:pPr lvl="1"/>
            <a:r>
              <a:rPr lang="de-DE" dirty="0"/>
              <a:t>Software regelt Datenstrukturen und Datenspeicherung</a:t>
            </a:r>
          </a:p>
          <a:p>
            <a:pPr lvl="1"/>
            <a:r>
              <a:rPr lang="de-DE" dirty="0"/>
              <a:t>Keine Eltern-Kind-Beziehung, Datensätze liegen in Tabellenform vor</a:t>
            </a:r>
          </a:p>
        </p:txBody>
      </p:sp>
    </p:spTree>
    <p:extLst>
      <p:ext uri="{BB962C8B-B14F-4D97-AF65-F5344CB8AC3E}">
        <p14:creationId xmlns:p14="http://schemas.microsoft.com/office/powerpoint/2010/main" val="241939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39554-63D4-4872-ACA8-48FA4564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D1313-F1DC-4224-992A-497C8C9D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Objektdatenbanken</a:t>
            </a:r>
          </a:p>
          <a:p>
            <a:pPr lvl="1"/>
            <a:r>
              <a:rPr lang="de-DE" dirty="0"/>
              <a:t>Objektorientiertes Datenmodell -&gt; Klassen, Objekte, Attribute, Methoden</a:t>
            </a:r>
          </a:p>
          <a:p>
            <a:pPr lvl="1"/>
            <a:r>
              <a:rPr lang="de-DE" dirty="0"/>
              <a:t>Klassen/Objekte eines Programms können ohne Zerlegung in Datenbank gespeichert werden</a:t>
            </a:r>
          </a:p>
          <a:p>
            <a:r>
              <a:rPr lang="de-DE" dirty="0" err="1"/>
              <a:t>noSQL</a:t>
            </a:r>
            <a:r>
              <a:rPr lang="de-DE" dirty="0"/>
              <a:t>-Datenbanken</a:t>
            </a:r>
          </a:p>
          <a:p>
            <a:pPr lvl="1"/>
            <a:r>
              <a:rPr lang="de-DE" dirty="0"/>
              <a:t>Alle Datenbanken die nichtrelationale Beziehungen nutzen</a:t>
            </a:r>
          </a:p>
          <a:p>
            <a:pPr lvl="1"/>
            <a:r>
              <a:rPr lang="de-DE" dirty="0"/>
              <a:t>Key-</a:t>
            </a:r>
            <a:r>
              <a:rPr lang="de-DE" dirty="0" err="1"/>
              <a:t>value</a:t>
            </a:r>
            <a:r>
              <a:rPr lang="de-DE" dirty="0"/>
              <a:t>-Paare -&gt; Objekte/Datensatz</a:t>
            </a:r>
          </a:p>
          <a:p>
            <a:pPr lvl="1"/>
            <a:r>
              <a:rPr lang="de-DE" dirty="0" err="1"/>
              <a:t>Documents</a:t>
            </a:r>
            <a:r>
              <a:rPr lang="de-DE" dirty="0"/>
              <a:t>: Speicherung von Daten in Dokumenten (YAML, JSON, XML)</a:t>
            </a:r>
          </a:p>
          <a:p>
            <a:pPr lvl="1"/>
            <a:r>
              <a:rPr lang="de-DE" dirty="0"/>
              <a:t>Graphs: Netzstruktur mit Nodes, mehrere Eltern und Kinder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093899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8E6"/>
      </a:lt2>
      <a:accent1>
        <a:srgbClr val="CC90A0"/>
      </a:accent1>
      <a:accent2>
        <a:srgbClr val="C18377"/>
      </a:accent2>
      <a:accent3>
        <a:srgbClr val="C09F74"/>
      </a:accent3>
      <a:accent4>
        <a:srgbClr val="A8A768"/>
      </a:accent4>
      <a:accent5>
        <a:srgbClr val="96AB78"/>
      </a:accent5>
      <a:accent6>
        <a:srgbClr val="7AB16D"/>
      </a:accent6>
      <a:hlink>
        <a:srgbClr val="568F80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E8CA5022F12D40886626412B2B1373" ma:contentTypeVersion="5" ma:contentTypeDescription="Ein neues Dokument erstellen." ma:contentTypeScope="" ma:versionID="b9d0d5a4774aac4bf1e7fbc17739eb6e">
  <xsd:schema xmlns:xsd="http://www.w3.org/2001/XMLSchema" xmlns:xs="http://www.w3.org/2001/XMLSchema" xmlns:p="http://schemas.microsoft.com/office/2006/metadata/properties" xmlns:ns3="7578945f-e3db-4d70-a7d8-25fc90ed5455" xmlns:ns4="1841f46f-725e-46d8-976a-c30eb3797b0a" targetNamespace="http://schemas.microsoft.com/office/2006/metadata/properties" ma:root="true" ma:fieldsID="7ad639a448dca2dcd2cbded7873e6799" ns3:_="" ns4:_="">
    <xsd:import namespace="7578945f-e3db-4d70-a7d8-25fc90ed5455"/>
    <xsd:import namespace="1841f46f-725e-46d8-976a-c30eb3797b0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8945f-e3db-4d70-a7d8-25fc90ed545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41f46f-725e-46d8-976a-c30eb3797b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A71E4C-93CB-49A6-B420-9DE15A85E8B3}">
  <ds:schemaRefs>
    <ds:schemaRef ds:uri="7578945f-e3db-4d70-a7d8-25fc90ed5455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841f46f-725e-46d8-976a-c30eb3797b0a"/>
  </ds:schemaRefs>
</ds:datastoreItem>
</file>

<file path=customXml/itemProps2.xml><?xml version="1.0" encoding="utf-8"?>
<ds:datastoreItem xmlns:ds="http://schemas.openxmlformats.org/officeDocument/2006/customXml" ds:itemID="{A2D0B806-F69A-4CFD-98ED-C0D6847CCF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F58F47-8F5B-4167-9028-070A6647A8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78945f-e3db-4d70-a7d8-25fc90ed5455"/>
    <ds:schemaRef ds:uri="1841f46f-725e-46d8-976a-c30eb3797b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Breitbild</PresentationFormat>
  <Paragraphs>52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Consolas</vt:lpstr>
      <vt:lpstr>Franklin Gothic Heavy</vt:lpstr>
      <vt:lpstr>StreetscapeVTI</vt:lpstr>
      <vt:lpstr>Datenbankmodelle</vt:lpstr>
      <vt:lpstr>Integrierte Informationsverarbeitung</vt:lpstr>
      <vt:lpstr>Integrierte Informationsverarbeitung</vt:lpstr>
      <vt:lpstr>Integrierte Informationsverarbeitung</vt:lpstr>
      <vt:lpstr>Datenbankmodelle</vt:lpstr>
      <vt:lpstr>Datenbankmodelle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Datenbankmodell</dc:title>
  <dc:creator>Saueressig Sandra</dc:creator>
  <cp:lastModifiedBy>Saueressig Sandra</cp:lastModifiedBy>
  <cp:revision>3</cp:revision>
  <dcterms:created xsi:type="dcterms:W3CDTF">2021-10-11T09:54:07Z</dcterms:created>
  <dcterms:modified xsi:type="dcterms:W3CDTF">2021-10-13T08:20:56Z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0x0101005CE8CA5022F12D40886626412B2B1373</vt:lpwstr>
  </property>
</Properties>
</file>