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3"/>
  </p:notesMasterIdLst>
  <p:handoutMasterIdLst>
    <p:handoutMasterId r:id="rId4"/>
  </p:handoutMasterIdLst>
  <p:sldIdLst>
    <p:sldId id="930" r:id="rId2"/>
  </p:sldIdLst>
  <p:sldSz cx="12192000" cy="6858000"/>
  <p:notesSz cx="6858000" cy="9144000"/>
  <p:custDataLst>
    <p:tags r:id="rId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2434" userDrawn="1">
          <p15:clr>
            <a:srgbClr val="A4A3A4"/>
          </p15:clr>
        </p15:guide>
        <p15:guide id="4" orient="horz" pos="211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ng Chang" initials="MC" lastIdx="16" clrIdx="0">
    <p:extLst>
      <p:ext uri="{19B8F6BF-5375-455C-9EA6-DF929625EA0E}">
        <p15:presenceInfo xmlns:p15="http://schemas.microsoft.com/office/powerpoint/2012/main" userId="d46b24e89a729f9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C00000"/>
    <a:srgbClr val="9954CC"/>
    <a:srgbClr val="44546A"/>
    <a:srgbClr val="7F7F7F"/>
    <a:srgbClr val="FFEBDB"/>
    <a:srgbClr val="FFD0AA"/>
    <a:srgbClr val="FFBE86"/>
    <a:srgbClr val="FFFFCC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62" autoAdjust="0"/>
    <p:restoredTop sz="94725" autoAdjust="0"/>
  </p:normalViewPr>
  <p:slideViewPr>
    <p:cSldViewPr snapToGrid="0">
      <p:cViewPr varScale="1">
        <p:scale>
          <a:sx n="60" d="100"/>
          <a:sy n="60" d="100"/>
        </p:scale>
        <p:origin x="72" y="558"/>
      </p:cViewPr>
      <p:guideLst>
        <p:guide pos="3840"/>
        <p:guide pos="2434"/>
        <p:guide orient="horz" pos="21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536"/>
    </p:cViewPr>
  </p:sorterViewPr>
  <p:notesViewPr>
    <p:cSldViewPr snapToGrid="0" showGuides="1">
      <p:cViewPr varScale="1">
        <p:scale>
          <a:sx n="83" d="100"/>
          <a:sy n="83" d="100"/>
        </p:scale>
        <p:origin x="299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tags" Target="tags/tag1.xml"/><Relationship Id="rId10" Type="http://schemas.openxmlformats.org/officeDocument/2006/relationships/tableStyles" Target="tableStyles.xml"/><Relationship Id="rId4" Type="http://schemas.openxmlformats.org/officeDocument/2006/relationships/handoutMaster" Target="handoutMasters/handout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D9358BC-04DF-4455-B949-70BC917541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F56B79-1091-400F-A2A9-6227671170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FD112-0CED-45F9-83CF-E12CD0876C93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FF21A8-AF92-4370-9E6D-DA18C0EF5F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5F13FF-4C82-4209-AB1F-7FD604644B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6AFF9C-CAE3-49DD-A734-0E28120776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0247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F1DD2-9A69-4A30-A20B-8ED9F9F614F2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2EF1F-5AB9-4920-AF5B-E1DBE17087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09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06363" y="739775"/>
            <a:ext cx="6583362" cy="37036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53EF1-315D-408D-B9F3-4FA1895F8AD6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6599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建筑物&#10;&#10;自动生成的说明">
            <a:extLst>
              <a:ext uri="{FF2B5EF4-FFF2-40B4-BE49-F238E27FC236}">
                <a16:creationId xmlns:a16="http://schemas.microsoft.com/office/drawing/2014/main" id="{133A512F-7935-4AA0-B8EE-327DA99E14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99AEC58-8F05-45A3-900B-EBD7DE4066A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8F4F430E-61A6-4C9B-AB28-E09461FCB9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9561" y="2016174"/>
            <a:ext cx="10052879" cy="10608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54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sp>
        <p:nvSpPr>
          <p:cNvPr id="7" name="内容占位符 25">
            <a:extLst>
              <a:ext uri="{FF2B5EF4-FFF2-40B4-BE49-F238E27FC236}">
                <a16:creationId xmlns:a16="http://schemas.microsoft.com/office/drawing/2014/main" id="{17E19222-08F1-4F61-ACC2-6E16BB74363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44345" y="5196924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>
            <a:extLst>
              <a:ext uri="{FF2B5EF4-FFF2-40B4-BE49-F238E27FC236}">
                <a16:creationId xmlns:a16="http://schemas.microsoft.com/office/drawing/2014/main" id="{5B70BAF5-028D-41B3-B9C1-DA2C824DFA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34910" y="440740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5630356-568D-4951-BB6A-685960A62A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/>
        </p:blipFill>
        <p:spPr>
          <a:xfrm>
            <a:off x="8870172" y="356842"/>
            <a:ext cx="3002280" cy="411617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59C00A82-D333-4159-817E-9C7380D16DA1}"/>
              </a:ext>
            </a:extLst>
          </p:cNvPr>
          <p:cNvGrpSpPr/>
          <p:nvPr userDrawn="1"/>
        </p:nvGrpSpPr>
        <p:grpSpPr>
          <a:xfrm>
            <a:off x="2328587" y="6244170"/>
            <a:ext cx="7554800" cy="406590"/>
            <a:chOff x="2328587" y="6073254"/>
            <a:chExt cx="7554800" cy="406590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32F7CF06-2AC1-461F-B3BC-23393E41E73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>
              <a:alphaModFix amt="50000"/>
            </a:blip>
            <a:srcRect t="9831" b="36385"/>
            <a:stretch/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7D624B0D-C38A-4A21-9289-4625DBDC6329}"/>
                </a:ext>
              </a:extLst>
            </p:cNvPr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B71D46B1-BB63-4C6F-B0CE-67B40AD7F8B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3285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31B8C26D-FDFA-4BF4-A7CF-B529B7E2DB0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9833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98E603D-9283-4A63-8228-31FC2A45BE6E}"/>
              </a:ext>
            </a:extLst>
          </p:cNvPr>
          <p:cNvCxnSpPr/>
          <p:nvPr userDrawn="1"/>
        </p:nvCxnSpPr>
        <p:spPr>
          <a:xfrm>
            <a:off x="2046000" y="1712549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1622BD5-1061-4C09-9A14-FD1D2E6AED4C}"/>
              </a:ext>
            </a:extLst>
          </p:cNvPr>
          <p:cNvCxnSpPr/>
          <p:nvPr userDrawn="1"/>
        </p:nvCxnSpPr>
        <p:spPr>
          <a:xfrm>
            <a:off x="2046000" y="3428810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64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28ACCEA9-8D4D-47C1-AFB3-3E215258EFDB}"/>
              </a:ext>
            </a:extLst>
          </p:cNvPr>
          <p:cNvSpPr/>
          <p:nvPr userDrawn="1"/>
        </p:nvSpPr>
        <p:spPr>
          <a:xfrm>
            <a:off x="0" y="0"/>
            <a:ext cx="12191483" cy="685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7468" y="85609"/>
            <a:ext cx="6895732" cy="53883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381368" y="1034104"/>
            <a:ext cx="11429264" cy="47618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7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3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3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10" name="图片 9" descr="图片包含 户外, 标牌, 黑色&#10;&#10;自动生成的说明">
            <a:extLst>
              <a:ext uri="{FF2B5EF4-FFF2-40B4-BE49-F238E27FC236}">
                <a16:creationId xmlns:a16="http://schemas.microsoft.com/office/drawing/2014/main" id="{62155B61-5059-48B5-87FF-DD4186D229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D934C7A-D80F-46AF-9EA9-3274A652C8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73973" r="3197"/>
          <a:stretch/>
        </p:blipFill>
        <p:spPr>
          <a:xfrm>
            <a:off x="9046840" y="274621"/>
            <a:ext cx="2821309" cy="41161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2A61551-45B8-4979-813A-58420CD05B43}"/>
              </a:ext>
            </a:extLst>
          </p:cNvPr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B5C5EC2-BF47-4B56-8C74-5186E7035801}"/>
              </a:ext>
            </a:extLst>
          </p:cNvPr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F2E2F86-D946-488E-851C-D8455FD8E6B7}"/>
              </a:ext>
            </a:extLst>
          </p:cNvPr>
          <p:cNvCxnSpPr>
            <a:cxnSpLocks/>
          </p:cNvCxnSpPr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85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7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3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3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5F2A3FF-349C-4A77-B4E4-30B91612AF58}"/>
              </a:ext>
            </a:extLst>
          </p:cNvPr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4D43C20-4F27-4C91-AEAA-CF5C31A807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/>
        </p:blipFill>
        <p:spPr>
          <a:xfrm>
            <a:off x="8870172" y="360363"/>
            <a:ext cx="3002280" cy="41161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6616902-5391-4A6F-829E-AD2830E6904C}"/>
              </a:ext>
            </a:extLst>
          </p:cNvPr>
          <p:cNvSpPr/>
          <p:nvPr userDrawn="1"/>
        </p:nvSpPr>
        <p:spPr>
          <a:xfrm>
            <a:off x="360362" y="6446383"/>
            <a:ext cx="11460164" cy="411617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DC35A62-787F-4D0F-902F-C6A602FEBB80}"/>
              </a:ext>
            </a:extLst>
          </p:cNvPr>
          <p:cNvSpPr txBox="1"/>
          <p:nvPr userDrawn="1"/>
        </p:nvSpPr>
        <p:spPr>
          <a:xfrm>
            <a:off x="10118489" y="6484482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i="1" dirty="0">
                <a:solidFill>
                  <a:schemeClr val="bg1"/>
                </a:solidFill>
              </a:rPr>
              <a:t>www.sjtu.edu.cn </a:t>
            </a:r>
            <a:endParaRPr lang="zh-CN" altLang="en-US" sz="1400" i="1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530E292-1289-47A7-B19B-DBEC054F4388}"/>
              </a:ext>
            </a:extLst>
          </p:cNvPr>
          <p:cNvSpPr txBox="1"/>
          <p:nvPr userDrawn="1"/>
        </p:nvSpPr>
        <p:spPr>
          <a:xfrm>
            <a:off x="360364" y="6497182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饮水思源   爱国荣校</a:t>
            </a:r>
          </a:p>
        </p:txBody>
      </p:sp>
    </p:spTree>
    <p:extLst>
      <p:ext uri="{BB962C8B-B14F-4D97-AF65-F5344CB8AC3E}">
        <p14:creationId xmlns:p14="http://schemas.microsoft.com/office/powerpoint/2010/main" val="284729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2BE1FDF5-4923-43E1-8950-8527649FE6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9862" y="1355320"/>
            <a:ext cx="87963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6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5FD0C4E5-D655-41D1-8AC5-975561F1C6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/>
        </p:blipFill>
        <p:spPr>
          <a:xfrm>
            <a:off x="516" y="5781221"/>
            <a:ext cx="12191484" cy="411617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EDD1933B-16C3-4999-98BD-F73EBEC916D2}"/>
              </a:ext>
            </a:extLst>
          </p:cNvPr>
          <p:cNvSpPr/>
          <p:nvPr userDrawn="1"/>
        </p:nvSpPr>
        <p:spPr>
          <a:xfrm>
            <a:off x="0" y="1523797"/>
            <a:ext cx="360363" cy="723900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33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建筑物, 圆屋顶, 地板&#10;&#10;描述已自动生成">
            <a:extLst>
              <a:ext uri="{FF2B5EF4-FFF2-40B4-BE49-F238E27FC236}">
                <a16:creationId xmlns:a16="http://schemas.microsoft.com/office/drawing/2014/main" id="{B94F3640-73A4-452A-B43A-9C6BC3DA01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E81BD90-8A64-4ED5-A552-F6BD597FB9AE}"/>
              </a:ext>
            </a:extLst>
          </p:cNvPr>
          <p:cNvSpPr/>
          <p:nvPr userDrawn="1"/>
        </p:nvSpPr>
        <p:spPr>
          <a:xfrm rot="16200000">
            <a:off x="6051000" y="-2616750"/>
            <a:ext cx="90000" cy="1219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片占位符 33">
            <a:extLst>
              <a:ext uri="{FF2B5EF4-FFF2-40B4-BE49-F238E27FC236}">
                <a16:creationId xmlns:a16="http://schemas.microsoft.com/office/drawing/2014/main" id="{6E06DE62-527A-47C4-87BF-FFC53A66E78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12192000" cy="3442348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标题 13">
            <a:extLst>
              <a:ext uri="{FF2B5EF4-FFF2-40B4-BE49-F238E27FC236}">
                <a16:creationId xmlns:a16="http://schemas.microsoft.com/office/drawing/2014/main" id="{028BE167-9388-4F73-B56C-D2C5AA5DA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075" y="3047028"/>
            <a:ext cx="6489700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B04C2BD-8375-4CA5-A006-B014FC0FB5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/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8" name="文本占位符 38">
            <a:extLst>
              <a:ext uri="{FF2B5EF4-FFF2-40B4-BE49-F238E27FC236}">
                <a16:creationId xmlns:a16="http://schemas.microsoft.com/office/drawing/2014/main" id="{E32F64F0-3B16-41D3-A21E-C57551DE70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54075" y="4054685"/>
            <a:ext cx="6489700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079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FAE37BE-F1B1-4D9C-A3B6-56648BA1CF1D}"/>
              </a:ext>
            </a:extLst>
          </p:cNvPr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501B036-7786-46C7-98A8-6857014E016B}"/>
              </a:ext>
            </a:extLst>
          </p:cNvPr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>
            <a:extLst>
              <a:ext uri="{FF2B5EF4-FFF2-40B4-BE49-F238E27FC236}">
                <a16:creationId xmlns:a16="http://schemas.microsoft.com/office/drawing/2014/main" id="{947A5DF3-60A2-4866-9A4F-599F80ED898E}"/>
              </a:ext>
            </a:extLst>
          </p:cNvPr>
          <p:cNvSpPr txBox="1">
            <a:spLocks/>
          </p:cNvSpPr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10" rtl="0" eaLnBrk="1" latinLnBrk="0" hangingPunct="1">
              <a:lnSpc>
                <a:spcPct val="100000"/>
              </a:lnSpc>
              <a:spcBef>
                <a:spcPts val="1058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782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37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2117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492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346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01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056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8911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765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10" rtl="0" eaLnBrk="1" fontAlgn="auto" latinLnBrk="0" hangingPunct="1">
              <a:lnSpc>
                <a:spcPct val="100000"/>
              </a:lnSpc>
              <a:spcBef>
                <a:spcPts val="105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16" name="图片 15" descr="文本&#10;&#10;描述已自动生成">
            <a:extLst>
              <a:ext uri="{FF2B5EF4-FFF2-40B4-BE49-F238E27FC236}">
                <a16:creationId xmlns:a16="http://schemas.microsoft.com/office/drawing/2014/main" id="{F48AE7D4-DFEE-4825-B27E-30333F4A9B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242" y="806450"/>
            <a:ext cx="3841516" cy="2692400"/>
          </a:xfrm>
          <a:prstGeom prst="rect">
            <a:avLst/>
          </a:prstGeom>
        </p:spPr>
      </p:pic>
      <p:sp>
        <p:nvSpPr>
          <p:cNvPr id="17" name="标题 1">
            <a:extLst>
              <a:ext uri="{FF2B5EF4-FFF2-40B4-BE49-F238E27FC236}">
                <a16:creationId xmlns:a16="http://schemas.microsoft.com/office/drawing/2014/main" id="{04CF1101-69DB-4A33-A9E2-33249567E3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1313" y="3700057"/>
            <a:ext cx="7561943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CE687FC-3BE9-4FBA-A63F-1E81331F6D34}"/>
              </a:ext>
            </a:extLst>
          </p:cNvPr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5A3466E-5ED7-4191-A258-206517395BA4}"/>
              </a:ext>
            </a:extLst>
          </p:cNvPr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E1DA9E16-0FEA-4E2C-8CE1-B167730F1777}"/>
              </a:ext>
            </a:extLst>
          </p:cNvPr>
          <p:cNvCxnSpPr>
            <a:cxnSpLocks/>
          </p:cNvCxnSpPr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64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FAE37BE-F1B1-4D9C-A3B6-56648BA1CF1D}"/>
              </a:ext>
            </a:extLst>
          </p:cNvPr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501B036-7786-46C7-98A8-6857014E016B}"/>
              </a:ext>
            </a:extLst>
          </p:cNvPr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>
            <a:extLst>
              <a:ext uri="{FF2B5EF4-FFF2-40B4-BE49-F238E27FC236}">
                <a16:creationId xmlns:a16="http://schemas.microsoft.com/office/drawing/2014/main" id="{947A5DF3-60A2-4866-9A4F-599F80ED898E}"/>
              </a:ext>
            </a:extLst>
          </p:cNvPr>
          <p:cNvSpPr txBox="1">
            <a:spLocks/>
          </p:cNvSpPr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10" rtl="0" eaLnBrk="1" latinLnBrk="0" hangingPunct="1">
              <a:lnSpc>
                <a:spcPct val="100000"/>
              </a:lnSpc>
              <a:spcBef>
                <a:spcPts val="1058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782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37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2117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492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346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01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056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8911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765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10" rtl="0" eaLnBrk="1" fontAlgn="auto" latinLnBrk="0" hangingPunct="1">
              <a:lnSpc>
                <a:spcPct val="100000"/>
              </a:lnSpc>
              <a:spcBef>
                <a:spcPts val="105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CE687FC-3BE9-4FBA-A63F-1E81331F6D34}"/>
              </a:ext>
            </a:extLst>
          </p:cNvPr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5A3466E-5ED7-4191-A258-206517395BA4}"/>
              </a:ext>
            </a:extLst>
          </p:cNvPr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E1DA9E16-0FEA-4E2C-8CE1-B167730F1777}"/>
              </a:ext>
            </a:extLst>
          </p:cNvPr>
          <p:cNvCxnSpPr>
            <a:cxnSpLocks/>
          </p:cNvCxnSpPr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文本&#10;&#10;中度可信度描述已自动生成">
            <a:extLst>
              <a:ext uri="{FF2B5EF4-FFF2-40B4-BE49-F238E27FC236}">
                <a16:creationId xmlns:a16="http://schemas.microsoft.com/office/drawing/2014/main" id="{5723A9D1-EED7-4450-8C0A-D4F40F2B09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15" y="1918497"/>
            <a:ext cx="4717143" cy="1550721"/>
          </a:xfrm>
          <a:prstGeom prst="rect">
            <a:avLst/>
          </a:prstGeom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D828F617-93F6-4A6A-9A46-2F3977BC78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1" y="2179233"/>
            <a:ext cx="5613400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</p:spTree>
    <p:extLst>
      <p:ext uri="{BB962C8B-B14F-4D97-AF65-F5344CB8AC3E}">
        <p14:creationId xmlns:p14="http://schemas.microsoft.com/office/powerpoint/2010/main" val="263751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离页连接符 8">
            <a:extLst>
              <a:ext uri="{FF2B5EF4-FFF2-40B4-BE49-F238E27FC236}">
                <a16:creationId xmlns:a16="http://schemas.microsoft.com/office/drawing/2014/main" id="{033EB741-EFF7-4BA9-9D9F-8D39CB76B557}"/>
              </a:ext>
            </a:extLst>
          </p:cNvPr>
          <p:cNvSpPr/>
          <p:nvPr userDrawn="1"/>
        </p:nvSpPr>
        <p:spPr>
          <a:xfrm>
            <a:off x="3419386" y="0"/>
            <a:ext cx="5353229" cy="5219695"/>
          </a:xfrm>
          <a:prstGeom prst="flowChartOffpageConnector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" name="文本占位符 31">
            <a:extLst>
              <a:ext uri="{FF2B5EF4-FFF2-40B4-BE49-F238E27FC236}">
                <a16:creationId xmlns:a16="http://schemas.microsoft.com/office/drawing/2014/main" id="{340CE4CD-6751-47F9-A2C4-46D3B98564CC}"/>
              </a:ext>
            </a:extLst>
          </p:cNvPr>
          <p:cNvSpPr txBox="1">
            <a:spLocks/>
          </p:cNvSpPr>
          <p:nvPr userDrawn="1"/>
        </p:nvSpPr>
        <p:spPr>
          <a:xfrm>
            <a:off x="2952571" y="26098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10" rtl="0" eaLnBrk="1" latinLnBrk="0" hangingPunct="1">
              <a:lnSpc>
                <a:spcPct val="100000"/>
              </a:lnSpc>
              <a:spcBef>
                <a:spcPts val="1058"/>
              </a:spcBef>
              <a:buFontTx/>
              <a:buNone/>
              <a:defRPr sz="5400" b="1" kern="1200" spc="6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25782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37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2117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492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346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01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056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8911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765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10" rtl="0" eaLnBrk="1" fontAlgn="auto" latinLnBrk="0" hangingPunct="1">
              <a:lnSpc>
                <a:spcPct val="100000"/>
              </a:lnSpc>
              <a:spcBef>
                <a:spcPts val="105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400" b="1" i="0" u="none" strike="noStrike" kern="1200" cap="none" spc="600" normalizeH="0" baseline="0" noProof="0" dirty="0">
              <a:ln>
                <a:noFill/>
              </a:ln>
              <a:solidFill>
                <a:srgbClr val="C8161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F900DEE-6164-48C3-8797-16E7213B07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0000"/>
            <a:duotone>
              <a:srgbClr val="ED7D31">
                <a:shade val="45000"/>
                <a:satMod val="135000"/>
              </a:srgbClr>
              <a:prstClr val="white"/>
            </a:duotone>
          </a:blip>
          <a:srcRect t="9831" b="36385"/>
          <a:stretch/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E9C0F90-B4B1-48B6-B1D3-91ACC9BAE7A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410" y="188997"/>
            <a:ext cx="3019180" cy="2116050"/>
          </a:xfrm>
          <a:prstGeom prst="rect">
            <a:avLst/>
          </a:prstGeom>
        </p:spPr>
      </p:pic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FB2C31BE-C0C5-4899-948E-BC783E5331C4}"/>
              </a:ext>
            </a:extLst>
          </p:cNvPr>
          <p:cNvSpPr/>
          <p:nvPr userDrawn="1"/>
        </p:nvSpPr>
        <p:spPr>
          <a:xfrm>
            <a:off x="3419386" y="4393629"/>
            <a:ext cx="5353229" cy="1461642"/>
          </a:xfrm>
          <a:custGeom>
            <a:avLst/>
            <a:gdLst>
              <a:gd name="connsiteX0" fmla="*/ 0 w 5353229"/>
              <a:gd name="connsiteY0" fmla="*/ 0 h 1461642"/>
              <a:gd name="connsiteX1" fmla="*/ 2676615 w 5353229"/>
              <a:gd name="connsiteY1" fmla="*/ 1043939 h 1461642"/>
              <a:gd name="connsiteX2" fmla="*/ 5353229 w 5353229"/>
              <a:gd name="connsiteY2" fmla="*/ 0 h 1461642"/>
              <a:gd name="connsiteX3" fmla="*/ 5353229 w 5353229"/>
              <a:gd name="connsiteY3" fmla="*/ 417703 h 1461642"/>
              <a:gd name="connsiteX4" fmla="*/ 2676615 w 5353229"/>
              <a:gd name="connsiteY4" fmla="*/ 1461642 h 1461642"/>
              <a:gd name="connsiteX5" fmla="*/ 0 w 5353229"/>
              <a:gd name="connsiteY5" fmla="*/ 417703 h 146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3229" h="1461642">
                <a:moveTo>
                  <a:pt x="0" y="0"/>
                </a:moveTo>
                <a:lnTo>
                  <a:pt x="2676615" y="1043939"/>
                </a:lnTo>
                <a:lnTo>
                  <a:pt x="5353229" y="0"/>
                </a:lnTo>
                <a:lnTo>
                  <a:pt x="5353229" y="417703"/>
                </a:lnTo>
                <a:lnTo>
                  <a:pt x="2676615" y="1461642"/>
                </a:lnTo>
                <a:lnTo>
                  <a:pt x="0" y="417703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14" name="图片 13" descr="图片包含 建筑物&#10;&#10;自动生成的说明">
            <a:extLst>
              <a:ext uri="{FF2B5EF4-FFF2-40B4-BE49-F238E27FC236}">
                <a16:creationId xmlns:a16="http://schemas.microsoft.com/office/drawing/2014/main" id="{05619C6E-49A8-4320-BAA1-41C03E721E4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duotone>
              <a:prstClr val="black"/>
              <a:srgbClr val="C8161E">
                <a:tint val="45000"/>
                <a:satMod val="400000"/>
              </a:srgb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sp>
        <p:nvSpPr>
          <p:cNvPr id="15" name="文本占位符 31">
            <a:extLst>
              <a:ext uri="{FF2B5EF4-FFF2-40B4-BE49-F238E27FC236}">
                <a16:creationId xmlns:a16="http://schemas.microsoft.com/office/drawing/2014/main" id="{545C6A52-683F-4BB0-A406-3D050A96C0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04971" y="27622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4800" b="1" spc="6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005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852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4F2F8-662B-4722-8C07-EE53EDAF8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0"/>
            <a:ext cx="105156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E9888-82C3-4AFE-8C6E-F35172FF5A4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199" y="1069974"/>
            <a:ext cx="5181600" cy="5286375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- test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649-2400-47DA-89FC-08068DE8DB9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2" y="1069975"/>
            <a:ext cx="5181600" cy="5286374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D1E782-79B1-46B1-BCC0-B960C3998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Page 9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C8F0B-F368-4FB3-93B0-2FB2C80D4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229B38-2990-44D7-8558-DF58E2E7A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B5B4F1DB-AEC7-4D13-B6E7-8D759B890D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342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>
            <a:extLst>
              <a:ext uri="{FF2B5EF4-FFF2-40B4-BE49-F238E27FC236}">
                <a16:creationId xmlns:a16="http://schemas.microsoft.com/office/drawing/2014/main" id="{B2AC7F3C-7382-4A84-A86E-90EDDD72E8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39909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内容占位符 25">
            <a:extLst>
              <a:ext uri="{FF2B5EF4-FFF2-40B4-BE49-F238E27FC236}">
                <a16:creationId xmlns:a16="http://schemas.microsoft.com/office/drawing/2014/main" id="{3E65EB6F-1E6F-4BA7-9B1A-87394468F94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88484" y="6091547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占位符 31">
            <a:extLst>
              <a:ext uri="{FF2B5EF4-FFF2-40B4-BE49-F238E27FC236}">
                <a16:creationId xmlns:a16="http://schemas.microsoft.com/office/drawing/2014/main" id="{C851C1A8-2647-4778-B954-91350A39360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8484" y="533759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A67E4451-E515-4CD6-9AC2-80FEED5A33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8484" y="4121272"/>
            <a:ext cx="77983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EEB66B9-CD9A-4406-B82A-B301F0B2B0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/>
        </p:blipFill>
        <p:spPr>
          <a:xfrm>
            <a:off x="8870172" y="6192838"/>
            <a:ext cx="3002280" cy="411617"/>
          </a:xfrm>
          <a:prstGeom prst="rect">
            <a:avLst/>
          </a:prstGeom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AED13B5-679B-4E26-81FE-6C898B17DE9C}"/>
              </a:ext>
            </a:extLst>
          </p:cNvPr>
          <p:cNvCxnSpPr>
            <a:cxnSpLocks/>
          </p:cNvCxnSpPr>
          <p:nvPr userDrawn="1"/>
        </p:nvCxnSpPr>
        <p:spPr>
          <a:xfrm>
            <a:off x="-80735" y="4049349"/>
            <a:ext cx="12272735" cy="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52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6">
            <a:extLst>
              <a:ext uri="{FF2B5EF4-FFF2-40B4-BE49-F238E27FC236}">
                <a16:creationId xmlns:a16="http://schemas.microsoft.com/office/drawing/2014/main" id="{636D3F5B-DBA0-4275-91FF-D14D16748B8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>
            <a:extLst>
              <a:ext uri="{FF2B5EF4-FFF2-40B4-BE49-F238E27FC236}">
                <a16:creationId xmlns:a16="http://schemas.microsoft.com/office/drawing/2014/main" id="{EAF966A0-3FED-4405-A46B-41C9C95D779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>
            <a:extLst>
              <a:ext uri="{FF2B5EF4-FFF2-40B4-BE49-F238E27FC236}">
                <a16:creationId xmlns:a16="http://schemas.microsoft.com/office/drawing/2014/main" id="{5CABA719-CA98-4DC1-BD84-0C9150108B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6A416B96-18E1-4343-823D-E9C854070C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5F3585C-5A73-4AF1-B357-3035864895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069D545-3D6A-42A2-B6DB-9D6B8FC38E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/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683CA0A-3CEC-4CF5-883E-6E1BED8E599C}"/>
              </a:ext>
            </a:extLst>
          </p:cNvPr>
          <p:cNvCxnSpPr>
            <a:cxnSpLocks/>
          </p:cNvCxnSpPr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66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-dark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D36BD71-E314-4A66-99B1-E39EA1F94132}"/>
              </a:ext>
            </a:extLst>
          </p:cNvPr>
          <p:cNvSpPr/>
          <p:nvPr userDrawn="1"/>
        </p:nvSpPr>
        <p:spPr>
          <a:xfrm>
            <a:off x="-19050" y="0"/>
            <a:ext cx="611505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/>
          </a:p>
        </p:txBody>
      </p:sp>
      <p:sp>
        <p:nvSpPr>
          <p:cNvPr id="3" name="图片占位符 6">
            <a:extLst>
              <a:ext uri="{FF2B5EF4-FFF2-40B4-BE49-F238E27FC236}">
                <a16:creationId xmlns:a16="http://schemas.microsoft.com/office/drawing/2014/main" id="{636D3F5B-DBA0-4275-91FF-D14D16748B8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>
            <a:extLst>
              <a:ext uri="{FF2B5EF4-FFF2-40B4-BE49-F238E27FC236}">
                <a16:creationId xmlns:a16="http://schemas.microsoft.com/office/drawing/2014/main" id="{EAF966A0-3FED-4405-A46B-41C9C95D779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>
            <a:extLst>
              <a:ext uri="{FF2B5EF4-FFF2-40B4-BE49-F238E27FC236}">
                <a16:creationId xmlns:a16="http://schemas.microsoft.com/office/drawing/2014/main" id="{5CABA719-CA98-4DC1-BD84-0C9150108B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6A416B96-18E1-4343-823D-E9C854070C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5F3585C-5A73-4AF1-B357-3035864895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069D545-3D6A-42A2-B6DB-9D6B8FC38E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74359" r="1346"/>
          <a:stretch/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683CA0A-3CEC-4CF5-883E-6E1BED8E599C}"/>
              </a:ext>
            </a:extLst>
          </p:cNvPr>
          <p:cNvCxnSpPr>
            <a:cxnSpLocks/>
          </p:cNvCxnSpPr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75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>
            <a:extLst>
              <a:ext uri="{FF2B5EF4-FFF2-40B4-BE49-F238E27FC236}">
                <a16:creationId xmlns:a16="http://schemas.microsoft.com/office/drawing/2014/main" id="{98E190D1-AFAC-4AD9-B92E-58B87CBA2BBB}"/>
              </a:ext>
            </a:extLst>
          </p:cNvPr>
          <p:cNvSpPr/>
          <p:nvPr userDrawn="1"/>
        </p:nvSpPr>
        <p:spPr>
          <a:xfrm>
            <a:off x="10515600" y="-25400"/>
            <a:ext cx="1676400" cy="6883400"/>
          </a:xfrm>
          <a:prstGeom prst="triangle">
            <a:avLst>
              <a:gd name="adj" fmla="val 99435"/>
            </a:avLst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just"/>
            <a:endParaRPr lang="zh-CN" altLang="en-US" dirty="0"/>
          </a:p>
        </p:txBody>
      </p:sp>
      <p:sp>
        <p:nvSpPr>
          <p:cNvPr id="5" name="内容占位符 25">
            <a:extLst>
              <a:ext uri="{FF2B5EF4-FFF2-40B4-BE49-F238E27FC236}">
                <a16:creationId xmlns:a16="http://schemas.microsoft.com/office/drawing/2014/main" id="{96682C4B-F3CB-4913-99B2-00AFB7251FA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31">
            <a:extLst>
              <a:ext uri="{FF2B5EF4-FFF2-40B4-BE49-F238E27FC236}">
                <a16:creationId xmlns:a16="http://schemas.microsoft.com/office/drawing/2014/main" id="{B5A17264-04D1-4C02-832A-A1DA9484B0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26FA3F28-F930-4C1E-80F2-90C73C8F30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286D724-0E80-4FBA-8317-A8CE5EF380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53A0ABC-646A-4367-9E96-FFDDE79E6B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/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sp>
        <p:nvSpPr>
          <p:cNvPr id="10" name="图片占位符 6">
            <a:extLst>
              <a:ext uri="{FF2B5EF4-FFF2-40B4-BE49-F238E27FC236}">
                <a16:creationId xmlns:a16="http://schemas.microsoft.com/office/drawing/2014/main" id="{1E4B9AD9-F42C-42B1-BF19-2BD63A06C27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859400" y="0"/>
            <a:ext cx="6146801" cy="6858000"/>
          </a:xfrm>
          <a:prstGeom prst="parallelogram">
            <a:avLst>
              <a:gd name="adj" fmla="val 2812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763BFF2-1BD6-4E69-9E37-FE80DFEC27A8}"/>
              </a:ext>
            </a:extLst>
          </p:cNvPr>
          <p:cNvCxnSpPr>
            <a:cxnSpLocks/>
          </p:cNvCxnSpPr>
          <p:nvPr userDrawn="1"/>
        </p:nvCxnSpPr>
        <p:spPr>
          <a:xfrm flipH="1">
            <a:off x="5710548" y="-25400"/>
            <a:ext cx="1737055" cy="68834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22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建筑物&#10;&#10;自动生成的说明">
            <a:extLst>
              <a:ext uri="{FF2B5EF4-FFF2-40B4-BE49-F238E27FC236}">
                <a16:creationId xmlns:a16="http://schemas.microsoft.com/office/drawing/2014/main" id="{CA3B2481-2E39-4F26-AD96-B5923670EB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710" y="2394097"/>
            <a:ext cx="8047290" cy="2590938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C227DB4D-9A52-41BB-8743-E8038C4138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60763" y="2407580"/>
            <a:ext cx="64264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sp>
        <p:nvSpPr>
          <p:cNvPr id="7" name="内容占位符 25">
            <a:extLst>
              <a:ext uri="{FF2B5EF4-FFF2-40B4-BE49-F238E27FC236}">
                <a16:creationId xmlns:a16="http://schemas.microsoft.com/office/drawing/2014/main" id="{B2D05E36-F937-40FD-97BB-9372B5AC93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946863" y="4107201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>
            <a:extLst>
              <a:ext uri="{FF2B5EF4-FFF2-40B4-BE49-F238E27FC236}">
                <a16:creationId xmlns:a16="http://schemas.microsoft.com/office/drawing/2014/main" id="{5BC80367-1D9F-485B-B0F7-7C45899F90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60764" y="3997557"/>
            <a:ext cx="3349862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图片占位符 14">
            <a:extLst>
              <a:ext uri="{FF2B5EF4-FFF2-40B4-BE49-F238E27FC236}">
                <a16:creationId xmlns:a16="http://schemas.microsoft.com/office/drawing/2014/main" id="{61CC23B2-BE5F-4680-96CD-C33FF9374DF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415726"/>
            <a:ext cx="6323888" cy="4026547"/>
          </a:xfrm>
          <a:custGeom>
            <a:avLst/>
            <a:gdLst>
              <a:gd name="connsiteX0" fmla="*/ 0 w 4827208"/>
              <a:gd name="connsiteY0" fmla="*/ 0 h 3236615"/>
              <a:gd name="connsiteX1" fmla="*/ 4827208 w 4827208"/>
              <a:gd name="connsiteY1" fmla="*/ 0 h 3236615"/>
              <a:gd name="connsiteX2" fmla="*/ 3218537 w 4827208"/>
              <a:gd name="connsiteY2" fmla="*/ 3236615 h 3236615"/>
              <a:gd name="connsiteX3" fmla="*/ 0 w 4827208"/>
              <a:gd name="connsiteY3" fmla="*/ 3236615 h 323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7208" h="3236615">
                <a:moveTo>
                  <a:pt x="0" y="0"/>
                </a:moveTo>
                <a:lnTo>
                  <a:pt x="4827208" y="0"/>
                </a:lnTo>
                <a:lnTo>
                  <a:pt x="3218537" y="3236615"/>
                </a:lnTo>
                <a:lnTo>
                  <a:pt x="0" y="3236615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788FC1A-7F0D-4A9B-AA04-89AD4994A8D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24558" y="4706725"/>
            <a:ext cx="3935296" cy="20929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00B84F0-53AC-421B-9FBC-62687BB5AA2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1357"/>
            <a:ext cx="2169174" cy="71309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9E27F61-80B1-40C1-B303-E54548F0A0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/>
          <a:srcRect r="1346"/>
          <a:stretch/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46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6DC54DA7-8689-4800-BC51-1B5E92F91EBD}"/>
              </a:ext>
            </a:extLst>
          </p:cNvPr>
          <p:cNvGrpSpPr/>
          <p:nvPr userDrawn="1"/>
        </p:nvGrpSpPr>
        <p:grpSpPr>
          <a:xfrm>
            <a:off x="391884" y="2278063"/>
            <a:ext cx="4122059" cy="1462680"/>
            <a:chOff x="304800" y="2709636"/>
            <a:chExt cx="4122059" cy="1462680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5E59BA01-ADDE-45EC-AD9A-30B45C126EF8}"/>
                </a:ext>
              </a:extLst>
            </p:cNvPr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5C4775BF-17D8-45C0-9CB9-425332699B08}"/>
                  </a:ext>
                </a:extLst>
              </p:cNvPr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0D22151C-5CCD-4390-83DF-F41B623A3BBE}"/>
                    </a:ext>
                  </a:extLst>
                </p:cNvPr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pic>
              <p:nvPicPr>
                <p:cNvPr id="18" name="图片 17" descr="图片包含 建筑物&#10;&#10;自动生成的说明">
                  <a:extLst>
                    <a:ext uri="{FF2B5EF4-FFF2-40B4-BE49-F238E27FC236}">
                      <a16:creationId xmlns:a16="http://schemas.microsoft.com/office/drawing/2014/main" id="{4FA339D9-8197-4F28-8D72-F96BF5158E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alphaModFix amt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081911D-2E44-4FD6-A0AD-907AAE52FACB}"/>
                  </a:ext>
                </a:extLst>
              </p:cNvPr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  录</a:t>
                </a: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92C7D20-4DAB-48D5-B9FE-07311B97C222}"/>
                  </a:ext>
                </a:extLst>
              </p:cNvPr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722A3E5D-FF59-4C7C-A657-F2CE27FAB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9" name="图片占位符 6">
            <a:extLst>
              <a:ext uri="{FF2B5EF4-FFF2-40B4-BE49-F238E27FC236}">
                <a16:creationId xmlns:a16="http://schemas.microsoft.com/office/drawing/2014/main" id="{AF8E3962-2329-4680-827B-C4237CDC52F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6096001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436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B78DC3B0-6545-47FD-A372-07AD4DF09697}"/>
              </a:ext>
            </a:extLst>
          </p:cNvPr>
          <p:cNvGrpSpPr/>
          <p:nvPr userDrawn="1"/>
        </p:nvGrpSpPr>
        <p:grpSpPr>
          <a:xfrm>
            <a:off x="4034971" y="689970"/>
            <a:ext cx="4122059" cy="1462680"/>
            <a:chOff x="304800" y="2709636"/>
            <a:chExt cx="4122059" cy="1462680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A499F2E8-30BC-413E-8034-6A7278D4979C}"/>
                </a:ext>
              </a:extLst>
            </p:cNvPr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BFD679A7-DAD2-4984-B6F0-7C9ABE4B8F0F}"/>
                  </a:ext>
                </a:extLst>
              </p:cNvPr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424CD77E-BBF9-4D46-B301-F75D3222F2E0}"/>
                    </a:ext>
                  </a:extLst>
                </p:cNvPr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pic>
              <p:nvPicPr>
                <p:cNvPr id="10" name="图片 9" descr="图片包含 建筑物&#10;&#10;自动生成的说明">
                  <a:extLst>
                    <a:ext uri="{FF2B5EF4-FFF2-40B4-BE49-F238E27FC236}">
                      <a16:creationId xmlns:a16="http://schemas.microsoft.com/office/drawing/2014/main" id="{83E81D97-88FE-44C4-85F5-ABEF155EA0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alphaModFix amt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3959A77-64DA-4694-95C2-AD9E38910645}"/>
                  </a:ext>
                </a:extLst>
              </p:cNvPr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0512A63-1AB8-442E-BAE6-AF2B98235281}"/>
                  </a:ext>
                </a:extLst>
              </p:cNvPr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AD253681-53B8-4661-A94B-736B46C3A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1" name="图片占位符 6">
            <a:extLst>
              <a:ext uri="{FF2B5EF4-FFF2-40B4-BE49-F238E27FC236}">
                <a16:creationId xmlns:a16="http://schemas.microsoft.com/office/drawing/2014/main" id="{D403F116-EFE8-4DEB-B6FE-4D20752B74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3240088"/>
            <a:ext cx="12192000" cy="36179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101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120000"/>
              </a:lnSpc>
              <a:buFont typeface="Wingdings" panose="05000000000000000000" pitchFamily="2" charset="2"/>
              <a:buChar char="q"/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826755" indent="-342900">
              <a:lnSpc>
                <a:spcPct val="120000"/>
              </a:lnSpc>
              <a:buFont typeface="Wingdings" panose="05000000000000000000" pitchFamily="2" charset="2"/>
              <a:buChar char="Ø"/>
              <a:defRPr sz="21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19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20000"/>
              </a:lnSpc>
              <a:defRPr sz="1693">
                <a:solidFill>
                  <a:schemeClr val="accent2"/>
                </a:solidFill>
                <a:latin typeface="+mj-ea"/>
                <a:ea typeface="+mj-ea"/>
              </a:defRPr>
            </a:lvl4pPr>
            <a:lvl5pPr>
              <a:lnSpc>
                <a:spcPct val="120000"/>
              </a:lnSpc>
              <a:defRPr sz="1693">
                <a:solidFill>
                  <a:schemeClr val="accent2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13" name="图片 12" descr="文本&#10;&#10;中度可信度描述已自动生成">
            <a:extLst>
              <a:ext uri="{FF2B5EF4-FFF2-40B4-BE49-F238E27FC236}">
                <a16:creationId xmlns:a16="http://schemas.microsoft.com/office/drawing/2014/main" id="{20F80C42-4A81-4868-AA78-9E4FF9811EE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162" y="263409"/>
            <a:ext cx="2305463" cy="75790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B998610-38B8-4F4F-8E37-98D574A43924}"/>
              </a:ext>
            </a:extLst>
          </p:cNvPr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>
                  <a:lumMod val="100000"/>
                </a:schemeClr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08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916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8" r:id="rId4"/>
    <p:sldLayoutId id="2147483683" r:id="rId5"/>
    <p:sldLayoutId id="2147483689" r:id="rId6"/>
    <p:sldLayoutId id="2147483682" r:id="rId7"/>
    <p:sldLayoutId id="2147483684" r:id="rId8"/>
    <p:sldLayoutId id="2147483664" r:id="rId9"/>
    <p:sldLayoutId id="2147483677" r:id="rId10"/>
    <p:sldLayoutId id="2147483678" r:id="rId11"/>
    <p:sldLayoutId id="2147483675" r:id="rId12"/>
    <p:sldLayoutId id="2147483690" r:id="rId13"/>
    <p:sldLayoutId id="2147483685" r:id="rId14"/>
    <p:sldLayoutId id="2147483686" r:id="rId15"/>
    <p:sldLayoutId id="2147483691" r:id="rId16"/>
    <p:sldLayoutId id="2147483687" r:id="rId17"/>
    <p:sldLayoutId id="2147483692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6771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927" indent="-241927" algn="l" defTabSz="967710" rtl="0" eaLnBrk="1" latinLnBrk="0" hangingPunct="1">
        <a:lnSpc>
          <a:spcPct val="90000"/>
        </a:lnSpc>
        <a:spcBef>
          <a:spcPts val="1058"/>
        </a:spcBef>
        <a:buFontTx/>
        <a:buBlip>
          <a:blip r:embed="rId20"/>
        </a:buBlip>
        <a:defRPr sz="2963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25782" indent="-241927" algn="l" defTabSz="967710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2540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09637" indent="-241927" algn="l" defTabSz="967710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2117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93492" indent="-241927" algn="l" defTabSz="967710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77346" indent="-241927" algn="l" defTabSz="967710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661201" indent="-241927" algn="l" defTabSz="967710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3145056" indent="-241927" algn="l" defTabSz="967710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628911" indent="-241927" algn="l" defTabSz="967710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4112765" indent="-241927" algn="l" defTabSz="967710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55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10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564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419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9274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3129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6983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838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01">
          <p15:clr>
            <a:srgbClr val="F26B43"/>
          </p15:clr>
        </p15:guide>
        <p15:guide id="2" orient="horz" pos="227">
          <p15:clr>
            <a:srgbClr val="F26B43"/>
          </p15:clr>
        </p15:guide>
        <p15:guide id="3" pos="3840" userDrawn="1">
          <p15:clr>
            <a:srgbClr val="F26B43"/>
          </p15:clr>
        </p15:guide>
        <p15:guide id="4" pos="227">
          <p15:clr>
            <a:srgbClr val="F26B43"/>
          </p15:clr>
        </p15:guide>
        <p15:guide id="5" orient="horz" pos="2041">
          <p15:clr>
            <a:srgbClr val="F26B43"/>
          </p15:clr>
        </p15:guide>
        <p15:guide id="6" pos="7446" userDrawn="1">
          <p15:clr>
            <a:srgbClr val="F26B43"/>
          </p15:clr>
        </p15:guide>
        <p15:guide id="7" orient="horz" pos="3651">
          <p15:clr>
            <a:srgbClr val="F26B43"/>
          </p15:clr>
        </p15:guide>
        <p15:guide id="8" orient="horz" pos="2514">
          <p15:clr>
            <a:srgbClr val="FDE53C"/>
          </p15:clr>
        </p15:guide>
        <p15:guide id="9" orient="horz" pos="1554">
          <p15:clr>
            <a:srgbClr val="FDE53C"/>
          </p15:clr>
        </p15:guide>
        <p15:guide id="12" pos="2418">
          <p15:clr>
            <a:srgbClr val="A4A3A4"/>
          </p15:clr>
        </p15:guide>
        <p15:guide id="13" pos="4830">
          <p15:clr>
            <a:srgbClr val="A4A3A4"/>
          </p15:clr>
        </p15:guide>
        <p15:guide id="14" orient="horz" pos="1356">
          <p15:clr>
            <a:srgbClr val="A4A3A4"/>
          </p15:clr>
        </p15:guide>
        <p15:guide id="15" orient="horz" pos="2718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72EDF93B-2658-45FE-A1CD-6E012E905D81}"/>
              </a:ext>
            </a:extLst>
          </p:cNvPr>
          <p:cNvGrpSpPr/>
          <p:nvPr/>
        </p:nvGrpSpPr>
        <p:grpSpPr>
          <a:xfrm>
            <a:off x="2239735" y="2706623"/>
            <a:ext cx="7048024" cy="1771536"/>
            <a:chOff x="2326376" y="1424016"/>
            <a:chExt cx="8324845" cy="2348444"/>
          </a:xfrm>
        </p:grpSpPr>
        <p:sp>
          <p:nvSpPr>
            <p:cNvPr id="147" name="Rectangle 4">
              <a:extLst>
                <a:ext uri="{FF2B5EF4-FFF2-40B4-BE49-F238E27FC236}">
                  <a16:creationId xmlns:a16="http://schemas.microsoft.com/office/drawing/2014/main" id="{99B7CB90-E4E0-46A0-9D9F-CD2360C2B324}"/>
                </a:ext>
              </a:extLst>
            </p:cNvPr>
            <p:cNvSpPr/>
            <p:nvPr/>
          </p:nvSpPr>
          <p:spPr>
            <a:xfrm>
              <a:off x="5405127" y="1424016"/>
              <a:ext cx="2098073" cy="234844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1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1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MECALS-Based Approximate Logic Synthesis</a:t>
              </a:r>
              <a:endParaRPr lang="en-US" sz="20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48" name="Right Arrow 5">
              <a:extLst>
                <a:ext uri="{FF2B5EF4-FFF2-40B4-BE49-F238E27FC236}">
                  <a16:creationId xmlns:a16="http://schemas.microsoft.com/office/drawing/2014/main" id="{E6A8D625-40F9-4AD5-971E-6905FC126644}"/>
                </a:ext>
              </a:extLst>
            </p:cNvPr>
            <p:cNvSpPr/>
            <p:nvPr/>
          </p:nvSpPr>
          <p:spPr>
            <a:xfrm>
              <a:off x="4781680" y="1941830"/>
              <a:ext cx="598515" cy="363681"/>
            </a:xfrm>
            <a:prstGeom prst="rightArrow">
              <a:avLst/>
            </a:prstGeom>
            <a:solidFill>
              <a:srgbClr val="4F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49" name="Right Arrow 6">
              <a:extLst>
                <a:ext uri="{FF2B5EF4-FFF2-40B4-BE49-F238E27FC236}">
                  <a16:creationId xmlns:a16="http://schemas.microsoft.com/office/drawing/2014/main" id="{FC43B0E7-A94E-4078-908E-669CC7A5CB80}"/>
                </a:ext>
              </a:extLst>
            </p:cNvPr>
            <p:cNvSpPr/>
            <p:nvPr/>
          </p:nvSpPr>
          <p:spPr>
            <a:xfrm>
              <a:off x="4790508" y="2940633"/>
              <a:ext cx="598515" cy="363682"/>
            </a:xfrm>
            <a:prstGeom prst="rightArrow">
              <a:avLst/>
            </a:prstGeom>
            <a:solidFill>
              <a:srgbClr val="4F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50" name="Right Arrow 7">
              <a:extLst>
                <a:ext uri="{FF2B5EF4-FFF2-40B4-BE49-F238E27FC236}">
                  <a16:creationId xmlns:a16="http://schemas.microsoft.com/office/drawing/2014/main" id="{8D24E8E5-B250-4F12-AF6A-5992F470BF46}"/>
                </a:ext>
              </a:extLst>
            </p:cNvPr>
            <p:cNvSpPr/>
            <p:nvPr/>
          </p:nvSpPr>
          <p:spPr>
            <a:xfrm>
              <a:off x="7550288" y="2416396"/>
              <a:ext cx="598515" cy="363682"/>
            </a:xfrm>
            <a:prstGeom prst="rightArrow">
              <a:avLst/>
            </a:prstGeom>
            <a:solidFill>
              <a:srgbClr val="4F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51" name="Rectangle 11">
              <a:extLst>
                <a:ext uri="{FF2B5EF4-FFF2-40B4-BE49-F238E27FC236}">
                  <a16:creationId xmlns:a16="http://schemas.microsoft.com/office/drawing/2014/main" id="{E25F7B9B-F8C7-4999-ADFD-E9E973D69838}"/>
                </a:ext>
              </a:extLst>
            </p:cNvPr>
            <p:cNvSpPr/>
            <p:nvPr/>
          </p:nvSpPr>
          <p:spPr>
            <a:xfrm>
              <a:off x="8120269" y="1957898"/>
              <a:ext cx="2530952" cy="13464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Approximate circuit satisfying error constraint</a:t>
              </a:r>
              <a:endPara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2" name="TextBox 14">
                  <a:extLst>
                    <a:ext uri="{FF2B5EF4-FFF2-40B4-BE49-F238E27FC236}">
                      <a16:creationId xmlns:a16="http://schemas.microsoft.com/office/drawing/2014/main" id="{2355948E-B163-41E6-9AEA-B743357083C4}"/>
                    </a:ext>
                  </a:extLst>
                </p:cNvPr>
                <p:cNvSpPr txBox="1"/>
                <p:nvPr/>
              </p:nvSpPr>
              <p:spPr>
                <a:xfrm>
                  <a:off x="2419032" y="2565276"/>
                  <a:ext cx="2369026" cy="9384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dirty="0">
                      <a:latin typeface="Arial" panose="020B0604020202020204" pitchFamily="34" charset="0"/>
                      <a:ea typeface="微软雅黑" panose="020B0503020204020204" pitchFamily="34" charset="-122"/>
                      <a:cs typeface="Arial" panose="020B0604020202020204" pitchFamily="34" charset="0"/>
                    </a:rPr>
                    <a:t>Error constraint,</a:t>
                  </a:r>
                </a:p>
                <a:p>
                  <a:pPr algn="ctr"/>
                  <a:r>
                    <a:rPr lang="en-US" altLang="zh-CN" sz="2000" dirty="0">
                      <a:latin typeface="Arial" panose="020B0604020202020204" pitchFamily="34" charset="0"/>
                      <a:ea typeface="微软雅黑" panose="020B0503020204020204" pitchFamily="34" charset="-122"/>
                      <a:cs typeface="Arial" panose="020B0604020202020204" pitchFamily="34" charset="0"/>
                    </a:rPr>
                    <a:t>e.g.,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dirty="0">
                          <a:latin typeface="Cambria Math" panose="02040503050406030204" pitchFamily="18" charset="0"/>
                          <a:ea typeface="+mj-ea"/>
                          <a:cs typeface="Arial" panose="020B0604020202020204" pitchFamily="34" charset="0"/>
                        </a:rPr>
                        <m:t>W</m:t>
                      </m:r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panose="02040503050406030204" pitchFamily="18" charset="0"/>
                          <a:ea typeface="+mj-ea"/>
                          <a:cs typeface="Arial" panose="020B0604020202020204" pitchFamily="34" charset="0"/>
                        </a:rPr>
                        <m:t>CE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+mj-ea"/>
                          <a:cs typeface="Arial" panose="020B0604020202020204" pitchFamily="34" charset="0"/>
                        </a:rPr>
                        <m:t>≤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+mj-ea"/>
                          <a:cs typeface="Arial" panose="020B0604020202020204" pitchFamily="34" charset="0"/>
                        </a:rPr>
                        <m:t>64</m:t>
                      </m:r>
                    </m:oMath>
                  </a14:m>
                  <a:endParaRPr lang="zh-CN" altLang="en-US" sz="200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52" name="TextBox 14">
                  <a:extLst>
                    <a:ext uri="{FF2B5EF4-FFF2-40B4-BE49-F238E27FC236}">
                      <a16:creationId xmlns:a16="http://schemas.microsoft.com/office/drawing/2014/main" id="{2355948E-B163-41E6-9AEA-B743357083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9032" y="2565276"/>
                  <a:ext cx="2369026" cy="938412"/>
                </a:xfrm>
                <a:prstGeom prst="rect">
                  <a:avLst/>
                </a:prstGeom>
                <a:blipFill>
                  <a:blip r:embed="rId3"/>
                  <a:stretch>
                    <a:fillRect l="-2736" t="-3448" r="-3040" b="-155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3" name="Rectangle 11">
              <a:extLst>
                <a:ext uri="{FF2B5EF4-FFF2-40B4-BE49-F238E27FC236}">
                  <a16:creationId xmlns:a16="http://schemas.microsoft.com/office/drawing/2014/main" id="{C7E5393C-F026-4960-A5E2-8B9CEE9A9CEA}"/>
                </a:ext>
              </a:extLst>
            </p:cNvPr>
            <p:cNvSpPr/>
            <p:nvPr/>
          </p:nvSpPr>
          <p:spPr>
            <a:xfrm>
              <a:off x="2326376" y="1801304"/>
              <a:ext cx="2354890" cy="5304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Exact circuit</a:t>
              </a:r>
              <a:endPara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052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78c8f87c-62e1-4241-a275-173841f12d59"/>
</p:tagLst>
</file>

<file path=ppt/theme/theme1.xml><?xml version="1.0" encoding="utf-8"?>
<a:theme xmlns:a="http://schemas.openxmlformats.org/drawingml/2006/main" name="自定义设计方案">
  <a:themeElements>
    <a:clrScheme name="SJTU-2021">
      <a:dk1>
        <a:srgbClr val="000000"/>
      </a:dk1>
      <a:lt1>
        <a:srgbClr val="FFFFFF"/>
      </a:lt1>
      <a:dk2>
        <a:srgbClr val="C8161E"/>
      </a:dk2>
      <a:lt2>
        <a:srgbClr val="DBDBDB"/>
      </a:lt2>
      <a:accent1>
        <a:srgbClr val="0051EB"/>
      </a:accent1>
      <a:accent2>
        <a:srgbClr val="44546A"/>
      </a:accent2>
      <a:accent3>
        <a:srgbClr val="1F4D78"/>
      </a:accent3>
      <a:accent4>
        <a:srgbClr val="ED7D31"/>
      </a:accent4>
      <a:accent5>
        <a:srgbClr val="FFC000"/>
      </a:accent5>
      <a:accent6>
        <a:srgbClr val="A5A5A5"/>
      </a:accent6>
      <a:hlink>
        <a:srgbClr val="196E7D"/>
      </a:hlink>
      <a:folHlink>
        <a:srgbClr val="BEBEBE"/>
      </a:folHlink>
    </a:clrScheme>
    <a:fontScheme name="鸿蒙">
      <a:majorFont>
        <a:latin typeface="Segoe UI"/>
        <a:ea typeface="HarmonyOS Sans SC Black"/>
        <a:cs typeface=""/>
      </a:majorFont>
      <a:minorFont>
        <a:latin typeface="Segoe UI"/>
        <a:ea typeface="HarmonyOS Sans SC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ysClr val="window" lastClr="FFFFFF"/>
        </a:solidFill>
        <a:ln w="12700" cap="flat" cmpd="sng" algn="ctr">
          <a:noFill/>
          <a:prstDash val="solid"/>
          <a:miter lim="800000"/>
        </a:ln>
        <a:effectLst/>
      </a:spPr>
      <a:bodyPr rtlCol="0" anchor="ctr"/>
      <a:lstStyle>
        <a:defPPr algn="just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演示文稿1" id="{58207EA5-DF65-41EA-AC31-C4A3CCF3DB63}" vid="{ECDA9F49-FF6D-42F4-A480-1F82BD0E4C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5945</TotalTime>
  <Words>22</Words>
  <Application>Microsoft Office PowerPoint</Application>
  <PresentationFormat>宽屏</PresentationFormat>
  <Paragraphs>6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HarmonyOS Sans SC Black</vt:lpstr>
      <vt:lpstr>微软雅黑</vt:lpstr>
      <vt:lpstr>等线</vt:lpstr>
      <vt:lpstr>Arial</vt:lpstr>
      <vt:lpstr>Cambria Math</vt:lpstr>
      <vt:lpstr>Segoe UI</vt:lpstr>
      <vt:lpstr>Wingdings</vt:lpstr>
      <vt:lpstr>自定义设计方案</vt:lpstr>
      <vt:lpstr>PowerPoint 演示文稿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李一</dc:creator>
  <cp:lastModifiedBy>Meng Chang</cp:lastModifiedBy>
  <cp:revision>2388</cp:revision>
  <cp:lastPrinted>2017-10-17T16:00:00Z</cp:lastPrinted>
  <dcterms:created xsi:type="dcterms:W3CDTF">2017-10-17T16:00:00Z</dcterms:created>
  <dcterms:modified xsi:type="dcterms:W3CDTF">2023-04-27T06:05:50Z</dcterms:modified>
  <cp:category>work report</cp:category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a173570b-f82c-4049-95f2-66cf58a73903</vt:lpwstr>
  </property>
</Properties>
</file>