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7" r:id="rId3"/>
    <p:sldId id="259" r:id="rId4"/>
    <p:sldId id="267" r:id="rId5"/>
    <p:sldId id="266" r:id="rId6"/>
    <p:sldId id="278" r:id="rId7"/>
    <p:sldId id="296" r:id="rId8"/>
    <p:sldId id="297" r:id="rId9"/>
    <p:sldId id="298" r:id="rId10"/>
    <p:sldId id="265" r:id="rId11"/>
    <p:sldId id="299"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6">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4FF"/>
    <a:srgbClr val="425BA5"/>
    <a:srgbClr val="425B97"/>
    <a:srgbClr val="FFFFFF"/>
    <a:srgbClr val="304371"/>
    <a:srgbClr val="1421C8"/>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5" d="100"/>
          <a:sy n="85" d="100"/>
        </p:scale>
        <p:origin x="648" y="72"/>
      </p:cViewPr>
      <p:guideLst>
        <p:guide orient="horz" pos="2276"/>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2021/5/14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2021/5/14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2021/5/14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2021/5/14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2021/5/14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2021/5/14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2021/5/14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2021/5/14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2021/5/14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2021/5/14</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6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6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8.xml"/><Relationship Id="rId5" Type="http://schemas.openxmlformats.org/officeDocument/2006/relationships/image" Target="../media/image6.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7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593725" y="3402965"/>
            <a:ext cx="5084445" cy="841375"/>
          </a:xfrm>
        </p:spPr>
        <p:txBody>
          <a:bodyPr/>
          <a:lstStyle/>
          <a:p>
            <a:pPr algn="l"/>
            <a:r>
              <a:rPr lang="zh-CN" altLang="en-US" sz="4400">
                <a:solidFill>
                  <a:srgbClr val="425B97"/>
                </a:solidFill>
              </a:rPr>
              <a:t>项目中期答辩</a:t>
            </a:r>
          </a:p>
        </p:txBody>
      </p:sp>
      <p:pic>
        <p:nvPicPr>
          <p:cNvPr id="4" name="图片 3" descr="矩形 1 拷贝"/>
          <p:cNvPicPr>
            <a:picLocks noChangeAspect="1"/>
          </p:cNvPicPr>
          <p:nvPr/>
        </p:nvPicPr>
        <p:blipFill>
          <a:blip r:embed="rId7"/>
          <a:stretch>
            <a:fillRect/>
          </a:stretch>
        </p:blipFill>
        <p:spPr>
          <a:xfrm rot="10800000">
            <a:off x="6554470" y="-6985"/>
            <a:ext cx="6092825" cy="6871335"/>
          </a:xfrm>
          <a:prstGeom prst="rect">
            <a:avLst/>
          </a:prstGeom>
        </p:spPr>
      </p:pic>
      <p:sp>
        <p:nvSpPr>
          <p:cNvPr id="8" name="文本框 7"/>
          <p:cNvSpPr txBox="1"/>
          <p:nvPr/>
        </p:nvSpPr>
        <p:spPr>
          <a:xfrm>
            <a:off x="593725" y="4180205"/>
            <a:ext cx="4422775" cy="1168400"/>
          </a:xfrm>
          <a:prstGeom prst="rect">
            <a:avLst/>
          </a:prstGeom>
          <a:noFill/>
        </p:spPr>
        <p:txBody>
          <a:bodyPr wrap="square" rtlCol="0">
            <a:spAutoFit/>
          </a:bodyPr>
          <a:lstStyle/>
          <a:p>
            <a:r>
              <a:rPr lang="zh-CN" altLang="en-US" sz="1400">
                <a:solidFill>
                  <a:srgbClr val="425B97"/>
                </a:solidFill>
                <a:latin typeface="+mj-lt"/>
                <a:cs typeface="+mj-lt"/>
              </a:rPr>
              <a:t>谢安琪</a:t>
            </a:r>
          </a:p>
          <a:p>
            <a:r>
              <a:rPr lang="en-US" altLang="zh-CN" sz="1400">
                <a:solidFill>
                  <a:srgbClr val="425B97"/>
                </a:solidFill>
                <a:latin typeface="+mj-lt"/>
                <a:cs typeface="+mj-lt"/>
              </a:rPr>
              <a:t>Edward Raymon He</a:t>
            </a:r>
          </a:p>
          <a:p>
            <a:r>
              <a:rPr lang="en-US" altLang="zh-CN" sz="1400">
                <a:solidFill>
                  <a:srgbClr val="425B97"/>
                </a:solidFill>
                <a:latin typeface="+mj-lt"/>
                <a:cs typeface="+mj-lt"/>
              </a:rPr>
              <a:t>Jun Hanaizumi</a:t>
            </a:r>
          </a:p>
          <a:p>
            <a:r>
              <a:rPr lang="en-US" altLang="zh-CN" sz="1400">
                <a:solidFill>
                  <a:srgbClr val="425B97"/>
                </a:solidFill>
                <a:latin typeface="+mj-lt"/>
                <a:cs typeface="+mj-lt"/>
              </a:rPr>
              <a:t>Naomi Michella Gunawan</a:t>
            </a:r>
          </a:p>
          <a:p>
            <a:endParaRPr lang="en-US" altLang="zh-CN" sz="1400">
              <a:solidFill>
                <a:srgbClr val="425B97"/>
              </a:solidFill>
              <a:latin typeface="+mj-lt"/>
              <a:cs typeface="+mj-lt"/>
            </a:endParaRPr>
          </a:p>
        </p:txBody>
      </p:sp>
      <p:sp>
        <p:nvSpPr>
          <p:cNvPr id="14" name="副标题 2"/>
          <p:cNvSpPr>
            <a:spLocks noGrp="1"/>
          </p:cNvSpPr>
          <p:nvPr>
            <p:custDataLst>
              <p:tags r:id="rId3"/>
            </p:custDataLst>
          </p:nvPr>
        </p:nvSpPr>
        <p:spPr>
          <a:xfrm>
            <a:off x="590550" y="2550160"/>
            <a:ext cx="3023870" cy="77660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5400" b="1">
                <a:solidFill>
                  <a:srgbClr val="425B97"/>
                </a:solidFill>
                <a:latin typeface="+mj-lt"/>
              </a:rPr>
              <a:t>慧眼找物</a:t>
            </a:r>
          </a:p>
        </p:txBody>
      </p:sp>
      <p:pic>
        <p:nvPicPr>
          <p:cNvPr id="17" name="图片 16" descr="形状 1"/>
          <p:cNvPicPr>
            <a:picLocks noChangeAspect="1"/>
          </p:cNvPicPr>
          <p:nvPr/>
        </p:nvPicPr>
        <p:blipFill>
          <a:blip r:embed="rId8"/>
          <a:stretch>
            <a:fillRect/>
          </a:stretch>
        </p:blipFill>
        <p:spPr>
          <a:xfrm>
            <a:off x="6225540" y="-10160"/>
            <a:ext cx="1802765" cy="6875145"/>
          </a:xfrm>
          <a:prstGeom prst="rect">
            <a:avLst/>
          </a:prstGeom>
        </p:spPr>
      </p:pic>
      <p:pic>
        <p:nvPicPr>
          <p:cNvPr id="16" name="图片 15" descr="pedro-lastra-157071-unsplash"/>
          <p:cNvPicPr>
            <a:picLocks noChangeAspect="1"/>
          </p:cNvPicPr>
          <p:nvPr/>
        </p:nvPicPr>
        <p:blipFill>
          <a:blip r:embed="rId9"/>
          <a:stretch>
            <a:fillRect/>
          </a:stretch>
        </p:blipFill>
        <p:spPr>
          <a:xfrm>
            <a:off x="6446520" y="-6985"/>
            <a:ext cx="6554470" cy="685482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346960" y="1840865"/>
            <a:ext cx="3529965" cy="104775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11" name="ï$ḻiďe"/>
          <p:cNvSpPr txBox="1"/>
          <p:nvPr/>
        </p:nvSpPr>
        <p:spPr>
          <a:xfrm>
            <a:off x="2637790" y="1888490"/>
            <a:ext cx="2520315" cy="394970"/>
          </a:xfrm>
          <a:prstGeom prst="rect">
            <a:avLst/>
          </a:prstGeom>
        </p:spPr>
        <p:txBody>
          <a:bodyPr vert="horz" wrap="none" lIns="90000" rIns="90000">
            <a:normAutofit/>
          </a:bodyPr>
          <a:lstStyle/>
          <a:p>
            <a:pPr algn="l"/>
            <a:r>
              <a:rPr lang="en-US" altLang="zh-CN" b="1" kern="900" dirty="0">
                <a:ln>
                  <a:noFill/>
                </a:ln>
                <a:solidFill>
                  <a:schemeClr val="bg1"/>
                </a:solidFill>
              </a:rPr>
              <a:t>Tensorflow识别图像</a:t>
            </a:r>
          </a:p>
        </p:txBody>
      </p:sp>
      <p:sp>
        <p:nvSpPr>
          <p:cNvPr id="12" name="ïṥ1iďè"/>
          <p:cNvSpPr txBox="1"/>
          <p:nvPr/>
        </p:nvSpPr>
        <p:spPr>
          <a:xfrm>
            <a:off x="2637790" y="2283460"/>
            <a:ext cx="2520315" cy="481330"/>
          </a:xfrm>
          <a:prstGeom prst="rect">
            <a:avLst/>
          </a:prstGeom>
        </p:spPr>
        <p:txBody>
          <a:bodyPr vert="horz" wrap="square" lIns="90000" rIns="90000">
            <a:normAutofit/>
          </a:bodyPr>
          <a:lstStyle/>
          <a:p>
            <a:pPr algn="ctr">
              <a:lnSpc>
                <a:spcPct val="120000"/>
              </a:lnSpc>
            </a:pPr>
            <a:r>
              <a:rPr lang="zh-CN" altLang="en-US" sz="1400" dirty="0">
                <a:solidFill>
                  <a:schemeClr val="bg1"/>
                </a:solidFill>
              </a:rPr>
              <a:t>在本地搭建完成 </a:t>
            </a:r>
            <a:r>
              <a:rPr lang="en-US" altLang="zh-CN" sz="1400" dirty="0">
                <a:solidFill>
                  <a:schemeClr val="bg1"/>
                </a:solidFill>
              </a:rPr>
              <a:t>- </a:t>
            </a:r>
            <a:r>
              <a:rPr lang="zh-CN" altLang="en-US" sz="1400" dirty="0">
                <a:solidFill>
                  <a:schemeClr val="bg1"/>
                </a:solidFill>
              </a:rPr>
              <a:t>谢安琪</a:t>
            </a:r>
          </a:p>
        </p:txBody>
      </p:sp>
      <p:sp>
        <p:nvSpPr>
          <p:cNvPr id="10" name="文本框 9"/>
          <p:cNvSpPr txBox="1"/>
          <p:nvPr/>
        </p:nvSpPr>
        <p:spPr>
          <a:xfrm>
            <a:off x="220980" y="247650"/>
            <a:ext cx="3945255" cy="821055"/>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sym typeface="+mn-ea"/>
              </a:rPr>
              <a:t>已完成工作内容与分工情况</a:t>
            </a: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rPr>
              <a:t>慧眼找物 </a:t>
            </a:r>
            <a:r>
              <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rPr>
              <a:t>- </a:t>
            </a: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rPr>
              <a:t>项目中期答辩</a:t>
            </a:r>
          </a:p>
        </p:txBody>
      </p:sp>
      <p:sp>
        <p:nvSpPr>
          <p:cNvPr id="5" name="矩形 4"/>
          <p:cNvSpPr/>
          <p:nvPr/>
        </p:nvSpPr>
        <p:spPr>
          <a:xfrm>
            <a:off x="2540" y="170815"/>
            <a:ext cx="218440" cy="690245"/>
          </a:xfrm>
          <a:prstGeom prst="rect">
            <a:avLst/>
          </a:prstGeom>
          <a:solidFill>
            <a:srgbClr val="425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íṩḻíḋe"/>
          <p:cNvSpPr/>
          <p:nvPr/>
        </p:nvSpPr>
        <p:spPr>
          <a:xfrm>
            <a:off x="1228090" y="1600200"/>
            <a:ext cx="1409700" cy="1453515"/>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01</a:t>
            </a:r>
          </a:p>
        </p:txBody>
      </p:sp>
      <p:sp>
        <p:nvSpPr>
          <p:cNvPr id="2" name="矩形 1"/>
          <p:cNvSpPr/>
          <p:nvPr/>
        </p:nvSpPr>
        <p:spPr>
          <a:xfrm>
            <a:off x="7554595" y="1878965"/>
            <a:ext cx="3529965" cy="104775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3" name="ï$ḻiďe"/>
          <p:cNvSpPr txBox="1"/>
          <p:nvPr/>
        </p:nvSpPr>
        <p:spPr>
          <a:xfrm>
            <a:off x="7845425" y="1926590"/>
            <a:ext cx="2520315" cy="394970"/>
          </a:xfrm>
          <a:prstGeom prst="rect">
            <a:avLst/>
          </a:prstGeom>
        </p:spPr>
        <p:txBody>
          <a:bodyPr vert="horz" wrap="none" lIns="90000" rIns="90000">
            <a:normAutofit/>
          </a:bodyPr>
          <a:lstStyle/>
          <a:p>
            <a:pPr algn="l"/>
            <a:r>
              <a:rPr lang="en-US" altLang="zh-CN" b="1" kern="900" dirty="0">
                <a:ln>
                  <a:noFill/>
                </a:ln>
                <a:solidFill>
                  <a:schemeClr val="bg1"/>
                </a:solidFill>
              </a:rPr>
              <a:t>Tensorflow语音识别</a:t>
            </a:r>
          </a:p>
        </p:txBody>
      </p:sp>
      <p:sp>
        <p:nvSpPr>
          <p:cNvPr id="13" name="ïṥ1iďè"/>
          <p:cNvSpPr txBox="1"/>
          <p:nvPr/>
        </p:nvSpPr>
        <p:spPr>
          <a:xfrm>
            <a:off x="7845425" y="2321560"/>
            <a:ext cx="2520315" cy="481330"/>
          </a:xfrm>
          <a:prstGeom prst="rect">
            <a:avLst/>
          </a:prstGeom>
        </p:spPr>
        <p:txBody>
          <a:bodyPr vert="horz" wrap="square" lIns="90000" rIns="90000">
            <a:normAutofit/>
          </a:bodyPr>
          <a:lstStyle/>
          <a:p>
            <a:pPr algn="ctr">
              <a:lnSpc>
                <a:spcPct val="120000"/>
              </a:lnSpc>
            </a:pPr>
            <a:r>
              <a:rPr lang="zh-CN" altLang="en-US" sz="1400" dirty="0">
                <a:solidFill>
                  <a:schemeClr val="bg1"/>
                </a:solidFill>
              </a:rPr>
              <a:t>在本地搭建完成 </a:t>
            </a:r>
            <a:r>
              <a:rPr lang="en-US" altLang="zh-CN" sz="1400" dirty="0">
                <a:solidFill>
                  <a:schemeClr val="bg1"/>
                </a:solidFill>
              </a:rPr>
              <a:t>- Edward</a:t>
            </a:r>
          </a:p>
        </p:txBody>
      </p:sp>
      <p:sp>
        <p:nvSpPr>
          <p:cNvPr id="14" name="íṩḻíḋe"/>
          <p:cNvSpPr/>
          <p:nvPr/>
        </p:nvSpPr>
        <p:spPr>
          <a:xfrm>
            <a:off x="6435725" y="1638300"/>
            <a:ext cx="1409700" cy="1453515"/>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02</a:t>
            </a:r>
          </a:p>
        </p:txBody>
      </p:sp>
      <p:sp>
        <p:nvSpPr>
          <p:cNvPr id="17" name="矩形 16"/>
          <p:cNvSpPr/>
          <p:nvPr/>
        </p:nvSpPr>
        <p:spPr>
          <a:xfrm>
            <a:off x="2346960" y="4189730"/>
            <a:ext cx="3529965" cy="104775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18" name="ï$ḻiďe"/>
          <p:cNvSpPr txBox="1"/>
          <p:nvPr/>
        </p:nvSpPr>
        <p:spPr>
          <a:xfrm>
            <a:off x="2637790" y="4237355"/>
            <a:ext cx="2520315" cy="394970"/>
          </a:xfrm>
          <a:prstGeom prst="rect">
            <a:avLst/>
          </a:prstGeom>
        </p:spPr>
        <p:txBody>
          <a:bodyPr vert="horz" wrap="none" lIns="90000" rIns="90000">
            <a:normAutofit/>
          </a:bodyPr>
          <a:lstStyle/>
          <a:p>
            <a:r>
              <a:rPr lang="en-US" altLang="zh-CN" b="1" kern="900" dirty="0">
                <a:ln>
                  <a:noFill/>
                </a:ln>
                <a:solidFill>
                  <a:schemeClr val="bg1"/>
                </a:solidFill>
              </a:rPr>
              <a:t>Vue</a:t>
            </a:r>
            <a:r>
              <a:rPr lang="zh-CN" altLang="en-US" b="1" kern="900" dirty="0">
                <a:ln>
                  <a:noFill/>
                </a:ln>
                <a:solidFill>
                  <a:schemeClr val="bg1"/>
                </a:solidFill>
              </a:rPr>
              <a:t>客户端</a:t>
            </a:r>
          </a:p>
        </p:txBody>
      </p:sp>
      <p:sp>
        <p:nvSpPr>
          <p:cNvPr id="21" name="ïṥ1iďè"/>
          <p:cNvSpPr txBox="1"/>
          <p:nvPr/>
        </p:nvSpPr>
        <p:spPr>
          <a:xfrm>
            <a:off x="2485390" y="4632325"/>
            <a:ext cx="3390900" cy="481330"/>
          </a:xfrm>
          <a:prstGeom prst="rect">
            <a:avLst/>
          </a:prstGeom>
        </p:spPr>
        <p:txBody>
          <a:bodyPr vert="horz" wrap="square" lIns="90000" rIns="90000">
            <a:noAutofit/>
          </a:bodyPr>
          <a:lstStyle/>
          <a:p>
            <a:pPr algn="ctr">
              <a:lnSpc>
                <a:spcPct val="120000"/>
              </a:lnSpc>
            </a:pPr>
            <a:r>
              <a:rPr lang="zh-CN" altLang="en-US" sz="1400" dirty="0">
                <a:solidFill>
                  <a:schemeClr val="bg1"/>
                </a:solidFill>
              </a:rPr>
              <a:t>能够满足基本功能需求 </a:t>
            </a:r>
            <a:r>
              <a:rPr lang="en-US" altLang="zh-CN" sz="1400" dirty="0">
                <a:solidFill>
                  <a:schemeClr val="bg1"/>
                </a:solidFill>
              </a:rPr>
              <a:t>- Naomi Izumi</a:t>
            </a:r>
          </a:p>
        </p:txBody>
      </p:sp>
      <p:sp>
        <p:nvSpPr>
          <p:cNvPr id="22" name="íṩḻíḋe"/>
          <p:cNvSpPr/>
          <p:nvPr/>
        </p:nvSpPr>
        <p:spPr>
          <a:xfrm>
            <a:off x="1228090" y="3949065"/>
            <a:ext cx="1409700" cy="1453515"/>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03</a:t>
            </a:r>
          </a:p>
        </p:txBody>
      </p:sp>
      <p:sp>
        <p:nvSpPr>
          <p:cNvPr id="23" name="矩形 22"/>
          <p:cNvSpPr/>
          <p:nvPr/>
        </p:nvSpPr>
        <p:spPr>
          <a:xfrm>
            <a:off x="7554595" y="4189730"/>
            <a:ext cx="3529965" cy="104775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24" name="ï$ḻiďe"/>
          <p:cNvSpPr txBox="1"/>
          <p:nvPr/>
        </p:nvSpPr>
        <p:spPr>
          <a:xfrm>
            <a:off x="7845425" y="4237355"/>
            <a:ext cx="2520315" cy="394970"/>
          </a:xfrm>
          <a:prstGeom prst="rect">
            <a:avLst/>
          </a:prstGeom>
        </p:spPr>
        <p:txBody>
          <a:bodyPr vert="horz" wrap="none" lIns="90000" rIns="90000">
            <a:normAutofit/>
          </a:bodyPr>
          <a:lstStyle/>
          <a:p>
            <a:r>
              <a:rPr lang="zh-CN" altLang="en-US" b="1" kern="900" dirty="0">
                <a:ln>
                  <a:noFill/>
                </a:ln>
                <a:solidFill>
                  <a:schemeClr val="bg1"/>
                </a:solidFill>
              </a:rPr>
              <a:t>物体遮挡算法设计</a:t>
            </a:r>
          </a:p>
        </p:txBody>
      </p:sp>
      <p:sp>
        <p:nvSpPr>
          <p:cNvPr id="25" name="ïṥ1iďè"/>
          <p:cNvSpPr txBox="1"/>
          <p:nvPr/>
        </p:nvSpPr>
        <p:spPr>
          <a:xfrm>
            <a:off x="7845425" y="4632325"/>
            <a:ext cx="3238500" cy="481330"/>
          </a:xfrm>
          <a:prstGeom prst="rect">
            <a:avLst/>
          </a:prstGeom>
        </p:spPr>
        <p:txBody>
          <a:bodyPr vert="horz" wrap="square" lIns="90000" rIns="90000">
            <a:noAutofit/>
          </a:bodyPr>
          <a:lstStyle/>
          <a:p>
            <a:pPr algn="ctr">
              <a:lnSpc>
                <a:spcPct val="120000"/>
              </a:lnSpc>
            </a:pPr>
            <a:r>
              <a:rPr lang="zh-CN" altLang="en-US" sz="1400" dirty="0">
                <a:solidFill>
                  <a:schemeClr val="bg1"/>
                </a:solidFill>
              </a:rPr>
              <a:t>第一版本设计完成 </a:t>
            </a:r>
            <a:r>
              <a:rPr lang="en-US" altLang="zh-CN" sz="1400" dirty="0">
                <a:solidFill>
                  <a:schemeClr val="bg1"/>
                </a:solidFill>
              </a:rPr>
              <a:t>- Naomi Izumi</a:t>
            </a:r>
          </a:p>
        </p:txBody>
      </p:sp>
      <p:sp>
        <p:nvSpPr>
          <p:cNvPr id="27" name="íṩḻíḋe"/>
          <p:cNvSpPr/>
          <p:nvPr/>
        </p:nvSpPr>
        <p:spPr>
          <a:xfrm>
            <a:off x="6435725" y="3949065"/>
            <a:ext cx="1409700" cy="1453515"/>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04</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346960" y="1840865"/>
            <a:ext cx="3529965" cy="10477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11" name="ï$ḻiďe"/>
          <p:cNvSpPr txBox="1"/>
          <p:nvPr/>
        </p:nvSpPr>
        <p:spPr>
          <a:xfrm>
            <a:off x="2637790" y="1888490"/>
            <a:ext cx="2520315" cy="394970"/>
          </a:xfrm>
          <a:prstGeom prst="rect">
            <a:avLst/>
          </a:prstGeom>
        </p:spPr>
        <p:txBody>
          <a:bodyPr vert="horz" wrap="none" lIns="90000" rIns="90000">
            <a:normAutofit/>
          </a:bodyPr>
          <a:lstStyle/>
          <a:p>
            <a:pPr algn="l"/>
            <a:r>
              <a:rPr lang="en-US" altLang="zh-CN" b="1" kern="900" dirty="0">
                <a:ln>
                  <a:noFill/>
                </a:ln>
                <a:solidFill>
                  <a:schemeClr val="bg1"/>
                </a:solidFill>
              </a:rPr>
              <a:t>Tensorflow识别图像</a:t>
            </a:r>
          </a:p>
        </p:txBody>
      </p:sp>
      <p:sp>
        <p:nvSpPr>
          <p:cNvPr id="12" name="ïṥ1iďè"/>
          <p:cNvSpPr txBox="1"/>
          <p:nvPr/>
        </p:nvSpPr>
        <p:spPr>
          <a:xfrm>
            <a:off x="2637790" y="2283460"/>
            <a:ext cx="2520315" cy="481330"/>
          </a:xfrm>
          <a:prstGeom prst="rect">
            <a:avLst/>
          </a:prstGeom>
        </p:spPr>
        <p:txBody>
          <a:bodyPr vert="horz" wrap="square" lIns="90000" rIns="90000">
            <a:normAutofit/>
          </a:bodyPr>
          <a:lstStyle/>
          <a:p>
            <a:pPr algn="ctr">
              <a:lnSpc>
                <a:spcPct val="120000"/>
              </a:lnSpc>
            </a:pPr>
            <a:r>
              <a:rPr lang="zh-CN" altLang="en-US" sz="1400" dirty="0">
                <a:solidFill>
                  <a:schemeClr val="bg1"/>
                </a:solidFill>
              </a:rPr>
              <a:t>部署服务器 </a:t>
            </a:r>
            <a:r>
              <a:rPr lang="en-US" altLang="zh-CN" sz="1400" dirty="0">
                <a:solidFill>
                  <a:schemeClr val="bg1"/>
                </a:solidFill>
              </a:rPr>
              <a:t>- </a:t>
            </a:r>
            <a:r>
              <a:rPr lang="zh-CN" altLang="en-US" sz="1400" dirty="0">
                <a:solidFill>
                  <a:schemeClr val="bg1"/>
                </a:solidFill>
              </a:rPr>
              <a:t>谢安琪</a:t>
            </a:r>
          </a:p>
        </p:txBody>
      </p:sp>
      <p:sp>
        <p:nvSpPr>
          <p:cNvPr id="10" name="文本框 9"/>
          <p:cNvSpPr txBox="1"/>
          <p:nvPr/>
        </p:nvSpPr>
        <p:spPr>
          <a:xfrm>
            <a:off x="220980" y="247650"/>
            <a:ext cx="3945255" cy="821055"/>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sym typeface="+mn-ea"/>
              </a:rPr>
              <a:t>后续工作内容与分工情况</a:t>
            </a: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rPr>
              <a:t>慧眼找物 </a:t>
            </a:r>
            <a:r>
              <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rPr>
              <a:t>- </a:t>
            </a: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rPr>
              <a:t>项目中期答辩</a:t>
            </a:r>
          </a:p>
        </p:txBody>
      </p:sp>
      <p:sp>
        <p:nvSpPr>
          <p:cNvPr id="5" name="矩形 4"/>
          <p:cNvSpPr/>
          <p:nvPr/>
        </p:nvSpPr>
        <p:spPr>
          <a:xfrm>
            <a:off x="2540" y="170815"/>
            <a:ext cx="218440" cy="690245"/>
          </a:xfrm>
          <a:prstGeom prst="rect">
            <a:avLst/>
          </a:prstGeom>
          <a:solidFill>
            <a:srgbClr val="425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íṩḻíḋe"/>
          <p:cNvSpPr/>
          <p:nvPr/>
        </p:nvSpPr>
        <p:spPr>
          <a:xfrm>
            <a:off x="1228090" y="1600200"/>
            <a:ext cx="1409700" cy="145351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01</a:t>
            </a:r>
          </a:p>
        </p:txBody>
      </p:sp>
      <p:sp>
        <p:nvSpPr>
          <p:cNvPr id="2" name="矩形 1"/>
          <p:cNvSpPr/>
          <p:nvPr/>
        </p:nvSpPr>
        <p:spPr>
          <a:xfrm>
            <a:off x="7554595" y="1878965"/>
            <a:ext cx="3529965" cy="10477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3" name="ï$ḻiďe"/>
          <p:cNvSpPr txBox="1"/>
          <p:nvPr/>
        </p:nvSpPr>
        <p:spPr>
          <a:xfrm>
            <a:off x="7845425" y="1926590"/>
            <a:ext cx="2520315" cy="394970"/>
          </a:xfrm>
          <a:prstGeom prst="rect">
            <a:avLst/>
          </a:prstGeom>
        </p:spPr>
        <p:txBody>
          <a:bodyPr vert="horz" wrap="none" lIns="90000" rIns="90000">
            <a:normAutofit/>
          </a:bodyPr>
          <a:lstStyle/>
          <a:p>
            <a:pPr algn="l"/>
            <a:r>
              <a:rPr lang="en-US" altLang="zh-CN" b="1" kern="900" dirty="0">
                <a:ln>
                  <a:noFill/>
                </a:ln>
                <a:solidFill>
                  <a:schemeClr val="bg1"/>
                </a:solidFill>
              </a:rPr>
              <a:t>Tensorflow语音识别</a:t>
            </a:r>
          </a:p>
        </p:txBody>
      </p:sp>
      <p:sp>
        <p:nvSpPr>
          <p:cNvPr id="13" name="ïṥ1iďè"/>
          <p:cNvSpPr txBox="1"/>
          <p:nvPr/>
        </p:nvSpPr>
        <p:spPr>
          <a:xfrm>
            <a:off x="7845425" y="2321560"/>
            <a:ext cx="2520315" cy="481330"/>
          </a:xfrm>
          <a:prstGeom prst="rect">
            <a:avLst/>
          </a:prstGeom>
        </p:spPr>
        <p:txBody>
          <a:bodyPr vert="horz" wrap="square" lIns="90000" rIns="90000">
            <a:normAutofit/>
          </a:bodyPr>
          <a:lstStyle/>
          <a:p>
            <a:pPr algn="ctr">
              <a:lnSpc>
                <a:spcPct val="120000"/>
              </a:lnSpc>
            </a:pPr>
            <a:r>
              <a:rPr lang="zh-CN" altLang="en-US" sz="1400" dirty="0">
                <a:solidFill>
                  <a:schemeClr val="bg1"/>
                </a:solidFill>
              </a:rPr>
              <a:t>部署服务器 </a:t>
            </a:r>
            <a:r>
              <a:rPr lang="en-US" altLang="zh-CN" sz="1400" dirty="0">
                <a:solidFill>
                  <a:schemeClr val="bg1"/>
                </a:solidFill>
              </a:rPr>
              <a:t>- Edward</a:t>
            </a:r>
          </a:p>
        </p:txBody>
      </p:sp>
      <p:sp>
        <p:nvSpPr>
          <p:cNvPr id="14" name="íṩḻíḋe"/>
          <p:cNvSpPr/>
          <p:nvPr/>
        </p:nvSpPr>
        <p:spPr>
          <a:xfrm>
            <a:off x="6435725" y="1638300"/>
            <a:ext cx="1409700" cy="145351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02</a:t>
            </a:r>
          </a:p>
        </p:txBody>
      </p:sp>
      <p:sp>
        <p:nvSpPr>
          <p:cNvPr id="17" name="矩形 16"/>
          <p:cNvSpPr/>
          <p:nvPr/>
        </p:nvSpPr>
        <p:spPr>
          <a:xfrm>
            <a:off x="2346960" y="4189730"/>
            <a:ext cx="3529965" cy="10477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18" name="ï$ḻiďe"/>
          <p:cNvSpPr txBox="1"/>
          <p:nvPr/>
        </p:nvSpPr>
        <p:spPr>
          <a:xfrm>
            <a:off x="2637790" y="4237355"/>
            <a:ext cx="2520315" cy="394970"/>
          </a:xfrm>
          <a:prstGeom prst="rect">
            <a:avLst/>
          </a:prstGeom>
        </p:spPr>
        <p:txBody>
          <a:bodyPr vert="horz" wrap="none" lIns="90000" rIns="90000">
            <a:normAutofit/>
          </a:bodyPr>
          <a:lstStyle/>
          <a:p>
            <a:r>
              <a:rPr lang="en-US" altLang="zh-CN" b="1" kern="900" dirty="0">
                <a:ln>
                  <a:noFill/>
                </a:ln>
                <a:solidFill>
                  <a:schemeClr val="bg1"/>
                </a:solidFill>
              </a:rPr>
              <a:t>Vue</a:t>
            </a:r>
            <a:r>
              <a:rPr lang="zh-CN" altLang="en-US" b="1" kern="900" dirty="0">
                <a:ln>
                  <a:noFill/>
                </a:ln>
                <a:solidFill>
                  <a:schemeClr val="bg1"/>
                </a:solidFill>
              </a:rPr>
              <a:t>客户端</a:t>
            </a:r>
          </a:p>
        </p:txBody>
      </p:sp>
      <p:sp>
        <p:nvSpPr>
          <p:cNvPr id="21" name="ïṥ1iďè"/>
          <p:cNvSpPr txBox="1"/>
          <p:nvPr/>
        </p:nvSpPr>
        <p:spPr>
          <a:xfrm>
            <a:off x="2485390" y="4632325"/>
            <a:ext cx="3390900" cy="481330"/>
          </a:xfrm>
          <a:prstGeom prst="rect">
            <a:avLst/>
          </a:prstGeom>
        </p:spPr>
        <p:txBody>
          <a:bodyPr vert="horz" wrap="square" lIns="90000" rIns="90000">
            <a:noAutofit/>
          </a:bodyPr>
          <a:lstStyle/>
          <a:p>
            <a:pPr algn="ctr">
              <a:lnSpc>
                <a:spcPct val="120000"/>
              </a:lnSpc>
            </a:pPr>
            <a:r>
              <a:rPr lang="zh-CN" altLang="en-US" sz="1400" dirty="0">
                <a:solidFill>
                  <a:schemeClr val="bg1"/>
                </a:solidFill>
              </a:rPr>
              <a:t>前端优化 </a:t>
            </a:r>
            <a:r>
              <a:rPr lang="en-US" altLang="zh-CN" sz="1400" dirty="0">
                <a:solidFill>
                  <a:schemeClr val="bg1"/>
                </a:solidFill>
              </a:rPr>
              <a:t>- Naomi Izumi</a:t>
            </a:r>
          </a:p>
        </p:txBody>
      </p:sp>
      <p:sp>
        <p:nvSpPr>
          <p:cNvPr id="22" name="íṩḻíḋe"/>
          <p:cNvSpPr/>
          <p:nvPr/>
        </p:nvSpPr>
        <p:spPr>
          <a:xfrm>
            <a:off x="1228090" y="3949065"/>
            <a:ext cx="1409700" cy="145351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03</a:t>
            </a:r>
          </a:p>
        </p:txBody>
      </p:sp>
      <p:sp>
        <p:nvSpPr>
          <p:cNvPr id="23" name="矩形 22"/>
          <p:cNvSpPr/>
          <p:nvPr/>
        </p:nvSpPr>
        <p:spPr>
          <a:xfrm>
            <a:off x="7554595" y="4189730"/>
            <a:ext cx="3529965" cy="10477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B97"/>
              </a:solidFill>
            </a:endParaRPr>
          </a:p>
        </p:txBody>
      </p:sp>
      <p:sp>
        <p:nvSpPr>
          <p:cNvPr id="24" name="ï$ḻiďe"/>
          <p:cNvSpPr txBox="1"/>
          <p:nvPr/>
        </p:nvSpPr>
        <p:spPr>
          <a:xfrm>
            <a:off x="7845425" y="4237355"/>
            <a:ext cx="2520315" cy="394970"/>
          </a:xfrm>
          <a:prstGeom prst="rect">
            <a:avLst/>
          </a:prstGeom>
        </p:spPr>
        <p:txBody>
          <a:bodyPr vert="horz" wrap="none" lIns="90000" rIns="90000">
            <a:normAutofit/>
          </a:bodyPr>
          <a:lstStyle/>
          <a:p>
            <a:r>
              <a:rPr lang="zh-CN" altLang="en-US" b="1" kern="900" dirty="0">
                <a:ln>
                  <a:noFill/>
                </a:ln>
                <a:solidFill>
                  <a:schemeClr val="bg1"/>
                </a:solidFill>
              </a:rPr>
              <a:t>物体遮挡算法设计</a:t>
            </a:r>
          </a:p>
        </p:txBody>
      </p:sp>
      <p:sp>
        <p:nvSpPr>
          <p:cNvPr id="25" name="ïṥ1iďè"/>
          <p:cNvSpPr txBox="1"/>
          <p:nvPr/>
        </p:nvSpPr>
        <p:spPr>
          <a:xfrm>
            <a:off x="7845425" y="4632325"/>
            <a:ext cx="3238500" cy="481330"/>
          </a:xfrm>
          <a:prstGeom prst="rect">
            <a:avLst/>
          </a:prstGeom>
        </p:spPr>
        <p:txBody>
          <a:bodyPr vert="horz" wrap="square" lIns="90000" rIns="90000">
            <a:noAutofit/>
          </a:bodyPr>
          <a:lstStyle/>
          <a:p>
            <a:pPr algn="ctr">
              <a:lnSpc>
                <a:spcPct val="120000"/>
              </a:lnSpc>
            </a:pPr>
            <a:r>
              <a:rPr lang="zh-CN" altLang="en-US" sz="1400" dirty="0">
                <a:solidFill>
                  <a:schemeClr val="bg1"/>
                </a:solidFill>
              </a:rPr>
              <a:t>实现物体遮挡程序 </a:t>
            </a:r>
            <a:r>
              <a:rPr lang="en-US" altLang="zh-CN" sz="1400" dirty="0">
                <a:solidFill>
                  <a:schemeClr val="bg1"/>
                </a:solidFill>
              </a:rPr>
              <a:t>- Naomi Izumi</a:t>
            </a:r>
          </a:p>
        </p:txBody>
      </p:sp>
      <p:sp>
        <p:nvSpPr>
          <p:cNvPr id="27" name="íṩḻíḋe"/>
          <p:cNvSpPr/>
          <p:nvPr/>
        </p:nvSpPr>
        <p:spPr>
          <a:xfrm>
            <a:off x="6435725" y="3949065"/>
            <a:ext cx="1409700" cy="145351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lstStyle/>
          <a:p>
            <a:pPr algn="ctr" defTabSz="914400"/>
            <a:r>
              <a:rPr lang="en-US" altLang="zh-CN" sz="3600" dirty="0">
                <a:solidFill>
                  <a:schemeClr val="bg1"/>
                </a:solidFill>
              </a:rPr>
              <a:t>04</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pic>
        <p:nvPicPr>
          <p:cNvPr id="4" name="图片 3" descr="矩形 1 拷贝"/>
          <p:cNvPicPr>
            <a:picLocks noChangeAspect="1"/>
          </p:cNvPicPr>
          <p:nvPr/>
        </p:nvPicPr>
        <p:blipFill>
          <a:blip r:embed="rId6"/>
          <a:stretch>
            <a:fillRect/>
          </a:stretch>
        </p:blipFill>
        <p:spPr>
          <a:xfrm rot="10800000">
            <a:off x="6554470" y="-6985"/>
            <a:ext cx="6092825" cy="6871335"/>
          </a:xfrm>
          <a:prstGeom prst="rect">
            <a:avLst/>
          </a:prstGeom>
        </p:spPr>
      </p:pic>
      <p:sp>
        <p:nvSpPr>
          <p:cNvPr id="10" name="圆角矩形 9"/>
          <p:cNvSpPr/>
          <p:nvPr/>
        </p:nvSpPr>
        <p:spPr>
          <a:xfrm>
            <a:off x="622935" y="6177280"/>
            <a:ext cx="1620520" cy="340995"/>
          </a:xfrm>
          <a:prstGeom prst="roundRect">
            <a:avLst/>
          </a:prstGeom>
          <a:noFill/>
          <a:ln>
            <a:solidFill>
              <a:srgbClr val="425B97"/>
            </a:solidFill>
          </a:ln>
          <a:extLst>
            <a:ext uri="{909E8E84-426E-40DD-AFC4-6F175D3DCCD1}">
              <a14:hiddenFill xmlns:a14="http://schemas.microsoft.com/office/drawing/2010/main">
                <a:solidFill>
                  <a:srgbClr val="30437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425B97"/>
                </a:solidFill>
                <a:latin typeface="思源黑体 CN Light" panose="020B0300000000000000" charset="-122"/>
                <a:ea typeface="思源黑体 CN Light" panose="020B0300000000000000" charset="-122"/>
              </a:rPr>
              <a:t>总结人：风云办公</a:t>
            </a:r>
          </a:p>
        </p:txBody>
      </p:sp>
      <p:sp>
        <p:nvSpPr>
          <p:cNvPr id="12" name="圆角矩形 11"/>
          <p:cNvSpPr/>
          <p:nvPr/>
        </p:nvSpPr>
        <p:spPr>
          <a:xfrm>
            <a:off x="2543810" y="6177280"/>
            <a:ext cx="1620520" cy="340995"/>
          </a:xfrm>
          <a:prstGeom prst="roundRect">
            <a:avLst/>
          </a:prstGeom>
          <a:noFill/>
          <a:ln>
            <a:solidFill>
              <a:srgbClr val="425B97"/>
            </a:solidFill>
          </a:ln>
          <a:extLst>
            <a:ext uri="{909E8E84-426E-40DD-AFC4-6F175D3DCCD1}">
              <a14:hiddenFill xmlns:a14="http://schemas.microsoft.com/office/drawing/2010/main">
                <a:solidFill>
                  <a:srgbClr val="30437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425B97"/>
                </a:solidFill>
                <a:latin typeface="思源黑体 CN Light" panose="020B0300000000000000" charset="-122"/>
                <a:ea typeface="思源黑体 CN Light" panose="020B0300000000000000" charset="-122"/>
                <a:cs typeface="思源黑体 CN Light" panose="020B0300000000000000" charset="-122"/>
              </a:rPr>
              <a:t>时间：</a:t>
            </a:r>
            <a:r>
              <a:rPr lang="en-US" altLang="zh-CN" sz="1200" b="1" dirty="0">
                <a:solidFill>
                  <a:srgbClr val="425B97"/>
                </a:solidFill>
                <a:latin typeface="思源黑体 CN Light" panose="020B0300000000000000" charset="-122"/>
                <a:ea typeface="思源黑体 CN Light" panose="020B0300000000000000" charset="-122"/>
                <a:cs typeface="思源黑体 CN Light" panose="020B0300000000000000" charset="-122"/>
              </a:rPr>
              <a:t>20XX.XX.XX</a:t>
            </a:r>
          </a:p>
        </p:txBody>
      </p:sp>
      <p:sp>
        <p:nvSpPr>
          <p:cNvPr id="14" name="副标题 2"/>
          <p:cNvSpPr>
            <a:spLocks noGrp="1"/>
          </p:cNvSpPr>
          <p:nvPr>
            <p:custDataLst>
              <p:tags r:id="rId2"/>
            </p:custDataLst>
          </p:nvPr>
        </p:nvSpPr>
        <p:spPr>
          <a:xfrm>
            <a:off x="1494790" y="2910840"/>
            <a:ext cx="3023870" cy="77660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5400" b="1">
                <a:solidFill>
                  <a:srgbClr val="425B97"/>
                </a:solidFill>
                <a:latin typeface="+mj-lt"/>
              </a:rPr>
              <a:t>谢谢观看</a:t>
            </a:r>
          </a:p>
        </p:txBody>
      </p:sp>
      <p:pic>
        <p:nvPicPr>
          <p:cNvPr id="17" name="图片 16" descr="形状 1"/>
          <p:cNvPicPr>
            <a:picLocks noChangeAspect="1"/>
          </p:cNvPicPr>
          <p:nvPr/>
        </p:nvPicPr>
        <p:blipFill>
          <a:blip r:embed="rId7"/>
          <a:stretch>
            <a:fillRect/>
          </a:stretch>
        </p:blipFill>
        <p:spPr>
          <a:xfrm>
            <a:off x="6225540" y="-10160"/>
            <a:ext cx="1802765" cy="6875145"/>
          </a:xfrm>
          <a:prstGeom prst="rect">
            <a:avLst/>
          </a:prstGeom>
        </p:spPr>
      </p:pic>
      <p:pic>
        <p:nvPicPr>
          <p:cNvPr id="16" name="图片 15" descr="pedro-lastra-157071-unsplash"/>
          <p:cNvPicPr>
            <a:picLocks noChangeAspect="1"/>
          </p:cNvPicPr>
          <p:nvPr/>
        </p:nvPicPr>
        <p:blipFill>
          <a:blip r:embed="rId8"/>
          <a:stretch>
            <a:fillRect/>
          </a:stretch>
        </p:blipFill>
        <p:spPr>
          <a:xfrm>
            <a:off x="6446520" y="-6985"/>
            <a:ext cx="6554470" cy="685482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4" name="图片 3" descr="矩形 1 拷贝"/>
          <p:cNvPicPr>
            <a:picLocks noChangeAspect="1"/>
          </p:cNvPicPr>
          <p:nvPr/>
        </p:nvPicPr>
        <p:blipFill>
          <a:blip r:embed="rId5"/>
          <a:stretch>
            <a:fillRect/>
          </a:stretch>
        </p:blipFill>
        <p:spPr>
          <a:xfrm rot="10800000">
            <a:off x="6554470" y="-6985"/>
            <a:ext cx="6092825" cy="6871335"/>
          </a:xfrm>
          <a:prstGeom prst="rect">
            <a:avLst/>
          </a:prstGeom>
        </p:spPr>
      </p:pic>
      <p:pic>
        <p:nvPicPr>
          <p:cNvPr id="17" name="图片 16" descr="形状 1"/>
          <p:cNvPicPr>
            <a:picLocks noChangeAspect="1"/>
          </p:cNvPicPr>
          <p:nvPr/>
        </p:nvPicPr>
        <p:blipFill>
          <a:blip r:embed="rId6"/>
          <a:stretch>
            <a:fillRect/>
          </a:stretch>
        </p:blipFill>
        <p:spPr>
          <a:xfrm>
            <a:off x="6225540" y="-10160"/>
            <a:ext cx="1802765" cy="6875145"/>
          </a:xfrm>
          <a:prstGeom prst="rect">
            <a:avLst/>
          </a:prstGeom>
        </p:spPr>
      </p:pic>
      <p:pic>
        <p:nvPicPr>
          <p:cNvPr id="16" name="图片 15" descr="pedro-lastra-157071-unsplash"/>
          <p:cNvPicPr>
            <a:picLocks noChangeAspect="1"/>
          </p:cNvPicPr>
          <p:nvPr/>
        </p:nvPicPr>
        <p:blipFill>
          <a:blip r:embed="rId7"/>
          <a:stretch>
            <a:fillRect/>
          </a:stretch>
        </p:blipFill>
        <p:spPr>
          <a:xfrm>
            <a:off x="6446520" y="-6985"/>
            <a:ext cx="6554470" cy="6854825"/>
          </a:xfrm>
          <a:prstGeom prst="rect">
            <a:avLst/>
          </a:prstGeom>
        </p:spPr>
      </p:pic>
      <p:sp>
        <p:nvSpPr>
          <p:cNvPr id="7" name="文本框 6"/>
          <p:cNvSpPr txBox="1"/>
          <p:nvPr/>
        </p:nvSpPr>
        <p:spPr>
          <a:xfrm>
            <a:off x="780415" y="658495"/>
            <a:ext cx="4615815" cy="829945"/>
          </a:xfrm>
          <a:prstGeom prst="rect">
            <a:avLst/>
          </a:prstGeom>
          <a:noFill/>
        </p:spPr>
        <p:txBody>
          <a:bodyPr wrap="square" rtlCol="0">
            <a:noAutofit/>
          </a:bodyPr>
          <a:lstStyle/>
          <a:p>
            <a:pPr fontAlgn="t"/>
            <a:r>
              <a:rPr lang="zh-CN" altLang="en-US" sz="4400">
                <a:solidFill>
                  <a:srgbClr val="425B97"/>
                </a:solidFill>
                <a:latin typeface="思源黑体 CN Normal" panose="020B0400000000000000" charset="-122"/>
                <a:ea typeface="思源黑体 CN Normal" panose="020B0400000000000000" charset="-122"/>
                <a:cs typeface="思源黑体 CN Normal" panose="020B0400000000000000" charset="-122"/>
              </a:rPr>
              <a:t>目录</a:t>
            </a:r>
            <a:endParaRPr lang="en-US" altLang="zh-CN" sz="44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3" name="文本框 12"/>
          <p:cNvSpPr txBox="1"/>
          <p:nvPr/>
        </p:nvSpPr>
        <p:spPr>
          <a:xfrm>
            <a:off x="845185" y="2009775"/>
            <a:ext cx="3945255" cy="821055"/>
          </a:xfrm>
          <a:prstGeom prst="rect">
            <a:avLst/>
          </a:prstGeom>
          <a:noFill/>
        </p:spPr>
        <p:txBody>
          <a:bodyPr wrap="square" rtlCol="0"/>
          <a:lstStyle/>
          <a:p>
            <a:pPr fontAlgn="t">
              <a:lnSpc>
                <a:spcPct val="60000"/>
              </a:lnSpc>
            </a:pPr>
            <a:r>
              <a:rPr lang="en-US" altLang="zh-CN"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 </a:t>
            </a: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选题背景和目标</a:t>
            </a: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5" name="文本框 14"/>
          <p:cNvSpPr txBox="1"/>
          <p:nvPr/>
        </p:nvSpPr>
        <p:spPr>
          <a:xfrm>
            <a:off x="845185" y="2830830"/>
            <a:ext cx="3945255" cy="821055"/>
          </a:xfrm>
          <a:prstGeom prst="rect">
            <a:avLst/>
          </a:prstGeom>
          <a:noFill/>
        </p:spPr>
        <p:txBody>
          <a:bodyPr wrap="square" rtlCol="0"/>
          <a:lstStyle/>
          <a:p>
            <a:pPr fontAlgn="t">
              <a:lnSpc>
                <a:spcPct val="60000"/>
              </a:lnSpc>
            </a:pPr>
            <a:r>
              <a:rPr lang="en-US" altLang="zh-CN"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 </a:t>
            </a: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应用设计思路</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8" name="文本框 17"/>
          <p:cNvSpPr txBox="1"/>
          <p:nvPr/>
        </p:nvSpPr>
        <p:spPr>
          <a:xfrm>
            <a:off x="845185" y="3651885"/>
            <a:ext cx="3945255" cy="821055"/>
          </a:xfrm>
          <a:prstGeom prst="rect">
            <a:avLst/>
          </a:prstGeom>
          <a:noFill/>
        </p:spPr>
        <p:txBody>
          <a:bodyPr wrap="square" rtlCol="0"/>
          <a:lstStyle/>
          <a:p>
            <a:pPr fontAlgn="t">
              <a:lnSpc>
                <a:spcPct val="60000"/>
              </a:lnSpc>
            </a:pPr>
            <a:r>
              <a:rPr lang="en-US" altLang="zh-CN"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 </a:t>
            </a: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项目技术方案</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19" name="文本框 18"/>
          <p:cNvSpPr txBox="1"/>
          <p:nvPr/>
        </p:nvSpPr>
        <p:spPr>
          <a:xfrm>
            <a:off x="845185" y="4472940"/>
            <a:ext cx="3945255" cy="821055"/>
          </a:xfrm>
          <a:prstGeom prst="rect">
            <a:avLst/>
          </a:prstGeom>
          <a:noFill/>
        </p:spPr>
        <p:txBody>
          <a:bodyPr wrap="square" rtlCol="0"/>
          <a:lstStyle/>
          <a:p>
            <a:pPr fontAlgn="t">
              <a:lnSpc>
                <a:spcPct val="60000"/>
              </a:lnSpc>
            </a:pPr>
            <a:r>
              <a:rPr lang="en-US" altLang="zh-CN"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 </a:t>
            </a: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已完成工作内容与分工情况</a:t>
            </a: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p:txBody>
      </p:sp>
      <p:sp>
        <p:nvSpPr>
          <p:cNvPr id="2" name="文本框 1"/>
          <p:cNvSpPr txBox="1"/>
          <p:nvPr/>
        </p:nvSpPr>
        <p:spPr>
          <a:xfrm>
            <a:off x="845185" y="5293995"/>
            <a:ext cx="3945255" cy="821055"/>
          </a:xfrm>
          <a:prstGeom prst="rect">
            <a:avLst/>
          </a:prstGeom>
          <a:noFill/>
        </p:spPr>
        <p:txBody>
          <a:bodyPr wrap="square" rtlCol="0"/>
          <a:lstStyle/>
          <a:p>
            <a:pPr fontAlgn="t">
              <a:lnSpc>
                <a:spcPct val="60000"/>
              </a:lnSpc>
            </a:pPr>
            <a:r>
              <a:rPr lang="en-US" altLang="zh-CN"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 </a:t>
            </a: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后续工作内容与分工情况</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en-US" altLang="zh-CN" sz="1400" baseline="-25000">
              <a:solidFill>
                <a:srgbClr val="304371"/>
              </a:solidFill>
              <a:latin typeface="思源黑体 CN Normal" panose="020B0400000000000000" charset="-122"/>
              <a:ea typeface="思源黑体 CN Normal" panose="020B0400000000000000" charset="-122"/>
              <a:cs typeface="思源黑体 CN Normal" panose="020B0400000000000000"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i$lïďe"/>
          <p:cNvSpPr/>
          <p:nvPr/>
        </p:nvSpPr>
        <p:spPr bwMode="auto">
          <a:xfrm>
            <a:off x="974725" y="3329305"/>
            <a:ext cx="2102485" cy="2102485"/>
          </a:xfrm>
          <a:prstGeom prst="ellipse">
            <a:avLst/>
          </a:prstGeom>
          <a:noFill/>
          <a:ln w="19050">
            <a:solidFill>
              <a:schemeClr val="accent1"/>
            </a:solidFill>
            <a:prstDash val="solid"/>
            <a:round/>
          </a:ln>
        </p:spPr>
        <p:txBody>
          <a:bodyPr anchor="ctr"/>
          <a:lstStyle/>
          <a:p>
            <a:pPr algn="ctr"/>
            <a:endParaRPr/>
          </a:p>
        </p:txBody>
      </p:sp>
      <p:sp>
        <p:nvSpPr>
          <p:cNvPr id="5" name="î$ľîdê"/>
          <p:cNvSpPr/>
          <p:nvPr/>
        </p:nvSpPr>
        <p:spPr bwMode="auto">
          <a:xfrm>
            <a:off x="4596765" y="2868930"/>
            <a:ext cx="1346200" cy="1346200"/>
          </a:xfrm>
          <a:prstGeom prst="ellipse">
            <a:avLst/>
          </a:prstGeom>
          <a:solidFill>
            <a:schemeClr val="accent1">
              <a:lumMod val="60000"/>
              <a:lumOff val="40000"/>
            </a:schemeClr>
          </a:solidFill>
          <a:ln w="19050">
            <a:noFill/>
            <a:round/>
          </a:ln>
        </p:spPr>
        <p:txBody>
          <a:bodyPr anchor="ctr"/>
          <a:lstStyle/>
          <a:p>
            <a:pPr algn="ctr"/>
            <a:endParaRPr/>
          </a:p>
        </p:txBody>
      </p:sp>
      <p:sp>
        <p:nvSpPr>
          <p:cNvPr id="6" name="ïṥḻïḋé"/>
          <p:cNvSpPr/>
          <p:nvPr/>
        </p:nvSpPr>
        <p:spPr bwMode="auto">
          <a:xfrm>
            <a:off x="2171700" y="1363345"/>
            <a:ext cx="3199765" cy="3199765"/>
          </a:xfrm>
          <a:prstGeom prst="ellipse">
            <a:avLst/>
          </a:prstGeom>
          <a:noFill/>
          <a:ln w="19050">
            <a:solidFill>
              <a:schemeClr val="accent1">
                <a:lumMod val="60000"/>
                <a:lumOff val="40000"/>
              </a:schemeClr>
            </a:solidFill>
            <a:prstDash val="dash"/>
            <a:round/>
          </a:ln>
        </p:spPr>
        <p:txBody>
          <a:bodyPr anchor="ctr"/>
          <a:lstStyle/>
          <a:p>
            <a:pPr algn="ctr"/>
            <a:endParaRPr/>
          </a:p>
        </p:txBody>
      </p:sp>
      <p:sp>
        <p:nvSpPr>
          <p:cNvPr id="7" name="îŝľíďè"/>
          <p:cNvSpPr/>
          <p:nvPr/>
        </p:nvSpPr>
        <p:spPr bwMode="auto">
          <a:xfrm>
            <a:off x="3723005" y="3758565"/>
            <a:ext cx="1870075" cy="1870075"/>
          </a:xfrm>
          <a:prstGeom prst="ellipse">
            <a:avLst/>
          </a:prstGeom>
          <a:solidFill>
            <a:schemeClr val="accent1">
              <a:lumMod val="40000"/>
              <a:lumOff val="60000"/>
            </a:schemeClr>
          </a:solidFill>
          <a:ln w="19050">
            <a:noFill/>
            <a:round/>
          </a:ln>
        </p:spPr>
        <p:txBody>
          <a:bodyPr anchor="ctr"/>
          <a:lstStyle/>
          <a:p>
            <a:pPr algn="ctr"/>
            <a:endParaRPr/>
          </a:p>
        </p:txBody>
      </p:sp>
      <p:sp>
        <p:nvSpPr>
          <p:cNvPr id="8" name="îṣlïḋè"/>
          <p:cNvSpPr/>
          <p:nvPr/>
        </p:nvSpPr>
        <p:spPr bwMode="auto">
          <a:xfrm>
            <a:off x="1191260" y="1637030"/>
            <a:ext cx="1692275" cy="1692275"/>
          </a:xfrm>
          <a:prstGeom prst="ellipse">
            <a:avLst/>
          </a:prstGeom>
          <a:solidFill>
            <a:schemeClr val="accent1">
              <a:lumMod val="100000"/>
            </a:schemeClr>
          </a:solidFill>
          <a:ln w="19050">
            <a:noFill/>
            <a:round/>
          </a:ln>
        </p:spPr>
        <p:txBody>
          <a:bodyPr anchor="ctr"/>
          <a:lstStyle/>
          <a:p>
            <a:pPr algn="ctr"/>
            <a:endParaRPr/>
          </a:p>
        </p:txBody>
      </p:sp>
      <p:sp>
        <p:nvSpPr>
          <p:cNvPr id="2" name="íśḻîḍé"/>
          <p:cNvSpPr/>
          <p:nvPr/>
        </p:nvSpPr>
        <p:spPr>
          <a:xfrm>
            <a:off x="1531620" y="1831975"/>
            <a:ext cx="3420000" cy="3420000"/>
          </a:xfrm>
          <a:prstGeom prst="ellipse">
            <a:avLst/>
          </a:prstGeom>
          <a:blipFill rotWithShape="1">
            <a:blip r:embed="rId4"/>
            <a:stretch>
              <a:fillRect/>
            </a:stretch>
          </a:blipFill>
          <a:ln w="127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iṧḷíďê"/>
          <p:cNvSpPr/>
          <p:nvPr/>
        </p:nvSpPr>
        <p:spPr bwMode="auto">
          <a:xfrm>
            <a:off x="877570" y="5431790"/>
            <a:ext cx="653415" cy="653415"/>
          </a:xfrm>
          <a:prstGeom prst="ellipse">
            <a:avLst/>
          </a:prstGeom>
          <a:solidFill>
            <a:schemeClr val="accent1">
              <a:lumMod val="60000"/>
              <a:lumOff val="40000"/>
            </a:schemeClr>
          </a:solidFill>
          <a:ln w="19050">
            <a:noFill/>
            <a:round/>
          </a:ln>
        </p:spPr>
        <p:txBody>
          <a:bodyPr anchor="ctr"/>
          <a:lstStyle/>
          <a:p>
            <a:pPr algn="ctr"/>
            <a:endParaRPr/>
          </a:p>
        </p:txBody>
      </p:sp>
      <p:sp>
        <p:nvSpPr>
          <p:cNvPr id="11" name="îsḷïḍê"/>
          <p:cNvSpPr/>
          <p:nvPr/>
        </p:nvSpPr>
        <p:spPr bwMode="auto">
          <a:xfrm>
            <a:off x="4295775" y="1135380"/>
            <a:ext cx="653415" cy="653415"/>
          </a:xfrm>
          <a:prstGeom prst="ellipse">
            <a:avLst/>
          </a:prstGeom>
          <a:solidFill>
            <a:schemeClr val="accent1">
              <a:lumMod val="75000"/>
            </a:schemeClr>
          </a:solidFill>
          <a:ln w="19050">
            <a:noFill/>
            <a:round/>
          </a:ln>
        </p:spPr>
        <p:txBody>
          <a:bodyPr anchor="ctr"/>
          <a:lstStyle/>
          <a:p>
            <a:pPr algn="ctr"/>
            <a:endParaRPr/>
          </a:p>
        </p:txBody>
      </p:sp>
      <p:sp>
        <p:nvSpPr>
          <p:cNvPr id="12" name="ïṧ1idé"/>
          <p:cNvSpPr/>
          <p:nvPr/>
        </p:nvSpPr>
        <p:spPr bwMode="auto">
          <a:xfrm>
            <a:off x="6612890" y="1875790"/>
            <a:ext cx="653415" cy="653415"/>
          </a:xfrm>
          <a:prstGeom prst="ellipse">
            <a:avLst/>
          </a:prstGeom>
          <a:noFill/>
          <a:ln w="19050">
            <a:solidFill>
              <a:srgbClr val="425B97"/>
            </a:solidFill>
            <a:round/>
          </a:ln>
          <a:extLst>
            <a:ext uri="{909E8E84-426E-40DD-AFC4-6F175D3DCCD1}">
              <a14:hiddenFill xmlns:a14="http://schemas.microsoft.com/office/drawing/2010/main">
                <a:solidFill>
                  <a:srgbClr val="304371"/>
                </a:solidFill>
              </a14:hiddenFill>
            </a:ext>
          </a:extLst>
        </p:spPr>
        <p:txBody>
          <a:bodyPr rot="0" spcFirstLastPara="0" vert="horz" wrap="none" lIns="90000" tIns="46800" rIns="90000" bIns="46800" anchor="ctr" anchorCtr="1" forceAA="0" compatLnSpc="1">
            <a:normAutofit fontScale="87500" lnSpcReduction="10000"/>
          </a:bodyPr>
          <a:lstStyle/>
          <a:p>
            <a:r>
              <a:rPr lang="en-US" altLang="zh-CN" sz="2800" dirty="0">
                <a:solidFill>
                  <a:srgbClr val="425B97"/>
                </a:solidFill>
                <a:latin typeface="思源黑体 CN Bold" panose="020B0800000000000000" charset="-122"/>
                <a:ea typeface="思源黑体 CN Bold" panose="020B0800000000000000" charset="-122"/>
              </a:rPr>
              <a:t>01</a:t>
            </a:r>
          </a:p>
        </p:txBody>
      </p:sp>
      <p:sp>
        <p:nvSpPr>
          <p:cNvPr id="25" name="íšlïḋe"/>
          <p:cNvSpPr txBox="1"/>
          <p:nvPr/>
        </p:nvSpPr>
        <p:spPr>
          <a:xfrm>
            <a:off x="7272655" y="1912620"/>
            <a:ext cx="3962400" cy="299720"/>
          </a:xfrm>
          <a:prstGeom prst="rect">
            <a:avLst/>
          </a:prstGeom>
          <a:noFill/>
        </p:spPr>
        <p:txBody>
          <a:bodyPr wrap="none" lIns="90000" tIns="46800" rIns="90000" bIns="46800" anchor="b" anchorCtr="0"/>
          <a:lstStyle/>
          <a:p>
            <a:pPr algn="l"/>
            <a:r>
              <a:rPr lang="zh-CN" altLang="en-US" sz="2400" b="1" baseline="-25000" dirty="0">
                <a:solidFill>
                  <a:srgbClr val="425B97"/>
                </a:solidFill>
                <a:latin typeface="思源黑体 CN Normal" panose="020B0400000000000000" charset="-122"/>
                <a:ea typeface="思源黑体 CN Normal" panose="020B0400000000000000" charset="-122"/>
                <a:cs typeface="思源黑体 CN Normal" panose="020B0400000000000000" charset="-122"/>
                <a:sym typeface="+mn-ea"/>
              </a:rPr>
              <a:t>问题发现</a:t>
            </a:r>
          </a:p>
        </p:txBody>
      </p:sp>
      <p:sp>
        <p:nvSpPr>
          <p:cNvPr id="26" name="ïṥḻidê"/>
          <p:cNvSpPr txBox="1"/>
          <p:nvPr/>
        </p:nvSpPr>
        <p:spPr>
          <a:xfrm>
            <a:off x="7272655" y="2212340"/>
            <a:ext cx="4257675" cy="521970"/>
          </a:xfrm>
          <a:prstGeom prst="rect">
            <a:avLst/>
          </a:prstGeom>
        </p:spPr>
        <p:txBody>
          <a:bodyPr vert="horz" wrap="square" lIns="90000" tIns="46800" rIns="90000" bIns="46800" anchor="t" anchorCtr="0">
            <a:normAutofit/>
          </a:bodyPr>
          <a:lstStyle/>
          <a:p>
            <a:pPr>
              <a:lnSpc>
                <a:spcPct val="120000"/>
              </a:lnSpc>
            </a:pPr>
            <a:r>
              <a:rPr lang="zh-CN" altLang="en-US" sz="1050" dirty="0">
                <a:solidFill>
                  <a:srgbClr val="425B97"/>
                </a:solidFill>
              </a:rPr>
              <a:t>我们的生活中经常出现</a:t>
            </a:r>
            <a:r>
              <a:rPr lang="en-US" altLang="zh-CN" sz="1050" dirty="0">
                <a:solidFill>
                  <a:srgbClr val="425B97"/>
                </a:solidFill>
              </a:rPr>
              <a:t>桌面杂乱</a:t>
            </a:r>
            <a:r>
              <a:rPr lang="zh-CN" altLang="en-US" sz="1050" dirty="0">
                <a:solidFill>
                  <a:srgbClr val="425B97"/>
                </a:solidFill>
              </a:rPr>
              <a:t>的情况，导致我们不能便利的找出我们想要找的物体。</a:t>
            </a:r>
          </a:p>
        </p:txBody>
      </p:sp>
      <p:sp>
        <p:nvSpPr>
          <p:cNvPr id="23" name="iSlïḓè"/>
          <p:cNvSpPr txBox="1"/>
          <p:nvPr/>
        </p:nvSpPr>
        <p:spPr>
          <a:xfrm>
            <a:off x="7272655" y="3029585"/>
            <a:ext cx="3962400" cy="299720"/>
          </a:xfrm>
          <a:prstGeom prst="rect">
            <a:avLst/>
          </a:prstGeom>
          <a:noFill/>
        </p:spPr>
        <p:txBody>
          <a:bodyPr wrap="none" lIns="90000" tIns="46800" rIns="90000" bIns="46800" anchor="b" anchorCtr="0"/>
          <a:lstStyle/>
          <a:p>
            <a:pPr algn="l"/>
            <a:r>
              <a:rPr lang="zh-CN" altLang="en-US" sz="2400" b="1" baseline="-25000" dirty="0">
                <a:solidFill>
                  <a:srgbClr val="425B97"/>
                </a:solidFill>
                <a:latin typeface="思源黑体 CN Normal" panose="020B0400000000000000" charset="-122"/>
                <a:ea typeface="思源黑体 CN Normal" panose="020B0400000000000000" charset="-122"/>
                <a:cs typeface="思源黑体 CN Normal" panose="020B0400000000000000" charset="-122"/>
                <a:sym typeface="+mn-ea"/>
              </a:rPr>
              <a:t>提出方案</a:t>
            </a:r>
          </a:p>
        </p:txBody>
      </p:sp>
      <p:sp>
        <p:nvSpPr>
          <p:cNvPr id="24" name="ïṩḷîḓê"/>
          <p:cNvSpPr txBox="1"/>
          <p:nvPr/>
        </p:nvSpPr>
        <p:spPr>
          <a:xfrm>
            <a:off x="7272655" y="3329305"/>
            <a:ext cx="4257675" cy="547370"/>
          </a:xfrm>
          <a:prstGeom prst="rect">
            <a:avLst/>
          </a:prstGeom>
        </p:spPr>
        <p:txBody>
          <a:bodyPr vert="horz" wrap="square" lIns="90000" tIns="46800" rIns="90000" bIns="46800" anchor="t" anchorCtr="0">
            <a:normAutofit/>
          </a:bodyPr>
          <a:lstStyle/>
          <a:p>
            <a:pPr>
              <a:lnSpc>
                <a:spcPct val="120000"/>
              </a:lnSpc>
            </a:pPr>
            <a:r>
              <a:rPr lang="en-US" altLang="zh-CN" sz="1050" dirty="0">
                <a:solidFill>
                  <a:srgbClr val="425B97"/>
                </a:solidFill>
              </a:rPr>
              <a:t>希望能够在该情况发生时，</a:t>
            </a:r>
            <a:r>
              <a:rPr lang="zh-CN" altLang="en-US" sz="1050" dirty="0">
                <a:solidFill>
                  <a:srgbClr val="425B97"/>
                </a:solidFill>
              </a:rPr>
              <a:t>能够找出实际上还存在在桌面上的，被遮挡的物体。</a:t>
            </a:r>
            <a:endParaRPr lang="en-US" altLang="zh-CN" sz="1050" dirty="0">
              <a:solidFill>
                <a:srgbClr val="425B97"/>
              </a:solidFill>
            </a:endParaRPr>
          </a:p>
        </p:txBody>
      </p:sp>
      <p:sp>
        <p:nvSpPr>
          <p:cNvPr id="21" name="îṧlídè"/>
          <p:cNvSpPr txBox="1"/>
          <p:nvPr/>
        </p:nvSpPr>
        <p:spPr>
          <a:xfrm>
            <a:off x="7272655" y="4147185"/>
            <a:ext cx="3962400" cy="299720"/>
          </a:xfrm>
          <a:prstGeom prst="rect">
            <a:avLst/>
          </a:prstGeom>
          <a:noFill/>
        </p:spPr>
        <p:txBody>
          <a:bodyPr wrap="none" lIns="90000" tIns="46800" rIns="90000" bIns="46800" anchor="b" anchorCtr="0"/>
          <a:lstStyle/>
          <a:p>
            <a:pPr algn="l"/>
            <a:r>
              <a:rPr lang="zh-CN" altLang="en-US" sz="2400" b="1" baseline="-25000" dirty="0">
                <a:solidFill>
                  <a:srgbClr val="425B97"/>
                </a:solidFill>
                <a:latin typeface="思源黑体 CN Normal" panose="020B0400000000000000" charset="-122"/>
                <a:ea typeface="思源黑体 CN Normal" panose="020B0400000000000000" charset="-122"/>
                <a:cs typeface="思源黑体 CN Normal" panose="020B0400000000000000" charset="-122"/>
                <a:sym typeface="+mn-ea"/>
              </a:rPr>
              <a:t>解决问题</a:t>
            </a:r>
          </a:p>
        </p:txBody>
      </p:sp>
      <p:sp>
        <p:nvSpPr>
          <p:cNvPr id="22" name="íṩliḑè"/>
          <p:cNvSpPr txBox="1"/>
          <p:nvPr/>
        </p:nvSpPr>
        <p:spPr>
          <a:xfrm>
            <a:off x="7272655" y="4446905"/>
            <a:ext cx="4257675" cy="574040"/>
          </a:xfrm>
          <a:prstGeom prst="rect">
            <a:avLst/>
          </a:prstGeom>
        </p:spPr>
        <p:txBody>
          <a:bodyPr vert="horz" wrap="square" lIns="90000" tIns="46800" rIns="90000" bIns="46800" anchor="t" anchorCtr="0">
            <a:normAutofit/>
          </a:bodyPr>
          <a:lstStyle/>
          <a:p>
            <a:pPr>
              <a:lnSpc>
                <a:spcPct val="120000"/>
              </a:lnSpc>
            </a:pPr>
            <a:r>
              <a:rPr lang="zh-CN" altLang="en-US" sz="1050" dirty="0">
                <a:solidFill>
                  <a:srgbClr val="425B97"/>
                </a:solidFill>
              </a:rPr>
              <a:t>通过使用本产品，用户将能够很便利的找出在桌面上因被遮挡而无法被查找的物体。</a:t>
            </a:r>
          </a:p>
        </p:txBody>
      </p:sp>
      <p:sp>
        <p:nvSpPr>
          <p:cNvPr id="16" name="îS1îdé"/>
          <p:cNvSpPr/>
          <p:nvPr/>
        </p:nvSpPr>
        <p:spPr bwMode="auto">
          <a:xfrm>
            <a:off x="6612890" y="2967990"/>
            <a:ext cx="653415" cy="653415"/>
          </a:xfrm>
          <a:prstGeom prst="ellipse">
            <a:avLst/>
          </a:prstGeom>
          <a:noFill/>
          <a:ln w="19050">
            <a:solidFill>
              <a:srgbClr val="425B97"/>
            </a:solidFill>
            <a:round/>
          </a:ln>
          <a:extLst>
            <a:ext uri="{909E8E84-426E-40DD-AFC4-6F175D3DCCD1}">
              <a14:hiddenFill xmlns:a14="http://schemas.microsoft.com/office/drawing/2010/main">
                <a:solidFill>
                  <a:srgbClr val="304371"/>
                </a:solidFill>
              </a14:hiddenFill>
            </a:ext>
          </a:extLst>
        </p:spPr>
        <p:txBody>
          <a:bodyPr rot="0" spcFirstLastPara="0" vert="horz" wrap="none" lIns="90000" tIns="46800" rIns="90000" bIns="46800" anchor="ctr" anchorCtr="1" forceAA="0" compatLnSpc="1">
            <a:normAutofit fontScale="87500" lnSpcReduction="10000"/>
          </a:bodyPr>
          <a:lstStyle/>
          <a:p>
            <a:r>
              <a:rPr lang="en-US" altLang="zh-CN" sz="2800">
                <a:solidFill>
                  <a:srgbClr val="425B97"/>
                </a:solidFill>
                <a:latin typeface="思源黑体 CN Medium" panose="020B0600000000000000" charset="-122"/>
                <a:ea typeface="思源黑体 CN Medium" panose="020B0600000000000000" charset="-122"/>
              </a:rPr>
              <a:t>02</a:t>
            </a:r>
          </a:p>
        </p:txBody>
      </p:sp>
      <p:sp>
        <p:nvSpPr>
          <p:cNvPr id="17" name="ïṥlíḋè"/>
          <p:cNvSpPr/>
          <p:nvPr/>
        </p:nvSpPr>
        <p:spPr bwMode="auto">
          <a:xfrm>
            <a:off x="6612890" y="4083050"/>
            <a:ext cx="653415" cy="653415"/>
          </a:xfrm>
          <a:prstGeom prst="ellipse">
            <a:avLst/>
          </a:prstGeom>
          <a:noFill/>
          <a:ln w="19050">
            <a:solidFill>
              <a:srgbClr val="425B97"/>
            </a:solidFill>
            <a:round/>
          </a:ln>
          <a:extLst>
            <a:ext uri="{909E8E84-426E-40DD-AFC4-6F175D3DCCD1}">
              <a14:hiddenFill xmlns:a14="http://schemas.microsoft.com/office/drawing/2010/main">
                <a:solidFill>
                  <a:srgbClr val="304371"/>
                </a:solidFill>
              </a14:hiddenFill>
            </a:ext>
          </a:extLst>
        </p:spPr>
        <p:txBody>
          <a:bodyPr rot="0" spcFirstLastPara="0" vert="horz" wrap="none" lIns="90000" tIns="46800" rIns="90000" bIns="46800" anchor="ctr" anchorCtr="1" forceAA="0" compatLnSpc="1">
            <a:normAutofit fontScale="87500" lnSpcReduction="10000"/>
          </a:bodyPr>
          <a:lstStyle/>
          <a:p>
            <a:r>
              <a:rPr lang="en-US" altLang="zh-CN" sz="2800">
                <a:solidFill>
                  <a:srgbClr val="425B97"/>
                </a:solidFill>
                <a:latin typeface="思源黑体 CN Medium" panose="020B0600000000000000" charset="-122"/>
                <a:ea typeface="思源黑体 CN Medium" panose="020B0600000000000000" charset="-122"/>
              </a:rPr>
              <a:t>03</a:t>
            </a:r>
          </a:p>
        </p:txBody>
      </p:sp>
      <p:cxnSp>
        <p:nvCxnSpPr>
          <p:cNvPr id="13" name="直接连接符 12"/>
          <p:cNvCxnSpPr/>
          <p:nvPr/>
        </p:nvCxnSpPr>
        <p:spPr>
          <a:xfrm>
            <a:off x="7455535" y="2734310"/>
            <a:ext cx="4074795" cy="0"/>
          </a:xfrm>
          <a:prstGeom prst="line">
            <a:avLst/>
          </a:prstGeom>
          <a:ln w="3175" cap="rnd">
            <a:solidFill>
              <a:srgbClr val="425B97"/>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455535" y="3877310"/>
            <a:ext cx="4074795" cy="0"/>
          </a:xfrm>
          <a:prstGeom prst="line">
            <a:avLst/>
          </a:prstGeom>
          <a:ln w="3175" cap="rnd">
            <a:solidFill>
              <a:srgbClr val="425B97"/>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455535" y="5020310"/>
            <a:ext cx="4074795" cy="0"/>
          </a:xfrm>
          <a:prstGeom prst="line">
            <a:avLst/>
          </a:prstGeom>
          <a:ln w="3175" cap="rnd">
            <a:solidFill>
              <a:srgbClr val="425B97"/>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540" y="170815"/>
            <a:ext cx="4163695" cy="897890"/>
            <a:chOff x="4" y="269"/>
            <a:chExt cx="6557" cy="1414"/>
          </a:xfrm>
        </p:grpSpPr>
        <p:sp>
          <p:nvSpPr>
            <p:cNvPr id="15" name="文本框 14"/>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sym typeface="+mn-ea"/>
                </a:rPr>
                <a:t>选题背景和目标</a:t>
              </a: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p>
          </p:txBody>
        </p:sp>
        <p:sp>
          <p:nvSpPr>
            <p:cNvPr id="29" name="矩形 28"/>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圆角矩形 29"/>
          <p:cNvSpPr/>
          <p:nvPr/>
        </p:nvSpPr>
        <p:spPr>
          <a:xfrm>
            <a:off x="11310620" y="170815"/>
            <a:ext cx="847725" cy="787400"/>
          </a:xfrm>
          <a:prstGeom prst="roundRect">
            <a:avLst/>
          </a:prstGeom>
          <a:solidFill>
            <a:srgbClr val="425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latin typeface="+mj-ea"/>
                <a:ea typeface="+mj-ea"/>
              </a:rPr>
              <a:t>logo</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p:nvPr/>
        </p:nvGrpSpPr>
        <p:grpSpPr>
          <a:xfrm>
            <a:off x="336550" y="1507490"/>
            <a:ext cx="11518900" cy="4395646"/>
            <a:chOff x="0" y="1272540"/>
            <a:chExt cx="11518900" cy="4395646"/>
          </a:xfrm>
          <a:solidFill>
            <a:srgbClr val="425B97"/>
          </a:solidFill>
        </p:grpSpPr>
        <p:sp>
          <p:nvSpPr>
            <p:cNvPr id="3" name="iŝļîďè"/>
            <p:cNvSpPr/>
            <p:nvPr/>
          </p:nvSpPr>
          <p:spPr>
            <a:xfrm>
              <a:off x="0" y="3514505"/>
              <a:ext cx="11518900" cy="235390"/>
            </a:xfrm>
            <a:prstGeom prst="rightArrow">
              <a:avLst>
                <a:gd name="adj1" fmla="val 50000"/>
                <a:gd name="adj2" fmla="val 111538"/>
              </a:avLst>
            </a:prstGeom>
            <a:grp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defTabSz="914400"/>
              <a:endParaRPr lang="zh-CN" altLang="en-US" sz="2000" b="1" i="1">
                <a:solidFill>
                  <a:schemeClr val="bg1"/>
                </a:solidFill>
              </a:endParaRPr>
            </a:p>
          </p:txBody>
        </p:sp>
        <p:grpSp>
          <p:nvGrpSpPr>
            <p:cNvPr id="33" name="îşlidè"/>
            <p:cNvGrpSpPr/>
            <p:nvPr/>
          </p:nvGrpSpPr>
          <p:grpSpPr>
            <a:xfrm>
              <a:off x="660400" y="1272540"/>
              <a:ext cx="2834873" cy="2887213"/>
              <a:chOff x="660400" y="1272540"/>
              <a:chExt cx="2834873" cy="2887213"/>
            </a:xfrm>
            <a:grpFill/>
          </p:grpSpPr>
          <p:cxnSp>
            <p:nvCxnSpPr>
              <p:cNvPr id="119" name="直接连接符 118"/>
              <p:cNvCxnSpPr>
                <a:stCxn id="4" idx="0"/>
                <a:endCxn id="8" idx="2"/>
              </p:cNvCxnSpPr>
              <p:nvPr/>
            </p:nvCxnSpPr>
            <p:spPr>
              <a:xfrm flipV="1">
                <a:off x="2077720" y="3247390"/>
                <a:ext cx="0" cy="247015"/>
              </a:xfrm>
              <a:prstGeom prst="line">
                <a:avLst/>
              </a:prstGeom>
              <a:grpFill/>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5" name="iṥ1iḍé"/>
              <p:cNvGrpSpPr/>
              <p:nvPr/>
            </p:nvGrpSpPr>
            <p:grpSpPr>
              <a:xfrm>
                <a:off x="660400" y="1272540"/>
                <a:ext cx="2834873" cy="1974850"/>
                <a:chOff x="660400" y="1272540"/>
                <a:chExt cx="2327765" cy="1974850"/>
              </a:xfrm>
              <a:grpFill/>
            </p:grpSpPr>
            <p:sp>
              <p:nvSpPr>
                <p:cNvPr id="8" name="ïṧḷíḍe"/>
                <p:cNvSpPr/>
                <p:nvPr/>
              </p:nvSpPr>
              <p:spPr bwMode="auto">
                <a:xfrm>
                  <a:off x="660400" y="1808480"/>
                  <a:ext cx="2327053" cy="1438910"/>
                </a:xfrm>
                <a:prstGeom prst="rect">
                  <a:avLst/>
                </a:prstGeom>
                <a:grp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1100" dirty="0">
                      <a:solidFill>
                        <a:schemeClr val="bg1"/>
                      </a:solidFill>
                    </a:rPr>
                    <a:t>1. </a:t>
                  </a:r>
                  <a:r>
                    <a:rPr lang="zh-CN" altLang="en-US" sz="1100" dirty="0">
                      <a:solidFill>
                        <a:schemeClr val="bg1"/>
                      </a:solidFill>
                    </a:rPr>
                    <a:t>文字输入查找物体功能</a:t>
                  </a:r>
                </a:p>
                <a:p>
                  <a:pPr algn="ctr">
                    <a:lnSpc>
                      <a:spcPct val="150000"/>
                    </a:lnSpc>
                    <a:spcBef>
                      <a:spcPct val="0"/>
                    </a:spcBef>
                  </a:pPr>
                  <a:r>
                    <a:rPr lang="en-US" altLang="zh-CN" sz="1100" dirty="0">
                      <a:solidFill>
                        <a:schemeClr val="bg1"/>
                      </a:solidFill>
                    </a:rPr>
                    <a:t>2. </a:t>
                  </a:r>
                  <a:r>
                    <a:rPr lang="zh-CN" altLang="en-US" sz="1100" dirty="0">
                      <a:solidFill>
                        <a:schemeClr val="bg1"/>
                      </a:solidFill>
                    </a:rPr>
                    <a:t>语音输入查找物体功能</a:t>
                  </a:r>
                </a:p>
                <a:p>
                  <a:pPr algn="ctr">
                    <a:lnSpc>
                      <a:spcPct val="150000"/>
                    </a:lnSpc>
                    <a:spcBef>
                      <a:spcPct val="0"/>
                    </a:spcBef>
                  </a:pPr>
                  <a:r>
                    <a:rPr lang="en-US" altLang="zh-CN" sz="1100" dirty="0">
                      <a:solidFill>
                        <a:schemeClr val="bg1"/>
                      </a:solidFill>
                    </a:rPr>
                    <a:t>3. </a:t>
                  </a:r>
                  <a:r>
                    <a:rPr lang="zh-CN" altLang="en-US" sz="1100" dirty="0">
                      <a:solidFill>
                        <a:schemeClr val="bg1"/>
                      </a:solidFill>
                    </a:rPr>
                    <a:t>相机扫描桌面物体功能</a:t>
                  </a:r>
                </a:p>
                <a:p>
                  <a:pPr algn="ctr">
                    <a:lnSpc>
                      <a:spcPct val="150000"/>
                    </a:lnSpc>
                    <a:spcBef>
                      <a:spcPct val="0"/>
                    </a:spcBef>
                  </a:pPr>
                  <a:r>
                    <a:rPr lang="en-US" altLang="zh-CN" sz="1100" dirty="0">
                      <a:solidFill>
                        <a:schemeClr val="bg1"/>
                      </a:solidFill>
                    </a:rPr>
                    <a:t>4. </a:t>
                  </a:r>
                  <a:r>
                    <a:rPr lang="zh-CN" altLang="en-US" sz="1100" dirty="0">
                      <a:solidFill>
                        <a:schemeClr val="bg1"/>
                      </a:solidFill>
                    </a:rPr>
                    <a:t>语音与文字输出查找功能结果</a:t>
                  </a:r>
                </a:p>
                <a:p>
                  <a:pPr algn="ctr">
                    <a:lnSpc>
                      <a:spcPct val="150000"/>
                    </a:lnSpc>
                    <a:spcBef>
                      <a:spcPct val="0"/>
                    </a:spcBef>
                  </a:pPr>
                  <a:r>
                    <a:rPr lang="en-US" altLang="zh-CN" sz="1100" dirty="0">
                      <a:solidFill>
                        <a:schemeClr val="bg1"/>
                      </a:solidFill>
                    </a:rPr>
                    <a:t>5. </a:t>
                  </a:r>
                  <a:r>
                    <a:rPr lang="zh-CN" altLang="en-US" sz="1100" dirty="0">
                      <a:solidFill>
                        <a:schemeClr val="bg1"/>
                      </a:solidFill>
                    </a:rPr>
                    <a:t>语音与文字提示</a:t>
                  </a:r>
                </a:p>
              </p:txBody>
            </p:sp>
            <p:sp>
              <p:nvSpPr>
                <p:cNvPr id="9" name="íṡliḑé"/>
                <p:cNvSpPr txBox="1"/>
                <p:nvPr/>
              </p:nvSpPr>
              <p:spPr bwMode="auto">
                <a:xfrm>
                  <a:off x="660921" y="1272540"/>
                  <a:ext cx="2327244" cy="432024"/>
                </a:xfrm>
                <a:prstGeom prst="rect">
                  <a:avLst/>
                </a:prstGeom>
                <a:grp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t">
                    <a:lnSpc>
                      <a:spcPct val="60000"/>
                    </a:lnSpc>
                  </a:pPr>
                  <a:r>
                    <a:rPr lang="zh-CN" altLang="en-US" sz="2400" baseline="-25000" dirty="0">
                      <a:solidFill>
                        <a:schemeClr val="bg1"/>
                      </a:solidFill>
                      <a:latin typeface="思源黑体 CN Normal" panose="020B0400000000000000" charset="-122"/>
                      <a:ea typeface="思源黑体 CN Normal" panose="020B0400000000000000" charset="-122"/>
                      <a:cs typeface="思源黑体 CN Normal" panose="020B0400000000000000" charset="-122"/>
                      <a:sym typeface="+mn-ea"/>
                    </a:rPr>
                    <a:t>确定项目功能</a:t>
                  </a:r>
                </a:p>
              </p:txBody>
            </p:sp>
          </p:grpSp>
          <p:grpSp>
            <p:nvGrpSpPr>
              <p:cNvPr id="6" name="išľidê"/>
              <p:cNvGrpSpPr/>
              <p:nvPr/>
            </p:nvGrpSpPr>
            <p:grpSpPr>
              <a:xfrm>
                <a:off x="1940019" y="3494700"/>
                <a:ext cx="275000" cy="275000"/>
                <a:chOff x="1607367" y="4342267"/>
                <a:chExt cx="275000" cy="275000"/>
              </a:xfrm>
              <a:grpFill/>
            </p:grpSpPr>
            <p:sp>
              <p:nvSpPr>
                <p:cNvPr id="4" name="íṣlîḑè"/>
                <p:cNvSpPr/>
                <p:nvPr/>
              </p:nvSpPr>
              <p:spPr>
                <a:xfrm>
                  <a:off x="1607367" y="4342267"/>
                  <a:ext cx="275000" cy="275000"/>
                </a:xfrm>
                <a:prstGeom prst="ellipse">
                  <a:avLst/>
                </a:prstGeom>
                <a:grpFill/>
                <a:ln w="38100" cap="rnd">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sp>
              <p:nvSpPr>
                <p:cNvPr id="7" name="iṣ1idè"/>
                <p:cNvSpPr/>
                <p:nvPr/>
              </p:nvSpPr>
              <p:spPr>
                <a:xfrm>
                  <a:off x="1657139" y="4392039"/>
                  <a:ext cx="175456" cy="175456"/>
                </a:xfrm>
                <a:prstGeom prst="ellipse">
                  <a:avLst/>
                </a:prstGeom>
                <a:grp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grpSp>
          <p:sp>
            <p:nvSpPr>
              <p:cNvPr id="12" name="îṣļîdè"/>
              <p:cNvSpPr txBox="1"/>
              <p:nvPr/>
            </p:nvSpPr>
            <p:spPr bwMode="auto">
              <a:xfrm>
                <a:off x="1704590" y="3769700"/>
                <a:ext cx="745858" cy="390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solidFill>
                  </a:rPr>
                  <a:t>Step 1</a:t>
                </a:r>
              </a:p>
            </p:txBody>
          </p:sp>
        </p:grpSp>
        <p:grpSp>
          <p:nvGrpSpPr>
            <p:cNvPr id="32" name="işlîḓê"/>
            <p:cNvGrpSpPr/>
            <p:nvPr/>
          </p:nvGrpSpPr>
          <p:grpSpPr>
            <a:xfrm>
              <a:off x="3335154" y="3104647"/>
              <a:ext cx="2834238" cy="2325414"/>
              <a:chOff x="3504152" y="3104647"/>
              <a:chExt cx="2834238" cy="2325414"/>
            </a:xfrm>
            <a:grpFill/>
          </p:grpSpPr>
          <p:cxnSp>
            <p:nvCxnSpPr>
              <p:cNvPr id="126" name="直接连接符 125"/>
              <p:cNvCxnSpPr>
                <a:stCxn id="128" idx="0"/>
                <a:endCxn id="131" idx="4"/>
              </p:cNvCxnSpPr>
              <p:nvPr/>
            </p:nvCxnSpPr>
            <p:spPr>
              <a:xfrm flipV="1">
                <a:off x="4921338" y="3769360"/>
                <a:ext cx="0" cy="247650"/>
              </a:xfrm>
              <a:prstGeom prst="line">
                <a:avLst/>
              </a:prstGeom>
              <a:grpFill/>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 name="íşľîḑé"/>
              <p:cNvGrpSpPr/>
              <p:nvPr/>
            </p:nvGrpSpPr>
            <p:grpSpPr>
              <a:xfrm>
                <a:off x="3504152" y="4017186"/>
                <a:ext cx="2834238" cy="1412875"/>
                <a:chOff x="3504152" y="4017186"/>
                <a:chExt cx="2327244" cy="1412875"/>
              </a:xfrm>
              <a:grpFill/>
            </p:grpSpPr>
            <p:sp>
              <p:nvSpPr>
                <p:cNvPr id="127" name="i$ḻidê"/>
                <p:cNvSpPr/>
                <p:nvPr/>
              </p:nvSpPr>
              <p:spPr bwMode="auto">
                <a:xfrm>
                  <a:off x="3504152" y="4534076"/>
                  <a:ext cx="2327053" cy="895985"/>
                </a:xfrm>
                <a:prstGeom prst="rect">
                  <a:avLst/>
                </a:prstGeom>
                <a:grp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chemeClr val="bg1"/>
                      </a:solidFill>
                    </a:rPr>
                    <a:t>结合项目功能设计出一个能够满足我们先前提出的项目功能的一个界面，同时要足够的人性化。</a:t>
                  </a:r>
                </a:p>
              </p:txBody>
            </p:sp>
            <p:sp>
              <p:nvSpPr>
                <p:cNvPr id="128" name="íṥḻïḋê"/>
                <p:cNvSpPr txBox="1"/>
                <p:nvPr/>
              </p:nvSpPr>
              <p:spPr bwMode="auto">
                <a:xfrm>
                  <a:off x="3504152" y="4017186"/>
                  <a:ext cx="2327244" cy="432024"/>
                </a:xfrm>
                <a:prstGeom prst="rect">
                  <a:avLst/>
                </a:prstGeom>
                <a:grp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t">
                    <a:lnSpc>
                      <a:spcPct val="60000"/>
                    </a:lnSpc>
                  </a:pPr>
                  <a:r>
                    <a:rPr lang="zh-CN" altLang="en-US" sz="2400" baseline="-25000">
                      <a:solidFill>
                        <a:schemeClr val="bg1"/>
                      </a:solidFill>
                      <a:latin typeface="思源黑体 CN Normal" panose="020B0400000000000000" charset="-122"/>
                      <a:ea typeface="思源黑体 CN Normal" panose="020B0400000000000000" charset="-122"/>
                      <a:cs typeface="思源黑体 CN Normal" panose="020B0400000000000000" charset="-122"/>
                      <a:sym typeface="+mn-ea"/>
                    </a:rPr>
                    <a:t>项目界面设计</a:t>
                  </a:r>
                </a:p>
              </p:txBody>
            </p:sp>
          </p:grpSp>
          <p:grpSp>
            <p:nvGrpSpPr>
              <p:cNvPr id="129" name="išľíḍè"/>
              <p:cNvGrpSpPr/>
              <p:nvPr/>
            </p:nvGrpSpPr>
            <p:grpSpPr>
              <a:xfrm>
                <a:off x="4783771" y="3494700"/>
                <a:ext cx="275000" cy="275000"/>
                <a:chOff x="1607367" y="4342267"/>
                <a:chExt cx="275000" cy="275000"/>
              </a:xfrm>
              <a:grpFill/>
            </p:grpSpPr>
            <p:sp>
              <p:nvSpPr>
                <p:cNvPr id="131" name="íṩľïḋé"/>
                <p:cNvSpPr/>
                <p:nvPr/>
              </p:nvSpPr>
              <p:spPr>
                <a:xfrm>
                  <a:off x="1607367" y="4342267"/>
                  <a:ext cx="275000" cy="275000"/>
                </a:xfrm>
                <a:prstGeom prst="ellipse">
                  <a:avLst/>
                </a:prstGeom>
                <a:grpFill/>
                <a:ln w="38100" cap="rnd">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sp>
              <p:nvSpPr>
                <p:cNvPr id="132" name="iṣ1iḍè"/>
                <p:cNvSpPr/>
                <p:nvPr/>
              </p:nvSpPr>
              <p:spPr>
                <a:xfrm>
                  <a:off x="1657139" y="4392039"/>
                  <a:ext cx="175456" cy="175456"/>
                </a:xfrm>
                <a:prstGeom prst="ellipse">
                  <a:avLst/>
                </a:prstGeom>
                <a:grp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grpSp>
          <p:sp>
            <p:nvSpPr>
              <p:cNvPr id="130" name="iŝḷíḓê"/>
              <p:cNvSpPr txBox="1"/>
              <p:nvPr/>
            </p:nvSpPr>
            <p:spPr bwMode="auto">
              <a:xfrm>
                <a:off x="4548342" y="3104647"/>
                <a:ext cx="745858" cy="390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solidFill>
                  </a:rPr>
                  <a:t>Step 2</a:t>
                </a:r>
              </a:p>
            </p:txBody>
          </p:sp>
        </p:grpSp>
        <p:grpSp>
          <p:nvGrpSpPr>
            <p:cNvPr id="31" name="ïŝḷiďe"/>
            <p:cNvGrpSpPr/>
            <p:nvPr/>
          </p:nvGrpSpPr>
          <p:grpSpPr>
            <a:xfrm>
              <a:off x="6009908" y="1808480"/>
              <a:ext cx="2834873" cy="2351273"/>
              <a:chOff x="6347904" y="1808480"/>
              <a:chExt cx="2834873" cy="2351273"/>
            </a:xfrm>
            <a:grpFill/>
          </p:grpSpPr>
          <p:cxnSp>
            <p:nvCxnSpPr>
              <p:cNvPr id="134" name="直接连接符 133"/>
              <p:cNvCxnSpPr>
                <a:stCxn id="139" idx="0"/>
                <a:endCxn id="135" idx="2"/>
              </p:cNvCxnSpPr>
              <p:nvPr/>
            </p:nvCxnSpPr>
            <p:spPr>
              <a:xfrm flipV="1">
                <a:off x="7764956" y="3247390"/>
                <a:ext cx="0" cy="247015"/>
              </a:xfrm>
              <a:prstGeom prst="line">
                <a:avLst/>
              </a:prstGeom>
              <a:grpFill/>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6" name="išļídé"/>
              <p:cNvGrpSpPr/>
              <p:nvPr/>
            </p:nvGrpSpPr>
            <p:grpSpPr>
              <a:xfrm>
                <a:off x="6347904" y="1808480"/>
                <a:ext cx="2834873" cy="1438910"/>
                <a:chOff x="6347904" y="1808480"/>
                <a:chExt cx="2327765" cy="1438910"/>
              </a:xfrm>
              <a:grpFill/>
            </p:grpSpPr>
            <p:sp>
              <p:nvSpPr>
                <p:cNvPr id="135" name="îṧlidè"/>
                <p:cNvSpPr/>
                <p:nvPr/>
              </p:nvSpPr>
              <p:spPr bwMode="auto">
                <a:xfrm>
                  <a:off x="6347904" y="2332355"/>
                  <a:ext cx="2327053" cy="915035"/>
                </a:xfrm>
                <a:prstGeom prst="rect">
                  <a:avLst/>
                </a:prstGeom>
                <a:grp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chemeClr val="bg1"/>
                      </a:solidFill>
                    </a:rPr>
                    <a:t>结合项目功能需求选取能够实现功能的技术方案，包括语音处理技术方案，图像处理技术方案，客户端与服务器端的搭建等。</a:t>
                  </a:r>
                </a:p>
              </p:txBody>
            </p:sp>
            <p:sp>
              <p:nvSpPr>
                <p:cNvPr id="136" name="îsļíḋê"/>
                <p:cNvSpPr txBox="1"/>
                <p:nvPr/>
              </p:nvSpPr>
              <p:spPr bwMode="auto">
                <a:xfrm>
                  <a:off x="6348425" y="1808480"/>
                  <a:ext cx="2327244" cy="432024"/>
                </a:xfrm>
                <a:prstGeom prst="rect">
                  <a:avLst/>
                </a:prstGeom>
                <a:grp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t">
                    <a:lnSpc>
                      <a:spcPct val="60000"/>
                    </a:lnSpc>
                  </a:pPr>
                  <a:r>
                    <a:rPr lang="zh-CN" altLang="en-US" sz="2400" b="1" baseline="-25000" dirty="0">
                      <a:solidFill>
                        <a:schemeClr val="bg1"/>
                      </a:solidFill>
                      <a:latin typeface="思源黑体 CN Normal" panose="020B0400000000000000" charset="-122"/>
                      <a:ea typeface="思源黑体 CN Normal" panose="020B0400000000000000" charset="-122"/>
                      <a:cs typeface="思源黑体 CN Normal" panose="020B0400000000000000" charset="-122"/>
                      <a:sym typeface="+mn-ea"/>
                    </a:rPr>
                    <a:t>功能技术方案选取</a:t>
                  </a:r>
                </a:p>
              </p:txBody>
            </p:sp>
          </p:grpSp>
          <p:grpSp>
            <p:nvGrpSpPr>
              <p:cNvPr id="137" name="ï$ľíḓê"/>
              <p:cNvGrpSpPr/>
              <p:nvPr/>
            </p:nvGrpSpPr>
            <p:grpSpPr>
              <a:xfrm>
                <a:off x="7627523" y="3494700"/>
                <a:ext cx="275000" cy="275000"/>
                <a:chOff x="1607367" y="4342267"/>
                <a:chExt cx="275000" cy="275000"/>
              </a:xfrm>
              <a:grpFill/>
            </p:grpSpPr>
            <p:sp>
              <p:nvSpPr>
                <p:cNvPr id="139" name="îśľiďé"/>
                <p:cNvSpPr/>
                <p:nvPr/>
              </p:nvSpPr>
              <p:spPr>
                <a:xfrm>
                  <a:off x="1607367" y="4342267"/>
                  <a:ext cx="275000" cy="275000"/>
                </a:xfrm>
                <a:prstGeom prst="ellipse">
                  <a:avLst/>
                </a:prstGeom>
                <a:grpFill/>
                <a:ln w="38100" cap="rnd">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sp>
              <p:nvSpPr>
                <p:cNvPr id="140" name="ïṣľiḑè"/>
                <p:cNvSpPr/>
                <p:nvPr/>
              </p:nvSpPr>
              <p:spPr>
                <a:xfrm>
                  <a:off x="1657139" y="4392039"/>
                  <a:ext cx="175456" cy="175456"/>
                </a:xfrm>
                <a:prstGeom prst="ellipse">
                  <a:avLst/>
                </a:prstGeom>
                <a:grp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grpSp>
          <p:sp>
            <p:nvSpPr>
              <p:cNvPr id="138" name="işḷîďè"/>
              <p:cNvSpPr txBox="1"/>
              <p:nvPr/>
            </p:nvSpPr>
            <p:spPr bwMode="auto">
              <a:xfrm>
                <a:off x="7392094" y="3769700"/>
                <a:ext cx="745858" cy="390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solidFill>
                  </a:rPr>
                  <a:t>Step 3</a:t>
                </a:r>
              </a:p>
            </p:txBody>
          </p:sp>
        </p:grpSp>
        <p:grpSp>
          <p:nvGrpSpPr>
            <p:cNvPr id="30" name="îSlíḓe"/>
            <p:cNvGrpSpPr/>
            <p:nvPr/>
          </p:nvGrpSpPr>
          <p:grpSpPr>
            <a:xfrm>
              <a:off x="8684662" y="3104647"/>
              <a:ext cx="2834238" cy="2563539"/>
              <a:chOff x="8684662" y="3104647"/>
              <a:chExt cx="2834238" cy="2563539"/>
            </a:xfrm>
            <a:grpFill/>
          </p:grpSpPr>
          <p:cxnSp>
            <p:nvCxnSpPr>
              <p:cNvPr id="142" name="直接连接符 141"/>
              <p:cNvCxnSpPr>
                <a:stCxn id="144" idx="0"/>
                <a:endCxn id="147" idx="4"/>
              </p:cNvCxnSpPr>
              <p:nvPr/>
            </p:nvCxnSpPr>
            <p:spPr>
              <a:xfrm flipV="1">
                <a:off x="10101580" y="3769360"/>
                <a:ext cx="0" cy="247650"/>
              </a:xfrm>
              <a:prstGeom prst="line">
                <a:avLst/>
              </a:prstGeom>
              <a:grpFill/>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4" name="ïṩḻíḓé"/>
              <p:cNvGrpSpPr/>
              <p:nvPr/>
            </p:nvGrpSpPr>
            <p:grpSpPr>
              <a:xfrm>
                <a:off x="8684662" y="4017186"/>
                <a:ext cx="2834238" cy="1651000"/>
                <a:chOff x="9191656" y="4017186"/>
                <a:chExt cx="2327244" cy="1651000"/>
              </a:xfrm>
              <a:grpFill/>
            </p:grpSpPr>
            <p:sp>
              <p:nvSpPr>
                <p:cNvPr id="143" name="işḷiḋè"/>
                <p:cNvSpPr/>
                <p:nvPr/>
              </p:nvSpPr>
              <p:spPr bwMode="auto">
                <a:xfrm>
                  <a:off x="9191656" y="4534076"/>
                  <a:ext cx="2327053" cy="1134110"/>
                </a:xfrm>
                <a:prstGeom prst="rect">
                  <a:avLst/>
                </a:prstGeom>
                <a:grp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chemeClr val="bg1"/>
                      </a:solidFill>
                    </a:rPr>
                    <a:t>确定应用的一套完整的使用流程，以及为了实现这一流程需要的一个项目的整体框架，包括不同的技术方案之间的链接与执行顺序等。</a:t>
                  </a:r>
                </a:p>
              </p:txBody>
            </p:sp>
            <p:sp>
              <p:nvSpPr>
                <p:cNvPr id="144" name="îṡľiḋe"/>
                <p:cNvSpPr txBox="1"/>
                <p:nvPr/>
              </p:nvSpPr>
              <p:spPr bwMode="auto">
                <a:xfrm>
                  <a:off x="9191656" y="4017186"/>
                  <a:ext cx="2327244" cy="432024"/>
                </a:xfrm>
                <a:prstGeom prst="rect">
                  <a:avLst/>
                </a:prstGeom>
                <a:grp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2400" baseline="-25000">
                      <a:solidFill>
                        <a:schemeClr val="bg1"/>
                      </a:solidFill>
                      <a:latin typeface="思源黑体 CN Normal" panose="020B0400000000000000" charset="-122"/>
                      <a:ea typeface="思源黑体 CN Normal" panose="020B0400000000000000" charset="-122"/>
                      <a:cs typeface="思源黑体 CN Normal" panose="020B0400000000000000" charset="-122"/>
                    </a:rPr>
                    <a:t>确定项目整体框架</a:t>
                  </a:r>
                </a:p>
                <a:p>
                  <a:pPr algn="ctr">
                    <a:spcBef>
                      <a:spcPct val="0"/>
                    </a:spcBef>
                  </a:pPr>
                  <a:endParaRPr lang="zh-CN" altLang="en-US" sz="2400" b="1" baseline="-25000" dirty="0">
                    <a:solidFill>
                      <a:schemeClr val="bg1"/>
                    </a:solidFill>
                    <a:latin typeface="思源黑体 CN Normal" panose="020B0400000000000000" charset="-122"/>
                    <a:ea typeface="思源黑体 CN Normal" panose="020B0400000000000000" charset="-122"/>
                    <a:cs typeface="思源黑体 CN Normal" panose="020B0400000000000000" charset="-122"/>
                  </a:endParaRPr>
                </a:p>
              </p:txBody>
            </p:sp>
          </p:grpSp>
          <p:grpSp>
            <p:nvGrpSpPr>
              <p:cNvPr id="145" name="iṧľiḋè"/>
              <p:cNvGrpSpPr/>
              <p:nvPr/>
            </p:nvGrpSpPr>
            <p:grpSpPr>
              <a:xfrm>
                <a:off x="9964281" y="3494700"/>
                <a:ext cx="275000" cy="275000"/>
                <a:chOff x="1607367" y="4342267"/>
                <a:chExt cx="275000" cy="275000"/>
              </a:xfrm>
              <a:grpFill/>
            </p:grpSpPr>
            <p:sp>
              <p:nvSpPr>
                <p:cNvPr id="147" name="ïṧľiḑe"/>
                <p:cNvSpPr/>
                <p:nvPr/>
              </p:nvSpPr>
              <p:spPr>
                <a:xfrm>
                  <a:off x="1607367" y="4342267"/>
                  <a:ext cx="275000" cy="275000"/>
                </a:xfrm>
                <a:prstGeom prst="ellipse">
                  <a:avLst/>
                </a:prstGeom>
                <a:grpFill/>
                <a:ln w="38100" cap="rnd">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sp>
              <p:nvSpPr>
                <p:cNvPr id="148" name="ïSḻiḍe"/>
                <p:cNvSpPr/>
                <p:nvPr/>
              </p:nvSpPr>
              <p:spPr>
                <a:xfrm>
                  <a:off x="1657139" y="4392039"/>
                  <a:ext cx="175456" cy="175456"/>
                </a:xfrm>
                <a:prstGeom prst="ellipse">
                  <a:avLst/>
                </a:prstGeom>
                <a:grp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bg1"/>
                    </a:solidFill>
                  </a:endParaRPr>
                </a:p>
              </p:txBody>
            </p:sp>
          </p:grpSp>
          <p:sp>
            <p:nvSpPr>
              <p:cNvPr id="146" name="íṥ1ïďe"/>
              <p:cNvSpPr txBox="1"/>
              <p:nvPr/>
            </p:nvSpPr>
            <p:spPr bwMode="auto">
              <a:xfrm>
                <a:off x="9728852" y="3104647"/>
                <a:ext cx="745858" cy="390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solidFill>
                  </a:rPr>
                  <a:t>Step 4</a:t>
                </a:r>
              </a:p>
            </p:txBody>
          </p:sp>
        </p:grpSp>
      </p:grpSp>
      <p:grpSp>
        <p:nvGrpSpPr>
          <p:cNvPr id="19" name="组合 18"/>
          <p:cNvGrpSpPr/>
          <p:nvPr/>
        </p:nvGrpSpPr>
        <p:grpSpPr>
          <a:xfrm>
            <a:off x="2540" y="170815"/>
            <a:ext cx="4163060" cy="897255"/>
            <a:chOff x="4" y="269"/>
            <a:chExt cx="6556" cy="1413"/>
          </a:xfrm>
        </p:grpSpPr>
        <p:sp>
          <p:nvSpPr>
            <p:cNvPr id="20" name="文本框 19"/>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应用设计思路</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4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sz="14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sz="14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endParaRPr lang="en-US" altLang="zh-CN" sz="1400" baseline="-25000">
                <a:solidFill>
                  <a:schemeClr val="bg1">
                    <a:lumMod val="50000"/>
                  </a:schemeClr>
                </a:solidFill>
                <a:latin typeface="思源黑体 CN Bold" panose="020B0800000000000000" charset="-122"/>
                <a:ea typeface="思源黑体 CN Bold" panose="020B0800000000000000" charset="-122"/>
                <a:cs typeface="思源黑体 CN Normal" panose="020B0400000000000000" charset="-122"/>
              </a:endParaRPr>
            </a:p>
          </p:txBody>
        </p:sp>
        <p:sp>
          <p:nvSpPr>
            <p:cNvPr id="21" name="矩形 20"/>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3" name="图片 2" descr="手机屏幕的截图&#10;&#10;中度可信度描述已自动生成">
            <a:extLst>
              <a:ext uri="{FF2B5EF4-FFF2-40B4-BE49-F238E27FC236}">
                <a16:creationId xmlns:a16="http://schemas.microsoft.com/office/drawing/2014/main" id="{58AD4FF2-0EC5-47B1-B6CB-BBBD53D5DB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3317" y="1140490"/>
            <a:ext cx="9950824" cy="4985990"/>
          </a:xfrm>
          <a:prstGeom prst="rect">
            <a:avLst/>
          </a:prstGeom>
        </p:spPr>
      </p:pic>
      <p:grpSp>
        <p:nvGrpSpPr>
          <p:cNvPr id="4" name="组合 3"/>
          <p:cNvGrpSpPr/>
          <p:nvPr/>
        </p:nvGrpSpPr>
        <p:grpSpPr>
          <a:xfrm>
            <a:off x="2540" y="170815"/>
            <a:ext cx="4163060" cy="897255"/>
            <a:chOff x="4" y="269"/>
            <a:chExt cx="6556" cy="1413"/>
          </a:xfrm>
        </p:grpSpPr>
        <p:sp>
          <p:nvSpPr>
            <p:cNvPr id="7" name="文本框 6"/>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应用设计思路</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4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sz="14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sz="14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endParaRPr lang="en-US" altLang="zh-CN" sz="1400" baseline="-25000">
                <a:solidFill>
                  <a:schemeClr val="bg1">
                    <a:lumMod val="50000"/>
                  </a:schemeClr>
                </a:solidFill>
                <a:latin typeface="思源黑体 CN Bold" panose="020B0800000000000000" charset="-122"/>
                <a:ea typeface="思源黑体 CN Bold" panose="020B0800000000000000" charset="-122"/>
                <a:cs typeface="思源黑体 CN Normal" panose="020B0400000000000000" charset="-122"/>
              </a:endParaRPr>
            </a:p>
          </p:txBody>
        </p:sp>
        <p:sp>
          <p:nvSpPr>
            <p:cNvPr id="13" name="矩形 12"/>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箭头连接符 15"/>
          <p:cNvCxnSpPr/>
          <p:nvPr/>
        </p:nvCxnSpPr>
        <p:spPr>
          <a:xfrm flipH="1">
            <a:off x="4675505" y="1019175"/>
            <a:ext cx="161925" cy="342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9469755" y="1019175"/>
            <a:ext cx="161925" cy="342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10320655" y="1479550"/>
            <a:ext cx="161925" cy="342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666230" y="1549400"/>
            <a:ext cx="161925" cy="342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9012555" y="5019675"/>
            <a:ext cx="161925" cy="342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166235" y="609600"/>
            <a:ext cx="1981200" cy="337185"/>
          </a:xfrm>
          <a:prstGeom prst="rect">
            <a:avLst/>
          </a:prstGeom>
          <a:noFill/>
        </p:spPr>
        <p:txBody>
          <a:bodyPr wrap="square" rtlCol="0">
            <a:spAutoFit/>
          </a:bodyPr>
          <a:lstStyle/>
          <a:p>
            <a:r>
              <a:rPr lang="zh-CN" altLang="en-US" sz="1600" b="1">
                <a:solidFill>
                  <a:srgbClr val="425BA5"/>
                </a:solidFill>
              </a:rPr>
              <a:t>支持文本输入</a:t>
            </a:r>
          </a:p>
        </p:txBody>
      </p:sp>
      <p:sp>
        <p:nvSpPr>
          <p:cNvPr id="27" name="文本框 26"/>
          <p:cNvSpPr txBox="1"/>
          <p:nvPr/>
        </p:nvSpPr>
        <p:spPr>
          <a:xfrm>
            <a:off x="8922385" y="731520"/>
            <a:ext cx="1981200" cy="337185"/>
          </a:xfrm>
          <a:prstGeom prst="rect">
            <a:avLst/>
          </a:prstGeom>
          <a:noFill/>
        </p:spPr>
        <p:txBody>
          <a:bodyPr wrap="square" rtlCol="0">
            <a:spAutoFit/>
          </a:bodyPr>
          <a:lstStyle/>
          <a:p>
            <a:r>
              <a:rPr lang="zh-CN" altLang="en-US" sz="1600" b="1">
                <a:solidFill>
                  <a:srgbClr val="425BA5"/>
                </a:solidFill>
              </a:rPr>
              <a:t>应用设置修改</a:t>
            </a:r>
          </a:p>
        </p:txBody>
      </p:sp>
      <p:sp>
        <p:nvSpPr>
          <p:cNvPr id="45" name="文本框 44"/>
          <p:cNvSpPr txBox="1"/>
          <p:nvPr/>
        </p:nvSpPr>
        <p:spPr>
          <a:xfrm>
            <a:off x="6207760" y="1142365"/>
            <a:ext cx="1981200" cy="337185"/>
          </a:xfrm>
          <a:prstGeom prst="rect">
            <a:avLst/>
          </a:prstGeom>
          <a:noFill/>
        </p:spPr>
        <p:txBody>
          <a:bodyPr wrap="square" rtlCol="0">
            <a:spAutoFit/>
          </a:bodyPr>
          <a:lstStyle/>
          <a:p>
            <a:r>
              <a:rPr lang="zh-CN" altLang="en-US" sz="1600" b="1">
                <a:solidFill>
                  <a:srgbClr val="425BA5"/>
                </a:solidFill>
              </a:rPr>
              <a:t>摄像机图像显示</a:t>
            </a:r>
          </a:p>
        </p:txBody>
      </p:sp>
      <p:sp>
        <p:nvSpPr>
          <p:cNvPr id="46" name="文本框 45"/>
          <p:cNvSpPr txBox="1"/>
          <p:nvPr/>
        </p:nvSpPr>
        <p:spPr>
          <a:xfrm>
            <a:off x="9860280" y="1142365"/>
            <a:ext cx="1981200" cy="337185"/>
          </a:xfrm>
          <a:prstGeom prst="rect">
            <a:avLst/>
          </a:prstGeom>
          <a:noFill/>
        </p:spPr>
        <p:txBody>
          <a:bodyPr wrap="square" rtlCol="0">
            <a:spAutoFit/>
          </a:bodyPr>
          <a:lstStyle/>
          <a:p>
            <a:r>
              <a:rPr lang="zh-CN" altLang="en-US" sz="1600" b="1">
                <a:solidFill>
                  <a:srgbClr val="425BA5"/>
                </a:solidFill>
              </a:rPr>
              <a:t>操作提示显示</a:t>
            </a:r>
          </a:p>
        </p:txBody>
      </p:sp>
      <p:sp>
        <p:nvSpPr>
          <p:cNvPr id="47" name="文本框 46"/>
          <p:cNvSpPr txBox="1"/>
          <p:nvPr/>
        </p:nvSpPr>
        <p:spPr>
          <a:xfrm>
            <a:off x="8460105" y="4682490"/>
            <a:ext cx="2180590" cy="337185"/>
          </a:xfrm>
          <a:prstGeom prst="rect">
            <a:avLst/>
          </a:prstGeom>
          <a:noFill/>
        </p:spPr>
        <p:txBody>
          <a:bodyPr wrap="square" rtlCol="0">
            <a:spAutoFit/>
          </a:bodyPr>
          <a:lstStyle/>
          <a:p>
            <a:r>
              <a:rPr lang="zh-CN" altLang="en-US" sz="1600" b="1">
                <a:solidFill>
                  <a:srgbClr val="425BA5"/>
                </a:solidFill>
              </a:rPr>
              <a:t>提供了模式切换功能</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0" name="组合 19"/>
          <p:cNvGrpSpPr/>
          <p:nvPr/>
        </p:nvGrpSpPr>
        <p:grpSpPr>
          <a:xfrm>
            <a:off x="2540" y="170815"/>
            <a:ext cx="4163060" cy="897255"/>
            <a:chOff x="4" y="269"/>
            <a:chExt cx="6556" cy="1413"/>
          </a:xfrm>
        </p:grpSpPr>
        <p:sp>
          <p:nvSpPr>
            <p:cNvPr id="21" name="文本框 20"/>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项目技术方案</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endPar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endParaRPr>
            </a:p>
          </p:txBody>
        </p:sp>
        <p:sp>
          <p:nvSpPr>
            <p:cNvPr id="22" name="矩形 21"/>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ṡḻíḓè"/>
          <p:cNvSpPr/>
          <p:nvPr/>
        </p:nvSpPr>
        <p:spPr bwMode="auto">
          <a:xfrm>
            <a:off x="1804035" y="2328545"/>
            <a:ext cx="10858500" cy="2112645"/>
          </a:xfrm>
          <a:custGeom>
            <a:avLst/>
            <a:gdLst>
              <a:gd name="connsiteX0" fmla="*/ 1046871 w 10858499"/>
              <a:gd name="connsiteY0" fmla="*/ 0 h 2112682"/>
              <a:gd name="connsiteX1" fmla="*/ 2085811 w 10858499"/>
              <a:gd name="connsiteY1" fmla="*/ 1056341 h 2112682"/>
              <a:gd name="connsiteX2" fmla="*/ 2079702 w 10858499"/>
              <a:gd name="connsiteY2" fmla="*/ 1056341 h 2112682"/>
              <a:gd name="connsiteX3" fmla="*/ 2793477 w 10858499"/>
              <a:gd name="connsiteY3" fmla="*/ 1784576 h 2112682"/>
              <a:gd name="connsiteX4" fmla="*/ 3515184 w 10858499"/>
              <a:gd name="connsiteY4" fmla="*/ 1056341 h 2112682"/>
              <a:gd name="connsiteX5" fmla="*/ 3514157 w 10858499"/>
              <a:gd name="connsiteY5" fmla="*/ 1056341 h 2112682"/>
              <a:gd name="connsiteX6" fmla="*/ 3509076 w 10858499"/>
              <a:gd name="connsiteY6" fmla="*/ 1056341 h 2112682"/>
              <a:gd name="connsiteX7" fmla="*/ 4555946 w 10858499"/>
              <a:gd name="connsiteY7" fmla="*/ 0 h 2112682"/>
              <a:gd name="connsiteX8" fmla="*/ 5594886 w 10858499"/>
              <a:gd name="connsiteY8" fmla="*/ 1056341 h 2112682"/>
              <a:gd name="connsiteX9" fmla="*/ 5588778 w 10858499"/>
              <a:gd name="connsiteY9" fmla="*/ 1056341 h 2112682"/>
              <a:gd name="connsiteX10" fmla="*/ 6302553 w 10858499"/>
              <a:gd name="connsiteY10" fmla="*/ 1784576 h 2112682"/>
              <a:gd name="connsiteX11" fmla="*/ 7024260 w 10858499"/>
              <a:gd name="connsiteY11" fmla="*/ 1056341 h 2112682"/>
              <a:gd name="connsiteX12" fmla="*/ 7023232 w 10858499"/>
              <a:gd name="connsiteY12" fmla="*/ 1056341 h 2112682"/>
              <a:gd name="connsiteX13" fmla="*/ 7018151 w 10858499"/>
              <a:gd name="connsiteY13" fmla="*/ 1056341 h 2112682"/>
              <a:gd name="connsiteX14" fmla="*/ 8065022 w 10858499"/>
              <a:gd name="connsiteY14" fmla="*/ 0 h 2112682"/>
              <a:gd name="connsiteX15" fmla="*/ 9103962 w 10858499"/>
              <a:gd name="connsiteY15" fmla="*/ 1056341 h 2112682"/>
              <a:gd name="connsiteX16" fmla="*/ 9097852 w 10858499"/>
              <a:gd name="connsiteY16" fmla="*/ 1056341 h 2112682"/>
              <a:gd name="connsiteX17" fmla="*/ 9811628 w 10858499"/>
              <a:gd name="connsiteY17" fmla="*/ 1784576 h 2112682"/>
              <a:gd name="connsiteX18" fmla="*/ 10533335 w 10858499"/>
              <a:gd name="connsiteY18" fmla="*/ 1056341 h 2112682"/>
              <a:gd name="connsiteX19" fmla="*/ 10858499 w 10858499"/>
              <a:gd name="connsiteY19" fmla="*/ 1056341 h 2112682"/>
              <a:gd name="connsiteX20" fmla="*/ 9811628 w 10858499"/>
              <a:gd name="connsiteY20" fmla="*/ 2112682 h 2112682"/>
              <a:gd name="connsiteX21" fmla="*/ 8772688 w 10858499"/>
              <a:gd name="connsiteY21" fmla="*/ 1056341 h 2112682"/>
              <a:gd name="connsiteX22" fmla="*/ 8777769 w 10858499"/>
              <a:gd name="connsiteY22" fmla="*/ 1056341 h 2112682"/>
              <a:gd name="connsiteX23" fmla="*/ 8778797 w 10858499"/>
              <a:gd name="connsiteY23" fmla="*/ 1056341 h 2112682"/>
              <a:gd name="connsiteX24" fmla="*/ 8065022 w 10858499"/>
              <a:gd name="connsiteY24" fmla="*/ 330611 h 2112682"/>
              <a:gd name="connsiteX25" fmla="*/ 7343316 w 10858499"/>
              <a:gd name="connsiteY25" fmla="*/ 1056341 h 2112682"/>
              <a:gd name="connsiteX26" fmla="*/ 7349424 w 10858499"/>
              <a:gd name="connsiteY26" fmla="*/ 1056341 h 2112682"/>
              <a:gd name="connsiteX27" fmla="*/ 6302553 w 10858499"/>
              <a:gd name="connsiteY27" fmla="*/ 2112682 h 2112682"/>
              <a:gd name="connsiteX28" fmla="*/ 5263613 w 10858499"/>
              <a:gd name="connsiteY28" fmla="*/ 1056341 h 2112682"/>
              <a:gd name="connsiteX29" fmla="*/ 5268694 w 10858499"/>
              <a:gd name="connsiteY29" fmla="*/ 1056341 h 2112682"/>
              <a:gd name="connsiteX30" fmla="*/ 5269722 w 10858499"/>
              <a:gd name="connsiteY30" fmla="*/ 1056341 h 2112682"/>
              <a:gd name="connsiteX31" fmla="*/ 4555946 w 10858499"/>
              <a:gd name="connsiteY31" fmla="*/ 330611 h 2112682"/>
              <a:gd name="connsiteX32" fmla="*/ 3834240 w 10858499"/>
              <a:gd name="connsiteY32" fmla="*/ 1056341 h 2112682"/>
              <a:gd name="connsiteX33" fmla="*/ 3840348 w 10858499"/>
              <a:gd name="connsiteY33" fmla="*/ 1056341 h 2112682"/>
              <a:gd name="connsiteX34" fmla="*/ 2793477 w 10858499"/>
              <a:gd name="connsiteY34" fmla="*/ 2112682 h 2112682"/>
              <a:gd name="connsiteX35" fmla="*/ 1754538 w 10858499"/>
              <a:gd name="connsiteY35" fmla="*/ 1056341 h 2112682"/>
              <a:gd name="connsiteX36" fmla="*/ 1759618 w 10858499"/>
              <a:gd name="connsiteY36" fmla="*/ 1056341 h 2112682"/>
              <a:gd name="connsiteX37" fmla="*/ 1760646 w 10858499"/>
              <a:gd name="connsiteY37" fmla="*/ 1056341 h 2112682"/>
              <a:gd name="connsiteX38" fmla="*/ 1046871 w 10858499"/>
              <a:gd name="connsiteY38" fmla="*/ 330611 h 2112682"/>
              <a:gd name="connsiteX39" fmla="*/ 325164 w 10858499"/>
              <a:gd name="connsiteY39" fmla="*/ 1056341 h 2112682"/>
              <a:gd name="connsiteX40" fmla="*/ 0 w 10858499"/>
              <a:gd name="connsiteY40" fmla="*/ 1056341 h 2112682"/>
              <a:gd name="connsiteX41" fmla="*/ 1046871 w 10858499"/>
              <a:gd name="connsiteY41" fmla="*/ 0 h 211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858499" h="2112682">
                <a:moveTo>
                  <a:pt x="1046871" y="0"/>
                </a:moveTo>
                <a:cubicBezTo>
                  <a:pt x="1617891" y="0"/>
                  <a:pt x="2085811" y="475757"/>
                  <a:pt x="2085811" y="1056341"/>
                </a:cubicBezTo>
                <a:lnTo>
                  <a:pt x="2079702" y="1056341"/>
                </a:lnTo>
                <a:cubicBezTo>
                  <a:pt x="2079702" y="1456470"/>
                  <a:pt x="2396936" y="1784576"/>
                  <a:pt x="2793477" y="1784576"/>
                </a:cubicBezTo>
                <a:cubicBezTo>
                  <a:pt x="3190019" y="1784576"/>
                  <a:pt x="3515184" y="1456470"/>
                  <a:pt x="3515184" y="1056341"/>
                </a:cubicBezTo>
                <a:lnTo>
                  <a:pt x="3514157" y="1056341"/>
                </a:lnTo>
                <a:cubicBezTo>
                  <a:pt x="3509076" y="1056341"/>
                  <a:pt x="3509076" y="1056341"/>
                  <a:pt x="3509076" y="1056341"/>
                </a:cubicBezTo>
                <a:cubicBezTo>
                  <a:pt x="3509076" y="475757"/>
                  <a:pt x="3976995" y="0"/>
                  <a:pt x="4555946" y="0"/>
                </a:cubicBezTo>
                <a:cubicBezTo>
                  <a:pt x="5126967" y="0"/>
                  <a:pt x="5594886" y="475757"/>
                  <a:pt x="5594886" y="1056341"/>
                </a:cubicBezTo>
                <a:lnTo>
                  <a:pt x="5588778" y="1056341"/>
                </a:lnTo>
                <a:cubicBezTo>
                  <a:pt x="5588778" y="1456470"/>
                  <a:pt x="5906011" y="1784576"/>
                  <a:pt x="6302553" y="1784576"/>
                </a:cubicBezTo>
                <a:cubicBezTo>
                  <a:pt x="6699095" y="1784576"/>
                  <a:pt x="7024260" y="1456470"/>
                  <a:pt x="7024260" y="1056341"/>
                </a:cubicBezTo>
                <a:lnTo>
                  <a:pt x="7023232" y="1056341"/>
                </a:lnTo>
                <a:cubicBezTo>
                  <a:pt x="7018151" y="1056341"/>
                  <a:pt x="7018151" y="1056341"/>
                  <a:pt x="7018151" y="1056341"/>
                </a:cubicBezTo>
                <a:cubicBezTo>
                  <a:pt x="7018151" y="475757"/>
                  <a:pt x="7486071" y="0"/>
                  <a:pt x="8065022" y="0"/>
                </a:cubicBezTo>
                <a:cubicBezTo>
                  <a:pt x="8636042" y="0"/>
                  <a:pt x="9103962" y="475757"/>
                  <a:pt x="9103962" y="1056341"/>
                </a:cubicBezTo>
                <a:lnTo>
                  <a:pt x="9097852" y="1056341"/>
                </a:lnTo>
                <a:cubicBezTo>
                  <a:pt x="9097852" y="1456470"/>
                  <a:pt x="9415086" y="1784576"/>
                  <a:pt x="9811628" y="1784576"/>
                </a:cubicBezTo>
                <a:cubicBezTo>
                  <a:pt x="10208170" y="1784576"/>
                  <a:pt x="10533335" y="1456470"/>
                  <a:pt x="10533335" y="1056341"/>
                </a:cubicBezTo>
                <a:cubicBezTo>
                  <a:pt x="10533335" y="1056341"/>
                  <a:pt x="10533335" y="1056341"/>
                  <a:pt x="10858499" y="1056341"/>
                </a:cubicBezTo>
                <a:cubicBezTo>
                  <a:pt x="10858499" y="1640530"/>
                  <a:pt x="10390579" y="2112682"/>
                  <a:pt x="9811628" y="2112682"/>
                </a:cubicBezTo>
                <a:cubicBezTo>
                  <a:pt x="9240608" y="2112682"/>
                  <a:pt x="8772688" y="1640530"/>
                  <a:pt x="8772688" y="1056341"/>
                </a:cubicBezTo>
                <a:cubicBezTo>
                  <a:pt x="8772688" y="1056341"/>
                  <a:pt x="8772688" y="1056341"/>
                  <a:pt x="8777769" y="1056341"/>
                </a:cubicBezTo>
                <a:lnTo>
                  <a:pt x="8778797" y="1056341"/>
                </a:lnTo>
                <a:cubicBezTo>
                  <a:pt x="8778797" y="653158"/>
                  <a:pt x="8461564" y="330611"/>
                  <a:pt x="8065022" y="330611"/>
                </a:cubicBezTo>
                <a:cubicBezTo>
                  <a:pt x="7660549" y="330611"/>
                  <a:pt x="7343316" y="653158"/>
                  <a:pt x="7343316" y="1056341"/>
                </a:cubicBezTo>
                <a:lnTo>
                  <a:pt x="7349424" y="1056341"/>
                </a:lnTo>
                <a:cubicBezTo>
                  <a:pt x="7349424" y="1640530"/>
                  <a:pt x="6881505" y="2112682"/>
                  <a:pt x="6302553" y="2112682"/>
                </a:cubicBezTo>
                <a:cubicBezTo>
                  <a:pt x="5731533" y="2112682"/>
                  <a:pt x="5263613" y="1640530"/>
                  <a:pt x="5263613" y="1056341"/>
                </a:cubicBezTo>
                <a:cubicBezTo>
                  <a:pt x="5263613" y="1056341"/>
                  <a:pt x="5263613" y="1056341"/>
                  <a:pt x="5268694" y="1056341"/>
                </a:cubicBezTo>
                <a:lnTo>
                  <a:pt x="5269722" y="1056341"/>
                </a:lnTo>
                <a:cubicBezTo>
                  <a:pt x="5269722" y="653158"/>
                  <a:pt x="4952488" y="330611"/>
                  <a:pt x="4555946" y="330611"/>
                </a:cubicBezTo>
                <a:cubicBezTo>
                  <a:pt x="4151473" y="330611"/>
                  <a:pt x="3834240" y="653158"/>
                  <a:pt x="3834240" y="1056341"/>
                </a:cubicBezTo>
                <a:lnTo>
                  <a:pt x="3840348" y="1056341"/>
                </a:lnTo>
                <a:cubicBezTo>
                  <a:pt x="3840348" y="1640530"/>
                  <a:pt x="3372429" y="2112682"/>
                  <a:pt x="2793477" y="2112682"/>
                </a:cubicBezTo>
                <a:cubicBezTo>
                  <a:pt x="2222457" y="2112682"/>
                  <a:pt x="1754538" y="1640530"/>
                  <a:pt x="1754538" y="1056341"/>
                </a:cubicBezTo>
                <a:cubicBezTo>
                  <a:pt x="1754538" y="1056341"/>
                  <a:pt x="1754538" y="1056341"/>
                  <a:pt x="1759618" y="1056341"/>
                </a:cubicBezTo>
                <a:lnTo>
                  <a:pt x="1760646" y="1056341"/>
                </a:lnTo>
                <a:cubicBezTo>
                  <a:pt x="1760646" y="653158"/>
                  <a:pt x="1443412" y="330611"/>
                  <a:pt x="1046871" y="330611"/>
                </a:cubicBezTo>
                <a:cubicBezTo>
                  <a:pt x="642398" y="330611"/>
                  <a:pt x="325164" y="653158"/>
                  <a:pt x="325164" y="1056341"/>
                </a:cubicBezTo>
                <a:cubicBezTo>
                  <a:pt x="0" y="1056341"/>
                  <a:pt x="0" y="1056341"/>
                  <a:pt x="0" y="1056341"/>
                </a:cubicBezTo>
                <a:cubicBezTo>
                  <a:pt x="0" y="475757"/>
                  <a:pt x="467919" y="0"/>
                  <a:pt x="1046871" y="0"/>
                </a:cubicBezTo>
                <a:close/>
              </a:path>
            </a:pathLst>
          </a:custGeom>
          <a:solidFill>
            <a:schemeClr val="accent1"/>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 name="ïś1iḋê"/>
          <p:cNvSpPr/>
          <p:nvPr/>
        </p:nvSpPr>
        <p:spPr>
          <a:xfrm>
            <a:off x="4278630" y="3957955"/>
            <a:ext cx="645160" cy="645160"/>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defTabSz="914400"/>
            <a:r>
              <a:rPr lang="en-US" altLang="zh-CN" sz="2000" dirty="0">
                <a:solidFill>
                  <a:schemeClr val="bg1"/>
                </a:solidFill>
              </a:rPr>
              <a:t>02</a:t>
            </a:r>
            <a:endParaRPr lang="zh-CN" altLang="en-US" sz="2000" dirty="0">
              <a:solidFill>
                <a:schemeClr val="bg1"/>
              </a:solidFill>
            </a:endParaRPr>
          </a:p>
        </p:txBody>
      </p:sp>
      <p:sp>
        <p:nvSpPr>
          <p:cNvPr id="24" name="íşḻïďè"/>
          <p:cNvSpPr/>
          <p:nvPr/>
        </p:nvSpPr>
        <p:spPr>
          <a:xfrm>
            <a:off x="7787640" y="3957955"/>
            <a:ext cx="645160" cy="645160"/>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defTabSz="914400"/>
            <a:r>
              <a:rPr lang="en-US" altLang="zh-CN" sz="2000" dirty="0">
                <a:solidFill>
                  <a:schemeClr val="bg1"/>
                </a:solidFill>
              </a:rPr>
              <a:t>04</a:t>
            </a:r>
            <a:endParaRPr lang="zh-CN" altLang="en-US" sz="2000" dirty="0">
              <a:solidFill>
                <a:schemeClr val="bg1"/>
              </a:solidFill>
            </a:endParaRPr>
          </a:p>
        </p:txBody>
      </p:sp>
      <p:sp>
        <p:nvSpPr>
          <p:cNvPr id="26" name="íṩḻíḋe"/>
          <p:cNvSpPr/>
          <p:nvPr/>
        </p:nvSpPr>
        <p:spPr>
          <a:xfrm>
            <a:off x="2524125" y="2166620"/>
            <a:ext cx="645160" cy="645160"/>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defTabSz="914400"/>
            <a:r>
              <a:rPr lang="en-US" altLang="zh-CN" sz="2000" dirty="0">
                <a:solidFill>
                  <a:schemeClr val="bg1"/>
                </a:solidFill>
              </a:rPr>
              <a:t>01</a:t>
            </a:r>
            <a:endParaRPr lang="zh-CN" altLang="en-US" sz="2000" dirty="0">
              <a:solidFill>
                <a:schemeClr val="bg1"/>
              </a:solidFill>
            </a:endParaRPr>
          </a:p>
        </p:txBody>
      </p:sp>
      <p:sp>
        <p:nvSpPr>
          <p:cNvPr id="27" name="îś1îdê"/>
          <p:cNvSpPr/>
          <p:nvPr/>
        </p:nvSpPr>
        <p:spPr>
          <a:xfrm>
            <a:off x="6033135" y="2166620"/>
            <a:ext cx="645160" cy="645160"/>
          </a:xfrm>
          <a:prstGeom prst="ellipse">
            <a:avLst/>
          </a:prstGeom>
          <a:solidFill>
            <a:srgbClr val="425B97"/>
          </a:solidFill>
          <a:ln w="1905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defTabSz="914400"/>
            <a:r>
              <a:rPr lang="en-US" altLang="zh-CN" sz="2000" dirty="0">
                <a:solidFill>
                  <a:schemeClr val="bg1"/>
                </a:solidFill>
              </a:rPr>
              <a:t>03</a:t>
            </a:r>
            <a:endParaRPr lang="zh-CN" altLang="en-US" sz="2000" dirty="0">
              <a:solidFill>
                <a:schemeClr val="bg1"/>
              </a:solidFill>
            </a:endParaRPr>
          </a:p>
        </p:txBody>
      </p:sp>
      <p:grpSp>
        <p:nvGrpSpPr>
          <p:cNvPr id="31" name="îsľîdê"/>
          <p:cNvGrpSpPr/>
          <p:nvPr/>
        </p:nvGrpSpPr>
        <p:grpSpPr>
          <a:xfrm>
            <a:off x="1969770" y="3889245"/>
            <a:ext cx="1754505" cy="1717675"/>
            <a:chOff x="660400" y="4027305"/>
            <a:chExt cx="1754537" cy="1717577"/>
          </a:xfrm>
        </p:grpSpPr>
        <p:sp>
          <p:nvSpPr>
            <p:cNvPr id="29" name="îṧļiḓè"/>
            <p:cNvSpPr txBox="1"/>
            <p:nvPr/>
          </p:nvSpPr>
          <p:spPr>
            <a:xfrm>
              <a:off x="660400" y="4027305"/>
              <a:ext cx="1754537" cy="446696"/>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t">
                <a:lnSpc>
                  <a:spcPct val="60000"/>
                </a:lnSpc>
              </a:pPr>
              <a:r>
                <a:rPr lang="zh-CN" altLang="en-US" sz="2000" b="1" baseline="-25000" dirty="0">
                  <a:solidFill>
                    <a:srgbClr val="425B97"/>
                  </a:solidFill>
                  <a:latin typeface="思源黑体 CN Medium" panose="020B0600000000000000" charset="-122"/>
                  <a:ea typeface="思源黑体 CN Medium" panose="020B0600000000000000" charset="-122"/>
                  <a:cs typeface="思源黑体 CN Normal" panose="020B0400000000000000" charset="-122"/>
                  <a:sym typeface="+mn-ea"/>
                </a:rPr>
                <a:t>客户端获取图片数据</a:t>
              </a:r>
            </a:p>
          </p:txBody>
        </p:sp>
        <p:sp>
          <p:nvSpPr>
            <p:cNvPr id="30" name="iṧ1ïḍè"/>
            <p:cNvSpPr/>
            <p:nvPr/>
          </p:nvSpPr>
          <p:spPr bwMode="auto">
            <a:xfrm>
              <a:off x="660400" y="4474003"/>
              <a:ext cx="1754537" cy="127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rgbClr val="425B97"/>
                  </a:solidFill>
                </a:rPr>
                <a:t>使用</a:t>
              </a:r>
              <a:r>
                <a:rPr lang="en-US" altLang="zh-CN" sz="1100" dirty="0">
                  <a:solidFill>
                    <a:srgbClr val="425B97"/>
                  </a:solidFill>
                </a:rPr>
                <a:t>Vue</a:t>
              </a:r>
              <a:r>
                <a:rPr lang="zh-CN" altLang="en-US" sz="1100" dirty="0">
                  <a:solidFill>
                    <a:srgbClr val="425B97"/>
                  </a:solidFill>
                </a:rPr>
                <a:t>获取电脑摄像机的图片数据，并以一定间隔实行。</a:t>
              </a:r>
            </a:p>
          </p:txBody>
        </p:sp>
      </p:grpSp>
      <p:grpSp>
        <p:nvGrpSpPr>
          <p:cNvPr id="32" name="íṣḻîḓê"/>
          <p:cNvGrpSpPr/>
          <p:nvPr/>
        </p:nvGrpSpPr>
        <p:grpSpPr>
          <a:xfrm>
            <a:off x="3581400" y="1707515"/>
            <a:ext cx="2039620" cy="1717675"/>
            <a:chOff x="660400" y="4027305"/>
            <a:chExt cx="1754537" cy="1717577"/>
          </a:xfrm>
        </p:grpSpPr>
        <p:sp>
          <p:nvSpPr>
            <p:cNvPr id="33" name="í$ḷíḋè"/>
            <p:cNvSpPr txBox="1"/>
            <p:nvPr/>
          </p:nvSpPr>
          <p:spPr>
            <a:xfrm>
              <a:off x="660400" y="4027305"/>
              <a:ext cx="1754537" cy="446696"/>
            </a:xfrm>
            <a:prstGeom prst="rect">
              <a:avLst/>
            </a:prstGeom>
            <a:noFill/>
          </p:spPr>
          <p:txBody>
            <a:bodyPr wrap="square" lIns="91440" tIns="45720" rIns="91440" bIns="45720"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t">
                <a:lnSpc>
                  <a:spcPct val="60000"/>
                </a:lnSpc>
              </a:pPr>
              <a:r>
                <a:rPr lang="zh-CN" altLang="en-US" sz="2000" b="1" baseline="-25000" dirty="0">
                  <a:solidFill>
                    <a:srgbClr val="425B97"/>
                  </a:solidFill>
                  <a:latin typeface="思源黑体 CN Medium" panose="020B0600000000000000" charset="-122"/>
                  <a:ea typeface="思源黑体 CN Medium" panose="020B0600000000000000" charset="-122"/>
                  <a:cs typeface="思源黑体 CN Normal" panose="020B0400000000000000" charset="-122"/>
                  <a:sym typeface="+mn-ea"/>
                </a:rPr>
                <a:t>将图片数据发送至服务器</a:t>
              </a:r>
            </a:p>
          </p:txBody>
        </p:sp>
        <p:sp>
          <p:nvSpPr>
            <p:cNvPr id="34" name="ïṧḻîḍê"/>
            <p:cNvSpPr/>
            <p:nvPr/>
          </p:nvSpPr>
          <p:spPr bwMode="auto">
            <a:xfrm>
              <a:off x="660400" y="4474003"/>
              <a:ext cx="1754537" cy="127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rgbClr val="425B97"/>
                  </a:solidFill>
                </a:rPr>
                <a:t>在后端使用</a:t>
              </a:r>
              <a:r>
                <a:rPr lang="en-US" altLang="zh-CN" sz="1100" dirty="0">
                  <a:solidFill>
                    <a:srgbClr val="425B97"/>
                  </a:solidFill>
                </a:rPr>
                <a:t>Tensorflow</a:t>
              </a:r>
              <a:r>
                <a:rPr lang="zh-CN" altLang="en-US" sz="1100" dirty="0">
                  <a:solidFill>
                    <a:srgbClr val="425B97"/>
                  </a:solidFill>
                </a:rPr>
                <a:t>去识别图像</a:t>
              </a:r>
            </a:p>
          </p:txBody>
        </p:sp>
      </p:grpSp>
      <p:grpSp>
        <p:nvGrpSpPr>
          <p:cNvPr id="110" name="组合 109"/>
          <p:cNvGrpSpPr/>
          <p:nvPr/>
        </p:nvGrpSpPr>
        <p:grpSpPr>
          <a:xfrm>
            <a:off x="5179695" y="4156710"/>
            <a:ext cx="2352675" cy="1717675"/>
            <a:chOff x="6836" y="6154"/>
            <a:chExt cx="2763" cy="2705"/>
          </a:xfrm>
        </p:grpSpPr>
        <p:sp>
          <p:nvSpPr>
            <p:cNvPr id="113" name="í$ḷíḋè"/>
            <p:cNvSpPr txBox="1"/>
            <p:nvPr/>
          </p:nvSpPr>
          <p:spPr>
            <a:xfrm>
              <a:off x="6836" y="6154"/>
              <a:ext cx="2763" cy="703"/>
            </a:xfrm>
            <a:prstGeom prst="rect">
              <a:avLst/>
            </a:prstGeom>
            <a:noFill/>
          </p:spPr>
          <p:txBody>
            <a:bodyPr wrap="square" lIns="91440" tIns="45720" rIns="91440" bIns="45720"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t">
                <a:lnSpc>
                  <a:spcPct val="60000"/>
                </a:lnSpc>
              </a:pPr>
              <a:r>
                <a:rPr lang="zh-CN" altLang="en-US" sz="2000" b="1" baseline="-25000">
                  <a:solidFill>
                    <a:srgbClr val="425B97"/>
                  </a:solidFill>
                  <a:latin typeface="思源黑体 CN Medium" panose="020B0600000000000000" charset="-122"/>
                  <a:ea typeface="思源黑体 CN Medium" panose="020B0600000000000000" charset="-122"/>
                  <a:cs typeface="思源黑体 CN Normal" panose="020B0400000000000000" charset="-122"/>
                  <a:sym typeface="+mn-ea"/>
                </a:rPr>
                <a:t>将识别结果数据传输回客户端</a:t>
              </a:r>
            </a:p>
          </p:txBody>
        </p:sp>
        <p:sp>
          <p:nvSpPr>
            <p:cNvPr id="114" name="ïṧḻîḍê"/>
            <p:cNvSpPr/>
            <p:nvPr/>
          </p:nvSpPr>
          <p:spPr bwMode="auto">
            <a:xfrm>
              <a:off x="6836" y="6857"/>
              <a:ext cx="2763" cy="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rgbClr val="425B97"/>
                  </a:solidFill>
                </a:rPr>
                <a:t>将</a:t>
              </a:r>
              <a:r>
                <a:rPr lang="en-US" altLang="zh-CN" sz="1100" dirty="0">
                  <a:solidFill>
                    <a:srgbClr val="425B97"/>
                  </a:solidFill>
                </a:rPr>
                <a:t>Tensorflow</a:t>
              </a:r>
              <a:r>
                <a:rPr lang="zh-CN" altLang="en-US" sz="1100" dirty="0">
                  <a:solidFill>
                    <a:srgbClr val="425B97"/>
                  </a:solidFill>
                </a:rPr>
                <a:t>识别后的图像结果数据传送回客户端</a:t>
              </a:r>
            </a:p>
          </p:txBody>
        </p:sp>
      </p:grpSp>
      <p:grpSp>
        <p:nvGrpSpPr>
          <p:cNvPr id="117" name="组合 116"/>
          <p:cNvGrpSpPr/>
          <p:nvPr/>
        </p:nvGrpSpPr>
        <p:grpSpPr>
          <a:xfrm>
            <a:off x="7153910" y="1507490"/>
            <a:ext cx="2221230" cy="1717040"/>
            <a:chOff x="6836" y="6154"/>
            <a:chExt cx="2763" cy="2704"/>
          </a:xfrm>
        </p:grpSpPr>
        <p:sp>
          <p:nvSpPr>
            <p:cNvPr id="120" name="í$ḷíḋè"/>
            <p:cNvSpPr txBox="1"/>
            <p:nvPr/>
          </p:nvSpPr>
          <p:spPr>
            <a:xfrm>
              <a:off x="6836" y="6154"/>
              <a:ext cx="2763" cy="703"/>
            </a:xfrm>
            <a:prstGeom prst="rect">
              <a:avLst/>
            </a:prstGeom>
            <a:noFill/>
          </p:spPr>
          <p:txBody>
            <a:bodyPr wrap="square" lIns="91440" tIns="45720" rIns="91440" bIns="45720"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t">
                <a:lnSpc>
                  <a:spcPct val="60000"/>
                </a:lnSpc>
              </a:pPr>
              <a:r>
                <a:rPr lang="zh-CN" altLang="en-US" sz="2000" b="1" baseline="-25000" dirty="0">
                  <a:solidFill>
                    <a:srgbClr val="425B97"/>
                  </a:solidFill>
                  <a:latin typeface="思源黑体 CN Medium" panose="020B0600000000000000" charset="-122"/>
                  <a:ea typeface="思源黑体 CN Medium" panose="020B0600000000000000" charset="-122"/>
                  <a:cs typeface="思源黑体 CN Normal" panose="020B0400000000000000" charset="-122"/>
                  <a:sym typeface="+mn-ea"/>
                </a:rPr>
                <a:t>客户端启动物体遮挡程序</a:t>
              </a:r>
            </a:p>
          </p:txBody>
        </p:sp>
        <p:sp>
          <p:nvSpPr>
            <p:cNvPr id="123" name="ïṧḻîḍê"/>
            <p:cNvSpPr/>
            <p:nvPr/>
          </p:nvSpPr>
          <p:spPr bwMode="auto">
            <a:xfrm>
              <a:off x="6836" y="6857"/>
              <a:ext cx="2763" cy="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rgbClr val="425B97"/>
                  </a:solidFill>
                </a:rPr>
                <a:t>将传送回来的客户端数据传入客户端的物体遮挡程序中，然后对其进行遮挡计算</a:t>
              </a:r>
            </a:p>
          </p:txBody>
        </p:sp>
      </p:grpSp>
      <p:sp>
        <p:nvSpPr>
          <p:cNvPr id="4" name="矩形 3"/>
          <p:cNvSpPr/>
          <p:nvPr/>
        </p:nvSpPr>
        <p:spPr>
          <a:xfrm>
            <a:off x="9727565" y="1963420"/>
            <a:ext cx="3390900" cy="2505075"/>
          </a:xfrm>
          <a:prstGeom prst="rect">
            <a:avLst/>
          </a:prstGeom>
          <a:solidFill>
            <a:srgbClr val="F2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8820785" y="3957955"/>
            <a:ext cx="2087245" cy="1717675"/>
            <a:chOff x="6836" y="6154"/>
            <a:chExt cx="2763" cy="2705"/>
          </a:xfrm>
        </p:grpSpPr>
        <p:sp>
          <p:nvSpPr>
            <p:cNvPr id="132" name="í$ḷíḋè"/>
            <p:cNvSpPr txBox="1"/>
            <p:nvPr/>
          </p:nvSpPr>
          <p:spPr>
            <a:xfrm>
              <a:off x="6836" y="6154"/>
              <a:ext cx="2763" cy="703"/>
            </a:xfrm>
            <a:prstGeom prst="rect">
              <a:avLst/>
            </a:prstGeom>
            <a:noFill/>
          </p:spPr>
          <p:txBody>
            <a:bodyPr wrap="square" lIns="91440" tIns="45720" rIns="91440" bIns="45720"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t">
                <a:lnSpc>
                  <a:spcPct val="60000"/>
                </a:lnSpc>
              </a:pPr>
              <a:r>
                <a:rPr lang="zh-CN" altLang="en-US" sz="2000" b="1" baseline="-25000" dirty="0">
                  <a:solidFill>
                    <a:srgbClr val="425B97"/>
                  </a:solidFill>
                  <a:latin typeface="思源黑体 CN Medium" panose="020B0600000000000000" charset="-122"/>
                  <a:ea typeface="思源黑体 CN Medium" panose="020B0600000000000000" charset="-122"/>
                  <a:cs typeface="思源黑体 CN Normal" panose="020B0400000000000000" charset="-122"/>
                  <a:sym typeface="+mn-ea"/>
                </a:rPr>
                <a:t>将计算结果展示在客户端</a:t>
              </a:r>
            </a:p>
          </p:txBody>
        </p:sp>
        <p:sp>
          <p:nvSpPr>
            <p:cNvPr id="133" name="ïṧḻîḍê"/>
            <p:cNvSpPr/>
            <p:nvPr/>
          </p:nvSpPr>
          <p:spPr bwMode="auto">
            <a:xfrm>
              <a:off x="6836" y="6857"/>
              <a:ext cx="2763" cy="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100" dirty="0">
                  <a:solidFill>
                    <a:srgbClr val="425B97"/>
                  </a:solidFill>
                </a:rPr>
                <a:t>物体遮挡计算后将计算结果以文字</a:t>
              </a:r>
              <a:r>
                <a:rPr lang="en-US" altLang="zh-CN" sz="1100" dirty="0">
                  <a:solidFill>
                    <a:srgbClr val="425B97"/>
                  </a:solidFill>
                </a:rPr>
                <a:t>/</a:t>
              </a:r>
              <a:r>
                <a:rPr lang="zh-CN" altLang="en-US" sz="1100" dirty="0">
                  <a:solidFill>
                    <a:srgbClr val="425B97"/>
                  </a:solidFill>
                </a:rPr>
                <a:t>语音形式返回给客户端，同时将计算结果储存在本地</a:t>
              </a:r>
            </a:p>
          </p:txBody>
        </p:sp>
      </p:grpSp>
      <p:sp>
        <p:nvSpPr>
          <p:cNvPr id="28" name="ïṩľídê"/>
          <p:cNvSpPr/>
          <p:nvPr/>
        </p:nvSpPr>
        <p:spPr>
          <a:xfrm>
            <a:off x="9542145" y="2166620"/>
            <a:ext cx="645160" cy="645160"/>
          </a:xfrm>
          <a:prstGeom prst="ellipse">
            <a:avLst/>
          </a:prstGeom>
          <a:solidFill>
            <a:srgbClr val="425B97"/>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defTabSz="914400"/>
            <a:r>
              <a:rPr lang="en-US" altLang="zh-CN" sz="2000" dirty="0">
                <a:solidFill>
                  <a:schemeClr val="bg1"/>
                </a:solidFill>
              </a:rPr>
              <a:t>05</a:t>
            </a:r>
            <a:endParaRPr lang="zh-CN" altLang="en-US" sz="2000" dirty="0">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0" name="组合 19"/>
          <p:cNvGrpSpPr/>
          <p:nvPr/>
        </p:nvGrpSpPr>
        <p:grpSpPr>
          <a:xfrm>
            <a:off x="2540" y="170815"/>
            <a:ext cx="4163060" cy="897255"/>
            <a:chOff x="4" y="269"/>
            <a:chExt cx="6556" cy="1413"/>
          </a:xfrm>
        </p:grpSpPr>
        <p:sp>
          <p:nvSpPr>
            <p:cNvPr id="21" name="文本框 20"/>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项目技术方案</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endPar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endParaRPr>
            </a:p>
          </p:txBody>
        </p:sp>
        <p:sp>
          <p:nvSpPr>
            <p:cNvPr id="22" name="矩形 21"/>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4"/>
          <a:stretch>
            <a:fillRect/>
          </a:stretch>
        </p:blipFill>
        <p:spPr>
          <a:xfrm>
            <a:off x="877570" y="1940560"/>
            <a:ext cx="4813300" cy="2976880"/>
          </a:xfrm>
          <a:prstGeom prst="rect">
            <a:avLst/>
          </a:prstGeom>
        </p:spPr>
      </p:pic>
      <p:sp>
        <p:nvSpPr>
          <p:cNvPr id="6" name="文本框 5"/>
          <p:cNvSpPr txBox="1"/>
          <p:nvPr/>
        </p:nvSpPr>
        <p:spPr>
          <a:xfrm>
            <a:off x="877570" y="1068705"/>
            <a:ext cx="3969385" cy="460375"/>
          </a:xfrm>
          <a:prstGeom prst="rect">
            <a:avLst/>
          </a:prstGeom>
          <a:noFill/>
        </p:spPr>
        <p:txBody>
          <a:bodyPr wrap="square" rtlCol="0">
            <a:spAutoFit/>
          </a:bodyPr>
          <a:lstStyle/>
          <a:p>
            <a:r>
              <a:rPr lang="en-US" altLang="zh-CN" sz="2400" b="1">
                <a:solidFill>
                  <a:srgbClr val="425BA5"/>
                </a:solidFill>
                <a:latin typeface="思源黑体 CN Medium" charset="0"/>
                <a:cs typeface="思源黑体 CN Medium" charset="0"/>
              </a:rPr>
              <a:t>Tensorflow</a:t>
            </a:r>
            <a:r>
              <a:rPr lang="zh-CN" altLang="en-US" sz="2400" b="1">
                <a:solidFill>
                  <a:srgbClr val="425BA5"/>
                </a:solidFill>
                <a:latin typeface="思源黑体 CN Medium" charset="0"/>
                <a:cs typeface="思源黑体 CN Medium" charset="0"/>
              </a:rPr>
              <a:t>识别图像</a:t>
            </a:r>
          </a:p>
        </p:txBody>
      </p:sp>
      <p:sp>
        <p:nvSpPr>
          <p:cNvPr id="2" name="文本框 1"/>
          <p:cNvSpPr txBox="1"/>
          <p:nvPr/>
        </p:nvSpPr>
        <p:spPr>
          <a:xfrm>
            <a:off x="5946140" y="1068705"/>
            <a:ext cx="5789295" cy="5908040"/>
          </a:xfrm>
          <a:prstGeom prst="rect">
            <a:avLst/>
          </a:prstGeom>
          <a:noFill/>
        </p:spPr>
        <p:txBody>
          <a:bodyPr wrap="square" rtlCol="0">
            <a:spAutoFit/>
            <a:scene3d>
              <a:camera prst="orthographicFront"/>
              <a:lightRig rig="threePt" dir="t"/>
            </a:scene3d>
          </a:bodyPr>
          <a:lstStyle/>
          <a:p>
            <a:r>
              <a:rPr lang="zh-CN" altLang="en-US">
                <a:ln/>
                <a:solidFill>
                  <a:schemeClr val="tx1"/>
                </a:solidFill>
                <a:effectLst>
                  <a:outerShdw blurRad="38100" dist="19050" dir="2700000" algn="tl" rotWithShape="0">
                    <a:schemeClr val="dk1">
                      <a:alpha val="40000"/>
                    </a:schemeClr>
                  </a:outerShdw>
                </a:effectLst>
              </a:rPr>
              <a:t>模块功能</a:t>
            </a:r>
          </a:p>
          <a:p>
            <a:endParaRPr lang="zh-CN" altLang="en-US">
              <a:ln/>
              <a:solidFill>
                <a:schemeClr val="tx1"/>
              </a:solidFill>
              <a:effectLst>
                <a:outerShdw blurRad="38100" dist="19050" dir="2700000" algn="tl" rotWithShape="0">
                  <a:schemeClr val="dk1">
                    <a:alpha val="40000"/>
                  </a:schemeClr>
                </a:outerShdw>
              </a:effectLst>
            </a:endParaRPr>
          </a:p>
          <a:p>
            <a:r>
              <a:rPr lang="zh-CN" altLang="en-US">
                <a:ln/>
                <a:solidFill>
                  <a:schemeClr val="tx1"/>
                </a:solidFill>
                <a:effectLst>
                  <a:outerShdw blurRad="38100" dist="19050" dir="2700000" algn="tl" rotWithShape="0">
                    <a:schemeClr val="dk1">
                      <a:alpha val="40000"/>
                    </a:schemeClr>
                  </a:outerShdw>
                </a:effectLst>
              </a:rPr>
              <a:t>对输入图片或视频进行目标检测，并返回检测到的置信度高于某一阈值的物体列表、置信概率及分类标签</a:t>
            </a:r>
          </a:p>
          <a:p>
            <a:endParaRPr lang="zh-CN" altLang="en-US">
              <a:ln/>
              <a:solidFill>
                <a:schemeClr val="tx1"/>
              </a:solidFill>
              <a:effectLst>
                <a:outerShdw blurRad="38100" dist="19050" dir="2700000" algn="tl" rotWithShape="0">
                  <a:schemeClr val="dk1">
                    <a:alpha val="40000"/>
                  </a:schemeClr>
                </a:outerShdw>
              </a:effectLst>
            </a:endParaRPr>
          </a:p>
          <a:p>
            <a:r>
              <a:rPr lang="zh-CN" altLang="en-US">
                <a:ln/>
                <a:solidFill>
                  <a:schemeClr val="tx1"/>
                </a:solidFill>
                <a:effectLst>
                  <a:outerShdw blurRad="38100" dist="19050" dir="2700000" algn="tl" rotWithShape="0">
                    <a:schemeClr val="dk1">
                      <a:alpha val="40000"/>
                    </a:schemeClr>
                  </a:outerShdw>
                </a:effectLst>
              </a:rPr>
              <a:t>模块输出</a:t>
            </a:r>
          </a:p>
          <a:p>
            <a:endParaRPr lang="zh-CN" altLang="en-US">
              <a:ln/>
              <a:solidFill>
                <a:schemeClr val="tx1"/>
              </a:solidFill>
              <a:effectLst>
                <a:outerShdw blurRad="38100" dist="19050" dir="2700000" algn="tl" rotWithShape="0">
                  <a:schemeClr val="dk1">
                    <a:alpha val="40000"/>
                  </a:schemeClr>
                </a:outerShdw>
              </a:effectLst>
            </a:endParaRPr>
          </a:p>
          <a:p>
            <a:r>
              <a:rPr lang="en-US" altLang="zh-CN">
                <a:ln/>
                <a:solidFill>
                  <a:schemeClr val="tx1"/>
                </a:solidFill>
                <a:effectLst>
                  <a:outerShdw blurRad="38100" dist="19050" dir="2700000" algn="tl" rotWithShape="0">
                    <a:schemeClr val="dk1">
                      <a:alpha val="40000"/>
                    </a:schemeClr>
                  </a:outerShdw>
                </a:effectLst>
              </a:rPr>
              <a:t>1. </a:t>
            </a:r>
            <a:r>
              <a:rPr lang="zh-CN" altLang="en-US">
                <a:ln/>
                <a:solidFill>
                  <a:schemeClr val="tx1"/>
                </a:solidFill>
                <a:effectLst>
                  <a:outerShdw blurRad="38100" dist="19050" dir="2700000" algn="tl" rotWithShape="0">
                    <a:schemeClr val="dk1">
                      <a:alpha val="40000"/>
                    </a:schemeClr>
                  </a:outerShdw>
                </a:effectLst>
              </a:rPr>
              <a:t>每个主体的包围盒左上角的</a:t>
            </a:r>
            <a:r>
              <a:rPr lang="en-US" altLang="zh-CN">
                <a:ln/>
                <a:solidFill>
                  <a:schemeClr val="tx1"/>
                </a:solidFill>
                <a:effectLst>
                  <a:outerShdw blurRad="38100" dist="19050" dir="2700000" algn="tl" rotWithShape="0">
                    <a:schemeClr val="dk1">
                      <a:alpha val="40000"/>
                    </a:schemeClr>
                  </a:outerShdw>
                </a:effectLst>
              </a:rPr>
              <a:t>x,y</a:t>
            </a:r>
            <a:r>
              <a:rPr lang="zh-CN" altLang="en-US">
                <a:ln/>
                <a:solidFill>
                  <a:schemeClr val="tx1"/>
                </a:solidFill>
                <a:effectLst>
                  <a:outerShdw blurRad="38100" dist="19050" dir="2700000" algn="tl" rotWithShape="0">
                    <a:schemeClr val="dk1">
                      <a:alpha val="40000"/>
                    </a:schemeClr>
                  </a:outerShdw>
                </a:effectLst>
              </a:rPr>
              <a:t>坐标及长、宽</a:t>
            </a:r>
          </a:p>
          <a:p>
            <a:endParaRPr lang="zh-CN" altLang="en-US">
              <a:ln/>
              <a:solidFill>
                <a:schemeClr val="tx1"/>
              </a:solidFill>
              <a:effectLst>
                <a:outerShdw blurRad="38100" dist="19050" dir="2700000" algn="tl" rotWithShape="0">
                  <a:schemeClr val="dk1">
                    <a:alpha val="40000"/>
                  </a:schemeClr>
                </a:outerShdw>
              </a:effectLst>
            </a:endParaRPr>
          </a:p>
          <a:p>
            <a:endParaRPr lang="zh-CN" altLang="en-US">
              <a:ln/>
              <a:solidFill>
                <a:schemeClr val="tx1"/>
              </a:solidFill>
              <a:effectLst>
                <a:outerShdw blurRad="38100" dist="19050" dir="2700000" algn="tl" rotWithShape="0">
                  <a:schemeClr val="dk1">
                    <a:alpha val="40000"/>
                  </a:schemeClr>
                </a:outerShdw>
              </a:effectLst>
            </a:endParaRPr>
          </a:p>
          <a:p>
            <a:r>
              <a:rPr lang="en-US" altLang="zh-CN">
                <a:ln/>
                <a:solidFill>
                  <a:schemeClr val="tx1"/>
                </a:solidFill>
                <a:effectLst>
                  <a:outerShdw blurRad="38100" dist="19050" dir="2700000" algn="tl" rotWithShape="0">
                    <a:schemeClr val="dk1">
                      <a:alpha val="40000"/>
                    </a:schemeClr>
                  </a:outerShdw>
                </a:effectLst>
              </a:rPr>
              <a:t>2. </a:t>
            </a:r>
            <a:r>
              <a:rPr lang="zh-CN" altLang="en-US">
                <a:ln/>
                <a:solidFill>
                  <a:schemeClr val="tx1"/>
                </a:solidFill>
                <a:effectLst>
                  <a:outerShdw blurRad="38100" dist="19050" dir="2700000" algn="tl" rotWithShape="0">
                    <a:schemeClr val="dk1">
                      <a:alpha val="40000"/>
                    </a:schemeClr>
                  </a:outerShdw>
                </a:effectLst>
              </a:rPr>
              <a:t>每个主体的对应置信概率</a:t>
            </a:r>
          </a:p>
          <a:p>
            <a:endParaRPr lang="zh-CN" altLang="en-US">
              <a:ln/>
              <a:solidFill>
                <a:schemeClr val="tx1"/>
              </a:solidFill>
              <a:effectLst>
                <a:outerShdw blurRad="38100" dist="19050" dir="2700000" algn="tl" rotWithShape="0">
                  <a:schemeClr val="dk1">
                    <a:alpha val="40000"/>
                  </a:schemeClr>
                </a:outerShdw>
              </a:effectLst>
            </a:endParaRPr>
          </a:p>
          <a:p>
            <a:endParaRPr lang="zh-CN" altLang="en-US">
              <a:ln/>
              <a:solidFill>
                <a:schemeClr val="tx1"/>
              </a:solidFill>
              <a:effectLst>
                <a:outerShdw blurRad="38100" dist="19050" dir="2700000" algn="tl" rotWithShape="0">
                  <a:schemeClr val="dk1">
                    <a:alpha val="40000"/>
                  </a:schemeClr>
                </a:outerShdw>
              </a:effectLst>
            </a:endParaRPr>
          </a:p>
          <a:p>
            <a:r>
              <a:rPr lang="en-US" altLang="zh-CN">
                <a:ln/>
                <a:solidFill>
                  <a:schemeClr val="tx1"/>
                </a:solidFill>
                <a:effectLst>
                  <a:outerShdw blurRad="38100" dist="19050" dir="2700000" algn="tl" rotWithShape="0">
                    <a:schemeClr val="dk1">
                      <a:alpha val="40000"/>
                    </a:schemeClr>
                  </a:outerShdw>
                </a:effectLst>
              </a:rPr>
              <a:t>3. </a:t>
            </a:r>
            <a:r>
              <a:rPr lang="zh-CN" altLang="en-US">
                <a:ln/>
                <a:solidFill>
                  <a:schemeClr val="tx1"/>
                </a:solidFill>
                <a:effectLst>
                  <a:outerShdw blurRad="38100" dist="19050" dir="2700000" algn="tl" rotWithShape="0">
                    <a:schemeClr val="dk1">
                      <a:alpha val="40000"/>
                    </a:schemeClr>
                  </a:outerShdw>
                </a:effectLst>
              </a:rPr>
              <a:t>目标物体的对应标签</a:t>
            </a:r>
          </a:p>
          <a:p>
            <a:endParaRPr lang="zh-CN" altLang="en-US">
              <a:ln/>
              <a:solidFill>
                <a:schemeClr val="tx1"/>
              </a:solidFill>
              <a:effectLst>
                <a:outerShdw blurRad="38100" dist="19050" dir="2700000" algn="tl" rotWithShape="0">
                  <a:schemeClr val="dk1">
                    <a:alpha val="40000"/>
                  </a:schemeClr>
                </a:outerShdw>
              </a:effectLst>
            </a:endParaRPr>
          </a:p>
          <a:p>
            <a:endParaRPr lang="zh-CN" altLang="en-US">
              <a:ln/>
              <a:solidFill>
                <a:schemeClr val="tx1"/>
              </a:solidFill>
              <a:effectLst>
                <a:outerShdw blurRad="38100" dist="19050" dir="2700000" algn="tl" rotWithShape="0">
                  <a:schemeClr val="dk1">
                    <a:alpha val="40000"/>
                  </a:schemeClr>
                </a:outerShdw>
              </a:effectLst>
            </a:endParaRPr>
          </a:p>
          <a:p>
            <a:r>
              <a:rPr lang="zh-CN" altLang="en-US">
                <a:ln/>
                <a:solidFill>
                  <a:schemeClr val="tx1"/>
                </a:solidFill>
                <a:effectLst>
                  <a:outerShdw blurRad="38100" dist="19050" dir="2700000" algn="tl" rotWithShape="0">
                    <a:schemeClr val="dk1">
                      <a:alpha val="40000"/>
                    </a:schemeClr>
                  </a:outerShdw>
                </a:effectLst>
              </a:rPr>
              <a:t>本地使用已训练的模型运行示例程序后检测结果示例如左图，支持图像检测与视频检测。</a:t>
            </a:r>
          </a:p>
          <a:p>
            <a:r>
              <a:rPr lang="zh-CN" altLang="en-US">
                <a:ln/>
                <a:solidFill>
                  <a:schemeClr val="tx1"/>
                </a:solidFill>
                <a:effectLst>
                  <a:outerShdw blurRad="38100" dist="19050" dir="2700000" algn="tl" rotWithShape="0">
                    <a:schemeClr val="dk1">
                      <a:alpha val="40000"/>
                    </a:schemeClr>
                  </a:outerShdw>
                </a:effectLst>
              </a:rPr>
              <a:t>后续会根据项目特征，重新对模型进行训练，并将其作为</a:t>
            </a:r>
            <a:r>
              <a:rPr lang="en-US" altLang="zh-CN">
                <a:ln/>
                <a:solidFill>
                  <a:schemeClr val="tx1"/>
                </a:solidFill>
                <a:effectLst>
                  <a:outerShdw blurRad="38100" dist="19050" dir="2700000" algn="tl" rotWithShape="0">
                    <a:schemeClr val="dk1">
                      <a:alpha val="40000"/>
                    </a:schemeClr>
                  </a:outerShdw>
                </a:effectLst>
              </a:rPr>
              <a:t>python </a:t>
            </a:r>
            <a:r>
              <a:rPr lang="zh-CN" altLang="en-US">
                <a:ln/>
                <a:solidFill>
                  <a:schemeClr val="tx1"/>
                </a:solidFill>
                <a:effectLst>
                  <a:outerShdw blurRad="38100" dist="19050" dir="2700000" algn="tl" rotWithShape="0">
                    <a:schemeClr val="dk1">
                      <a:alpha val="40000"/>
                    </a:schemeClr>
                  </a:outerShdw>
                </a:effectLst>
              </a:rPr>
              <a:t>服务部署到服务器</a:t>
            </a:r>
          </a:p>
          <a:p>
            <a:endParaRPr lang="zh-CN" altLang="en-US">
              <a:ln/>
              <a:solidFill>
                <a:schemeClr val="tx1"/>
              </a:solidFill>
              <a:effectLst>
                <a:outerShdw blurRad="38100" dist="19050" dir="2700000" algn="tl" rotWithShape="0">
                  <a:schemeClr val="dk1">
                    <a:alpha val="40000"/>
                  </a:schemeClr>
                </a:outerShdw>
              </a:effectLst>
            </a:endParaRPr>
          </a:p>
        </p:txBody>
      </p:sp>
      <p:pic>
        <p:nvPicPr>
          <p:cNvPr id="3" name="图片 2" descr="L)HCDXQNGJTQ$_B@Z(1PWSU"/>
          <p:cNvPicPr>
            <a:picLocks noChangeAspect="1"/>
          </p:cNvPicPr>
          <p:nvPr/>
        </p:nvPicPr>
        <p:blipFill>
          <a:blip r:embed="rId5"/>
          <a:stretch>
            <a:fillRect/>
          </a:stretch>
        </p:blipFill>
        <p:spPr>
          <a:xfrm>
            <a:off x="6217920" y="3496945"/>
            <a:ext cx="5974080" cy="209550"/>
          </a:xfrm>
          <a:prstGeom prst="rect">
            <a:avLst/>
          </a:prstGeom>
        </p:spPr>
      </p:pic>
      <p:pic>
        <p:nvPicPr>
          <p:cNvPr id="4" name="图片 3" descr="Q$`3)77A@HB(_@`AK]$]]JX"/>
          <p:cNvPicPr>
            <a:picLocks noChangeAspect="1"/>
          </p:cNvPicPr>
          <p:nvPr/>
        </p:nvPicPr>
        <p:blipFill>
          <a:blip r:embed="rId6"/>
          <a:stretch>
            <a:fillRect/>
          </a:stretch>
        </p:blipFill>
        <p:spPr>
          <a:xfrm>
            <a:off x="6217920" y="4299585"/>
            <a:ext cx="4533900" cy="190500"/>
          </a:xfrm>
          <a:prstGeom prst="rect">
            <a:avLst/>
          </a:prstGeom>
        </p:spPr>
      </p:pic>
      <p:pic>
        <p:nvPicPr>
          <p:cNvPr id="7" name="图片 6" descr=")6$%F8EIMP5T(XX0IYDDH]6"/>
          <p:cNvPicPr>
            <a:picLocks noChangeAspect="1"/>
          </p:cNvPicPr>
          <p:nvPr/>
        </p:nvPicPr>
        <p:blipFill>
          <a:blip r:embed="rId7"/>
          <a:stretch>
            <a:fillRect/>
          </a:stretch>
        </p:blipFill>
        <p:spPr>
          <a:xfrm>
            <a:off x="6217920" y="5083175"/>
            <a:ext cx="3981450" cy="18097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0" name="组合 19"/>
          <p:cNvGrpSpPr/>
          <p:nvPr/>
        </p:nvGrpSpPr>
        <p:grpSpPr>
          <a:xfrm>
            <a:off x="2540" y="170815"/>
            <a:ext cx="4163060" cy="897255"/>
            <a:chOff x="4" y="269"/>
            <a:chExt cx="6556" cy="1413"/>
          </a:xfrm>
        </p:grpSpPr>
        <p:sp>
          <p:nvSpPr>
            <p:cNvPr id="21" name="文本框 20"/>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项目技术方案</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endPar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endParaRPr>
            </a:p>
          </p:txBody>
        </p:sp>
        <p:sp>
          <p:nvSpPr>
            <p:cNvPr id="22" name="矩形 21"/>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2BEDAB8-BABF-4160-83A0-285C31F11C35}"/>
              </a:ext>
            </a:extLst>
          </p:cNvPr>
          <p:cNvSpPr txBox="1"/>
          <p:nvPr/>
        </p:nvSpPr>
        <p:spPr>
          <a:xfrm>
            <a:off x="877570" y="1800225"/>
            <a:ext cx="3969385" cy="460375"/>
          </a:xfrm>
          <a:prstGeom prst="rect">
            <a:avLst/>
          </a:prstGeom>
          <a:noFill/>
        </p:spPr>
        <p:txBody>
          <a:bodyPr wrap="square" rtlCol="0">
            <a:spAutoFit/>
          </a:bodyPr>
          <a:lstStyle/>
          <a:p>
            <a:pPr algn="l"/>
            <a:r>
              <a:rPr lang="en-US" altLang="zh-CN" sz="2400" b="1">
                <a:solidFill>
                  <a:srgbClr val="425BA5"/>
                </a:solidFill>
                <a:latin typeface="思源黑体 CN Medium" charset="0"/>
                <a:cs typeface="思源黑体 CN Medium" charset="0"/>
              </a:rPr>
              <a:t>2.Tensorflow</a:t>
            </a:r>
            <a:r>
              <a:rPr lang="zh-CN" altLang="en-US" sz="2400" b="1">
                <a:solidFill>
                  <a:srgbClr val="425BA5"/>
                </a:solidFill>
                <a:latin typeface="思源黑体 CN Medium" charset="0"/>
                <a:cs typeface="思源黑体 CN Medium" charset="0"/>
              </a:rPr>
              <a:t>识别语音</a:t>
            </a:r>
          </a:p>
        </p:txBody>
      </p:sp>
      <p:grpSp>
        <p:nvGrpSpPr>
          <p:cNvPr id="18" name="组合 17">
            <a:extLst>
              <a:ext uri="{FF2B5EF4-FFF2-40B4-BE49-F238E27FC236}">
                <a16:creationId xmlns:a16="http://schemas.microsoft.com/office/drawing/2014/main" id="{F9DB2365-7F43-4FBB-BAE5-B5AB6F636EC6}"/>
              </a:ext>
            </a:extLst>
          </p:cNvPr>
          <p:cNvGrpSpPr/>
          <p:nvPr/>
        </p:nvGrpSpPr>
        <p:grpSpPr>
          <a:xfrm>
            <a:off x="1111885" y="2555240"/>
            <a:ext cx="3501390" cy="4034790"/>
            <a:chOff x="8273" y="2919"/>
            <a:chExt cx="5514" cy="6354"/>
          </a:xfrm>
        </p:grpSpPr>
        <p:sp>
          <p:nvSpPr>
            <p:cNvPr id="19" name="文本框 18">
              <a:extLst>
                <a:ext uri="{FF2B5EF4-FFF2-40B4-BE49-F238E27FC236}">
                  <a16:creationId xmlns:a16="http://schemas.microsoft.com/office/drawing/2014/main" id="{8A44C6D6-90D3-4EAE-9048-23C50074C1E5}"/>
                </a:ext>
              </a:extLst>
            </p:cNvPr>
            <p:cNvSpPr txBox="1"/>
            <p:nvPr/>
          </p:nvSpPr>
          <p:spPr>
            <a:xfrm>
              <a:off x="8273" y="4408"/>
              <a:ext cx="5179" cy="1452"/>
            </a:xfrm>
            <a:prstGeom prst="rect">
              <a:avLst/>
            </a:prstGeom>
            <a:noFill/>
            <a:ln w="9525">
              <a:noFill/>
            </a:ln>
          </p:spPr>
          <p:txBody>
            <a:bodyPr wrap="square">
              <a:spAutoFit/>
            </a:bodyPr>
            <a:lstStyle/>
            <a:p>
              <a:pPr algn="l">
                <a:lnSpc>
                  <a:spcPct val="150000"/>
                </a:lnSpc>
                <a:buClrTx/>
                <a:buSzTx/>
                <a:buFontTx/>
              </a:pPr>
              <a:r>
                <a:rPr lang="en-US" altLang="zh-CN" sz="1800" b="1" dirty="0">
                  <a:solidFill>
                    <a:srgbClr val="425B97"/>
                  </a:solidFill>
                </a:rPr>
                <a:t>模型结构借鉴了图像识别中效果最好的网络配置VGG</a:t>
              </a:r>
              <a:r>
                <a:rPr lang="zh-CN" altLang="en-US" sz="1800" b="1" dirty="0">
                  <a:solidFill>
                    <a:srgbClr val="425B97"/>
                  </a:solidFill>
                </a:rPr>
                <a:t>。</a:t>
              </a:r>
            </a:p>
          </p:txBody>
        </p:sp>
        <p:sp>
          <p:nvSpPr>
            <p:cNvPr id="23" name="文本框 22">
              <a:extLst>
                <a:ext uri="{FF2B5EF4-FFF2-40B4-BE49-F238E27FC236}">
                  <a16:creationId xmlns:a16="http://schemas.microsoft.com/office/drawing/2014/main" id="{BF39F846-C838-49E7-8AA0-6F3317855002}"/>
                </a:ext>
              </a:extLst>
            </p:cNvPr>
            <p:cNvSpPr txBox="1"/>
            <p:nvPr/>
          </p:nvSpPr>
          <p:spPr>
            <a:xfrm>
              <a:off x="8273" y="2919"/>
              <a:ext cx="5515" cy="1016"/>
            </a:xfrm>
            <a:prstGeom prst="rect">
              <a:avLst/>
            </a:prstGeom>
            <a:noFill/>
          </p:spPr>
          <p:txBody>
            <a:bodyPr wrap="square" rtlCol="0" anchor="t">
              <a:spAutoFit/>
            </a:bodyPr>
            <a:lstStyle/>
            <a:p>
              <a:pPr algn="l"/>
              <a:r>
                <a:rPr lang="en-US" altLang="zh-CN" b="1" dirty="0">
                  <a:solidFill>
                    <a:srgbClr val="425B97"/>
                  </a:solidFill>
                  <a:sym typeface="+mn-ea"/>
                </a:rPr>
                <a:t>声学模型采用了深度全卷积神经网络，直接将语谱图作为输入。</a:t>
              </a:r>
              <a:endParaRPr lang="zh-CN" altLang="en-US"/>
            </a:p>
          </p:txBody>
        </p:sp>
        <p:sp>
          <p:nvSpPr>
            <p:cNvPr id="24" name="文本框 23">
              <a:extLst>
                <a:ext uri="{FF2B5EF4-FFF2-40B4-BE49-F238E27FC236}">
                  <a16:creationId xmlns:a16="http://schemas.microsoft.com/office/drawing/2014/main" id="{7885B8FE-5FE0-4B2D-ABC4-6CCE287A3FFF}"/>
                </a:ext>
              </a:extLst>
            </p:cNvPr>
            <p:cNvSpPr txBox="1"/>
            <p:nvPr/>
          </p:nvSpPr>
          <p:spPr>
            <a:xfrm>
              <a:off x="8273" y="7821"/>
              <a:ext cx="5179" cy="1452"/>
            </a:xfrm>
            <a:prstGeom prst="rect">
              <a:avLst/>
            </a:prstGeom>
            <a:noFill/>
            <a:ln w="9525">
              <a:noFill/>
            </a:ln>
          </p:spPr>
          <p:txBody>
            <a:bodyPr wrap="square">
              <a:spAutoFit/>
            </a:bodyPr>
            <a:lstStyle/>
            <a:p>
              <a:pPr algn="l">
                <a:lnSpc>
                  <a:spcPct val="150000"/>
                </a:lnSpc>
                <a:buClrTx/>
                <a:buSzTx/>
                <a:buFontTx/>
              </a:pPr>
              <a:r>
                <a:rPr sz="1800" b="1" dirty="0">
                  <a:solidFill>
                    <a:srgbClr val="425B97"/>
                  </a:solidFill>
                </a:rPr>
                <a:t>使用统计语言模型，将拼音转换为最终的识别文本并输出。</a:t>
              </a:r>
            </a:p>
          </p:txBody>
        </p:sp>
        <p:sp>
          <p:nvSpPr>
            <p:cNvPr id="25" name="文本框 24">
              <a:extLst>
                <a:ext uri="{FF2B5EF4-FFF2-40B4-BE49-F238E27FC236}">
                  <a16:creationId xmlns:a16="http://schemas.microsoft.com/office/drawing/2014/main" id="{BA857183-3108-4753-83F2-80FA54E819AC}"/>
                </a:ext>
              </a:extLst>
            </p:cNvPr>
            <p:cNvSpPr txBox="1"/>
            <p:nvPr/>
          </p:nvSpPr>
          <p:spPr>
            <a:xfrm>
              <a:off x="8273" y="6335"/>
              <a:ext cx="5515" cy="1016"/>
            </a:xfrm>
            <a:prstGeom prst="rect">
              <a:avLst/>
            </a:prstGeom>
            <a:noFill/>
          </p:spPr>
          <p:txBody>
            <a:bodyPr wrap="square" rtlCol="0" anchor="t">
              <a:spAutoFit/>
            </a:bodyPr>
            <a:lstStyle/>
            <a:p>
              <a:pPr algn="l"/>
              <a:r>
                <a:rPr lang="zh-CN" altLang="en-US" b="1" dirty="0">
                  <a:solidFill>
                    <a:srgbClr val="425B97"/>
                  </a:solidFill>
                  <a:sym typeface="+mn-ea"/>
                </a:rPr>
                <a:t>去除静音分割标记符，得到最终实际的语音拼音符号序列。</a:t>
              </a:r>
            </a:p>
          </p:txBody>
        </p:sp>
      </p:grpSp>
      <p:sp>
        <p:nvSpPr>
          <p:cNvPr id="26" name="文本框 25">
            <a:extLst>
              <a:ext uri="{FF2B5EF4-FFF2-40B4-BE49-F238E27FC236}">
                <a16:creationId xmlns:a16="http://schemas.microsoft.com/office/drawing/2014/main" id="{65A2EB44-A616-4FF9-818F-2ACFDC862607}"/>
              </a:ext>
            </a:extLst>
          </p:cNvPr>
          <p:cNvSpPr txBox="1"/>
          <p:nvPr/>
        </p:nvSpPr>
        <p:spPr>
          <a:xfrm>
            <a:off x="877570" y="1068705"/>
            <a:ext cx="3969385" cy="460375"/>
          </a:xfrm>
          <a:prstGeom prst="rect">
            <a:avLst/>
          </a:prstGeom>
          <a:noFill/>
        </p:spPr>
        <p:txBody>
          <a:bodyPr wrap="square" rtlCol="0">
            <a:spAutoFit/>
          </a:bodyPr>
          <a:lstStyle/>
          <a:p>
            <a:pPr algn="l"/>
            <a:r>
              <a:rPr lang="en-US" altLang="zh-CN" sz="2400" b="1" dirty="0">
                <a:solidFill>
                  <a:srgbClr val="425BA5"/>
                </a:solidFill>
                <a:latin typeface="思源黑体 CN Medium" charset="0"/>
                <a:cs typeface="思源黑体 CN Medium" charset="0"/>
                <a:sym typeface="+mn-ea"/>
              </a:rPr>
              <a:t>1.MediaRecorder</a:t>
            </a:r>
            <a:r>
              <a:rPr lang="zh-CN" altLang="en-US" sz="2400" b="1" dirty="0">
                <a:solidFill>
                  <a:srgbClr val="425BA5"/>
                </a:solidFill>
                <a:latin typeface="思源黑体 CN Medium" charset="0"/>
                <a:cs typeface="思源黑体 CN Medium" charset="0"/>
                <a:sym typeface="+mn-ea"/>
              </a:rPr>
              <a:t>收集音频</a:t>
            </a:r>
            <a:endParaRPr lang="zh-CN" altLang="en-US" sz="2400" b="1" dirty="0">
              <a:solidFill>
                <a:srgbClr val="425BA5"/>
              </a:solidFill>
              <a:latin typeface="思源黑体 CN Medium" charset="0"/>
              <a:cs typeface="思源黑体 CN Medium" charset="0"/>
            </a:endParaRPr>
          </a:p>
        </p:txBody>
      </p:sp>
      <p:pic>
        <p:nvPicPr>
          <p:cNvPr id="27" name="图片 5">
            <a:extLst>
              <a:ext uri="{FF2B5EF4-FFF2-40B4-BE49-F238E27FC236}">
                <a16:creationId xmlns:a16="http://schemas.microsoft.com/office/drawing/2014/main" id="{3B9FA6C1-F5D9-4AEF-92F7-8CF5037CDA92}"/>
              </a:ext>
            </a:extLst>
          </p:cNvPr>
          <p:cNvPicPr>
            <a:picLocks noChangeAspect="1"/>
          </p:cNvPicPr>
          <p:nvPr/>
        </p:nvPicPr>
        <p:blipFill>
          <a:blip r:embed="rId4"/>
          <a:stretch>
            <a:fillRect/>
          </a:stretch>
        </p:blipFill>
        <p:spPr>
          <a:xfrm>
            <a:off x="8566150" y="4339590"/>
            <a:ext cx="3060700" cy="1414780"/>
          </a:xfrm>
          <a:prstGeom prst="rect">
            <a:avLst/>
          </a:prstGeom>
          <a:noFill/>
          <a:ln>
            <a:noFill/>
          </a:ln>
        </p:spPr>
      </p:pic>
      <p:pic>
        <p:nvPicPr>
          <p:cNvPr id="28" name="图片 4">
            <a:extLst>
              <a:ext uri="{FF2B5EF4-FFF2-40B4-BE49-F238E27FC236}">
                <a16:creationId xmlns:a16="http://schemas.microsoft.com/office/drawing/2014/main" id="{DFD5ADCF-EEE8-4310-BD16-FE6072B18286}"/>
              </a:ext>
            </a:extLst>
          </p:cNvPr>
          <p:cNvPicPr>
            <a:picLocks noChangeAspect="1"/>
          </p:cNvPicPr>
          <p:nvPr/>
        </p:nvPicPr>
        <p:blipFill>
          <a:blip r:embed="rId5"/>
          <a:stretch>
            <a:fillRect/>
          </a:stretch>
        </p:blipFill>
        <p:spPr>
          <a:xfrm>
            <a:off x="4926965" y="3303270"/>
            <a:ext cx="3113405" cy="1317625"/>
          </a:xfrm>
          <a:prstGeom prst="rect">
            <a:avLst/>
          </a:prstGeom>
          <a:noFill/>
          <a:ln>
            <a:noFill/>
          </a:ln>
        </p:spPr>
      </p:pic>
      <p:pic>
        <p:nvPicPr>
          <p:cNvPr id="29" name="图片 3">
            <a:extLst>
              <a:ext uri="{FF2B5EF4-FFF2-40B4-BE49-F238E27FC236}">
                <a16:creationId xmlns:a16="http://schemas.microsoft.com/office/drawing/2014/main" id="{D89D8DAA-334B-4094-BB5A-D9A10C13472C}"/>
              </a:ext>
            </a:extLst>
          </p:cNvPr>
          <p:cNvPicPr>
            <a:picLocks noChangeAspect="1"/>
          </p:cNvPicPr>
          <p:nvPr/>
        </p:nvPicPr>
        <p:blipFill>
          <a:blip r:embed="rId6"/>
          <a:srcRect l="12571" r="30632"/>
          <a:stretch>
            <a:fillRect/>
          </a:stretch>
        </p:blipFill>
        <p:spPr>
          <a:xfrm>
            <a:off x="8598535" y="2231390"/>
            <a:ext cx="2995295" cy="1292860"/>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0" name="组合 19"/>
          <p:cNvGrpSpPr/>
          <p:nvPr/>
        </p:nvGrpSpPr>
        <p:grpSpPr>
          <a:xfrm>
            <a:off x="2540" y="170815"/>
            <a:ext cx="4163060" cy="897255"/>
            <a:chOff x="4" y="269"/>
            <a:chExt cx="6556" cy="1413"/>
          </a:xfrm>
        </p:grpSpPr>
        <p:sp>
          <p:nvSpPr>
            <p:cNvPr id="21" name="文本框 20"/>
            <p:cNvSpPr txBox="1"/>
            <p:nvPr/>
          </p:nvSpPr>
          <p:spPr>
            <a:xfrm>
              <a:off x="348" y="390"/>
              <a:ext cx="6213" cy="1293"/>
            </a:xfrm>
            <a:prstGeom prst="rect">
              <a:avLst/>
            </a:prstGeom>
            <a:noFill/>
          </p:spPr>
          <p:txBody>
            <a:bodyPr wrap="square" rtlCol="0"/>
            <a:lstStyle/>
            <a:p>
              <a:pPr fontAlgn="t">
                <a:lnSpc>
                  <a:spcPct val="60000"/>
                </a:lnSpc>
              </a:pPr>
              <a:r>
                <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rPr>
                <a:t>项目技术方案</a:t>
              </a:r>
            </a:p>
            <a:p>
              <a:pPr fontAlgn="t">
                <a:lnSpc>
                  <a:spcPct val="60000"/>
                </a:lnSpc>
              </a:pPr>
              <a:endParaRPr lang="zh-CN" altLang="en-US" sz="3200" baseline="-25000">
                <a:solidFill>
                  <a:srgbClr val="425B97"/>
                </a:solidFill>
                <a:latin typeface="思源黑体 CN Normal" panose="020B0400000000000000" charset="-122"/>
                <a:ea typeface="思源黑体 CN Normal" panose="020B0400000000000000" charset="-122"/>
                <a:cs typeface="思源黑体 CN Normal" panose="020B0400000000000000" charset="-122"/>
              </a:endParaRPr>
            </a:p>
            <a:p>
              <a:pPr fontAlgn="t">
                <a:lnSpc>
                  <a:spcPct val="60000"/>
                </a:lnSpc>
              </a:pP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慧眼找物 </a:t>
              </a:r>
              <a:r>
                <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 </a:t>
              </a:r>
              <a:r>
                <a:rPr lang="zh-CN" altLang="en-US"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rPr>
                <a:t>项目中期答辩</a:t>
              </a:r>
              <a:endParaRPr lang="en-US" altLang="zh-CN" sz="1600" baseline="-25000">
                <a:solidFill>
                  <a:schemeClr val="bg1">
                    <a:lumMod val="50000"/>
                  </a:schemeClr>
                </a:solidFill>
                <a:latin typeface="思源黑体 CN Medium" panose="020B0600000000000000" charset="-122"/>
                <a:ea typeface="思源黑体 CN Medium" panose="020B0600000000000000" charset="-122"/>
                <a:cs typeface="思源黑体 CN Normal" panose="020B0400000000000000" charset="-122"/>
                <a:sym typeface="+mn-ea"/>
              </a:endParaRPr>
            </a:p>
          </p:txBody>
        </p:sp>
        <p:sp>
          <p:nvSpPr>
            <p:cNvPr id="22" name="矩形 21"/>
            <p:cNvSpPr/>
            <p:nvPr/>
          </p:nvSpPr>
          <p:spPr>
            <a:xfrm>
              <a:off x="4" y="269"/>
              <a:ext cx="344" cy="1087"/>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877570" y="1068705"/>
            <a:ext cx="3969385" cy="460375"/>
          </a:xfrm>
          <a:prstGeom prst="rect">
            <a:avLst/>
          </a:prstGeom>
          <a:noFill/>
        </p:spPr>
        <p:txBody>
          <a:bodyPr wrap="square" rtlCol="0">
            <a:spAutoFit/>
          </a:bodyPr>
          <a:lstStyle/>
          <a:p>
            <a:r>
              <a:rPr lang="zh-CN" altLang="en-US" sz="2400" b="1">
                <a:solidFill>
                  <a:srgbClr val="425BA5"/>
                </a:solidFill>
                <a:latin typeface="思源黑体 CN Medium" charset="0"/>
                <a:cs typeface="思源黑体 CN Medium" charset="0"/>
              </a:rPr>
              <a:t>物体遮挡逻辑</a:t>
            </a:r>
          </a:p>
        </p:txBody>
      </p:sp>
      <p:grpSp>
        <p:nvGrpSpPr>
          <p:cNvPr id="7" name="组合 6">
            <a:extLst>
              <a:ext uri="{FF2B5EF4-FFF2-40B4-BE49-F238E27FC236}">
                <a16:creationId xmlns:a16="http://schemas.microsoft.com/office/drawing/2014/main" id="{D180EB42-094C-4F71-AA5B-ABC68101D20F}"/>
              </a:ext>
            </a:extLst>
          </p:cNvPr>
          <p:cNvGrpSpPr/>
          <p:nvPr/>
        </p:nvGrpSpPr>
        <p:grpSpPr>
          <a:xfrm>
            <a:off x="1601554" y="658177"/>
            <a:ext cx="7376260" cy="5681322"/>
            <a:chOff x="463162" y="89866"/>
            <a:chExt cx="8622248" cy="6641005"/>
          </a:xfrm>
        </p:grpSpPr>
        <p:sp>
          <p:nvSpPr>
            <p:cNvPr id="8" name="矩形 7">
              <a:extLst>
                <a:ext uri="{FF2B5EF4-FFF2-40B4-BE49-F238E27FC236}">
                  <a16:creationId xmlns:a16="http://schemas.microsoft.com/office/drawing/2014/main" id="{358DB37F-627F-4C40-B8C0-0C8040A0398E}"/>
                </a:ext>
              </a:extLst>
            </p:cNvPr>
            <p:cNvSpPr/>
            <p:nvPr/>
          </p:nvSpPr>
          <p:spPr>
            <a:xfrm>
              <a:off x="3634471" y="2451216"/>
              <a:ext cx="4520342" cy="116037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kern="900" dirty="0">
                  <a:solidFill>
                    <a:schemeClr val="bg1"/>
                  </a:solidFill>
                </a:rPr>
                <a:t>物体追踪系统</a:t>
              </a:r>
            </a:p>
          </p:txBody>
        </p:sp>
        <p:sp>
          <p:nvSpPr>
            <p:cNvPr id="9" name="矩形 8">
              <a:extLst>
                <a:ext uri="{FF2B5EF4-FFF2-40B4-BE49-F238E27FC236}">
                  <a16:creationId xmlns:a16="http://schemas.microsoft.com/office/drawing/2014/main" id="{DA1C6BFF-13B4-4DA2-BD60-C0949B932060}"/>
                </a:ext>
              </a:extLst>
            </p:cNvPr>
            <p:cNvSpPr/>
            <p:nvPr/>
          </p:nvSpPr>
          <p:spPr>
            <a:xfrm>
              <a:off x="3628216" y="1586250"/>
              <a:ext cx="1004521" cy="60809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位置</a:t>
              </a:r>
            </a:p>
          </p:txBody>
        </p:sp>
        <p:sp>
          <p:nvSpPr>
            <p:cNvPr id="10" name="矩形 9">
              <a:extLst>
                <a:ext uri="{FF2B5EF4-FFF2-40B4-BE49-F238E27FC236}">
                  <a16:creationId xmlns:a16="http://schemas.microsoft.com/office/drawing/2014/main" id="{B08F55FF-E51D-4B44-B49B-CF923F68DB06}"/>
                </a:ext>
              </a:extLst>
            </p:cNvPr>
            <p:cNvSpPr/>
            <p:nvPr/>
          </p:nvSpPr>
          <p:spPr>
            <a:xfrm>
              <a:off x="4632736" y="1586250"/>
              <a:ext cx="1815212" cy="60809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可信度</a:t>
              </a:r>
            </a:p>
          </p:txBody>
        </p:sp>
        <p:sp>
          <p:nvSpPr>
            <p:cNvPr id="11" name="矩形 10">
              <a:extLst>
                <a:ext uri="{FF2B5EF4-FFF2-40B4-BE49-F238E27FC236}">
                  <a16:creationId xmlns:a16="http://schemas.microsoft.com/office/drawing/2014/main" id="{FC0A49B1-84AB-4FDC-9C84-7FCFDEA5EB6F}"/>
                </a:ext>
              </a:extLst>
            </p:cNvPr>
            <p:cNvSpPr/>
            <p:nvPr/>
          </p:nvSpPr>
          <p:spPr>
            <a:xfrm>
              <a:off x="6447948" y="1586250"/>
              <a:ext cx="1706866" cy="608090"/>
            </a:xfrm>
            <a:prstGeom prst="rect">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物体种类</a:t>
              </a:r>
            </a:p>
          </p:txBody>
        </p:sp>
        <p:sp>
          <p:nvSpPr>
            <p:cNvPr id="12" name="箭头: 下 11">
              <a:extLst>
                <a:ext uri="{FF2B5EF4-FFF2-40B4-BE49-F238E27FC236}">
                  <a16:creationId xmlns:a16="http://schemas.microsoft.com/office/drawing/2014/main" id="{59470F60-559A-4CDC-AC8D-4A162D163068}"/>
                </a:ext>
              </a:extLst>
            </p:cNvPr>
            <p:cNvSpPr/>
            <p:nvPr/>
          </p:nvSpPr>
          <p:spPr>
            <a:xfrm>
              <a:off x="4827119" y="3453876"/>
              <a:ext cx="2128792" cy="735880"/>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kern="900" dirty="0">
                  <a:solidFill>
                    <a:schemeClr val="bg1"/>
                  </a:solidFill>
                </a:rPr>
                <a:t>暂存</a:t>
              </a:r>
            </a:p>
          </p:txBody>
        </p:sp>
        <p:sp>
          <p:nvSpPr>
            <p:cNvPr id="13" name="矩形 12">
              <a:extLst>
                <a:ext uri="{FF2B5EF4-FFF2-40B4-BE49-F238E27FC236}">
                  <a16:creationId xmlns:a16="http://schemas.microsoft.com/office/drawing/2014/main" id="{3FD95AAA-4C5D-40AD-8255-AAA7F34E7FD3}"/>
                </a:ext>
              </a:extLst>
            </p:cNvPr>
            <p:cNvSpPr/>
            <p:nvPr/>
          </p:nvSpPr>
          <p:spPr>
            <a:xfrm>
              <a:off x="3634471" y="89866"/>
              <a:ext cx="4520342" cy="116037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kern="900" dirty="0">
                  <a:solidFill>
                    <a:schemeClr val="bg1"/>
                  </a:solidFill>
                </a:rPr>
                <a:t>多主体识别系统</a:t>
              </a:r>
            </a:p>
          </p:txBody>
        </p:sp>
        <p:sp>
          <p:nvSpPr>
            <p:cNvPr id="14" name="矩形 13">
              <a:extLst>
                <a:ext uri="{FF2B5EF4-FFF2-40B4-BE49-F238E27FC236}">
                  <a16:creationId xmlns:a16="http://schemas.microsoft.com/office/drawing/2014/main" id="{3F1BF20F-B214-4125-89CD-E489D49ADA2D}"/>
                </a:ext>
              </a:extLst>
            </p:cNvPr>
            <p:cNvSpPr/>
            <p:nvPr/>
          </p:nvSpPr>
          <p:spPr>
            <a:xfrm>
              <a:off x="3634471" y="5570497"/>
              <a:ext cx="4520342" cy="116037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kern="900" dirty="0">
                  <a:solidFill>
                    <a:schemeClr val="bg1"/>
                  </a:solidFill>
                </a:rPr>
                <a:t>客户端</a:t>
              </a:r>
            </a:p>
          </p:txBody>
        </p:sp>
        <p:grpSp>
          <p:nvGrpSpPr>
            <p:cNvPr id="15" name="组合 14">
              <a:extLst>
                <a:ext uri="{FF2B5EF4-FFF2-40B4-BE49-F238E27FC236}">
                  <a16:creationId xmlns:a16="http://schemas.microsoft.com/office/drawing/2014/main" id="{ADA13132-78A4-46C2-9FF2-569347C5A1B3}"/>
                </a:ext>
              </a:extLst>
            </p:cNvPr>
            <p:cNvGrpSpPr/>
            <p:nvPr/>
          </p:nvGrpSpPr>
          <p:grpSpPr>
            <a:xfrm>
              <a:off x="2697618" y="4189756"/>
              <a:ext cx="6387792" cy="608090"/>
              <a:chOff x="1342187" y="4319582"/>
              <a:chExt cx="6387792" cy="608090"/>
            </a:xfrm>
          </p:grpSpPr>
          <p:sp>
            <p:nvSpPr>
              <p:cNvPr id="25" name="矩形 24">
                <a:extLst>
                  <a:ext uri="{FF2B5EF4-FFF2-40B4-BE49-F238E27FC236}">
                    <a16:creationId xmlns:a16="http://schemas.microsoft.com/office/drawing/2014/main" id="{7658D2BA-D6D1-4834-BD4B-0D11C79F271D}"/>
                  </a:ext>
                </a:extLst>
              </p:cNvPr>
              <p:cNvSpPr/>
              <p:nvPr/>
            </p:nvSpPr>
            <p:spPr>
              <a:xfrm>
                <a:off x="1342187" y="4319582"/>
                <a:ext cx="1004520" cy="6080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情况</a:t>
                </a:r>
              </a:p>
            </p:txBody>
          </p:sp>
          <p:sp>
            <p:nvSpPr>
              <p:cNvPr id="26" name="矩形 25">
                <a:extLst>
                  <a:ext uri="{FF2B5EF4-FFF2-40B4-BE49-F238E27FC236}">
                    <a16:creationId xmlns:a16="http://schemas.microsoft.com/office/drawing/2014/main" id="{B1E5851E-B8E3-4B61-869E-6840DAEC80F6}"/>
                  </a:ext>
                </a:extLst>
              </p:cNvPr>
              <p:cNvSpPr/>
              <p:nvPr/>
            </p:nvSpPr>
            <p:spPr>
              <a:xfrm>
                <a:off x="2346707" y="4319582"/>
                <a:ext cx="2347841" cy="6080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导致遮挡的物体</a:t>
                </a:r>
              </a:p>
            </p:txBody>
          </p:sp>
          <p:sp>
            <p:nvSpPr>
              <p:cNvPr id="27" name="矩形 26">
                <a:extLst>
                  <a:ext uri="{FF2B5EF4-FFF2-40B4-BE49-F238E27FC236}">
                    <a16:creationId xmlns:a16="http://schemas.microsoft.com/office/drawing/2014/main" id="{CADA6208-1C53-4657-B9D9-944B5591431C}"/>
                  </a:ext>
                </a:extLst>
              </p:cNvPr>
              <p:cNvSpPr/>
              <p:nvPr/>
            </p:nvSpPr>
            <p:spPr>
              <a:xfrm>
                <a:off x="4694548" y="4319582"/>
                <a:ext cx="1004521" cy="6080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位置</a:t>
                </a:r>
              </a:p>
            </p:txBody>
          </p:sp>
          <p:sp>
            <p:nvSpPr>
              <p:cNvPr id="28" name="矩形 27">
                <a:extLst>
                  <a:ext uri="{FF2B5EF4-FFF2-40B4-BE49-F238E27FC236}">
                    <a16:creationId xmlns:a16="http://schemas.microsoft.com/office/drawing/2014/main" id="{30957625-54A0-448F-8BB2-E17007521133}"/>
                  </a:ext>
                </a:extLst>
              </p:cNvPr>
              <p:cNvSpPr/>
              <p:nvPr/>
            </p:nvSpPr>
            <p:spPr>
              <a:xfrm>
                <a:off x="5699069" y="4319582"/>
                <a:ext cx="2030910" cy="6080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900" dirty="0">
                    <a:solidFill>
                      <a:schemeClr val="bg1"/>
                    </a:solidFill>
                  </a:rPr>
                  <a:t>消失时间点</a:t>
                </a:r>
              </a:p>
            </p:txBody>
          </p:sp>
        </p:grpSp>
        <p:sp>
          <p:nvSpPr>
            <p:cNvPr id="16" name="箭头: 下 15">
              <a:extLst>
                <a:ext uri="{FF2B5EF4-FFF2-40B4-BE49-F238E27FC236}">
                  <a16:creationId xmlns:a16="http://schemas.microsoft.com/office/drawing/2014/main" id="{0EBCD0CE-752F-427B-9A9F-94D689953CF1}"/>
                </a:ext>
              </a:extLst>
            </p:cNvPr>
            <p:cNvSpPr/>
            <p:nvPr/>
          </p:nvSpPr>
          <p:spPr>
            <a:xfrm>
              <a:off x="5891514" y="4837818"/>
              <a:ext cx="2128792" cy="73588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kern="900" dirty="0">
                  <a:solidFill>
                    <a:schemeClr val="bg1"/>
                  </a:solidFill>
                </a:rPr>
                <a:t>返回</a:t>
              </a:r>
            </a:p>
          </p:txBody>
        </p:sp>
        <p:sp>
          <p:nvSpPr>
            <p:cNvPr id="17" name="箭头: 上 16">
              <a:extLst>
                <a:ext uri="{FF2B5EF4-FFF2-40B4-BE49-F238E27FC236}">
                  <a16:creationId xmlns:a16="http://schemas.microsoft.com/office/drawing/2014/main" id="{2EB69D9B-7429-46A0-8FCB-D38B61B10033}"/>
                </a:ext>
              </a:extLst>
            </p:cNvPr>
            <p:cNvSpPr/>
            <p:nvPr/>
          </p:nvSpPr>
          <p:spPr>
            <a:xfrm>
              <a:off x="3628216" y="4791902"/>
              <a:ext cx="2199173" cy="760209"/>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kern="900" dirty="0">
                  <a:solidFill>
                    <a:schemeClr val="bg1"/>
                  </a:solidFill>
                </a:rPr>
                <a:t>寻找请求</a:t>
              </a:r>
            </a:p>
          </p:txBody>
        </p:sp>
        <p:sp>
          <p:nvSpPr>
            <p:cNvPr id="18" name="箭头: 下 17">
              <a:extLst>
                <a:ext uri="{FF2B5EF4-FFF2-40B4-BE49-F238E27FC236}">
                  <a16:creationId xmlns:a16="http://schemas.microsoft.com/office/drawing/2014/main" id="{D9621F2F-8B02-4BD2-B580-E03EA254807B}"/>
                </a:ext>
              </a:extLst>
            </p:cNvPr>
            <p:cNvSpPr/>
            <p:nvPr/>
          </p:nvSpPr>
          <p:spPr>
            <a:xfrm>
              <a:off x="4953281" y="2201551"/>
              <a:ext cx="1876468" cy="593668"/>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kern="900" dirty="0">
                <a:solidFill>
                  <a:schemeClr val="bg1"/>
                </a:solidFill>
              </a:endParaRPr>
            </a:p>
          </p:txBody>
        </p:sp>
        <p:sp>
          <p:nvSpPr>
            <p:cNvPr id="19" name="箭头: 下 18">
              <a:extLst>
                <a:ext uri="{FF2B5EF4-FFF2-40B4-BE49-F238E27FC236}">
                  <a16:creationId xmlns:a16="http://schemas.microsoft.com/office/drawing/2014/main" id="{8216EF0F-BF2B-4C5F-BEA3-EF9A93F1B8C8}"/>
                </a:ext>
              </a:extLst>
            </p:cNvPr>
            <p:cNvSpPr/>
            <p:nvPr/>
          </p:nvSpPr>
          <p:spPr>
            <a:xfrm>
              <a:off x="4728530" y="937949"/>
              <a:ext cx="2325970" cy="735880"/>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kern="900" dirty="0">
                  <a:solidFill>
                    <a:schemeClr val="bg1"/>
                  </a:solidFill>
                </a:rPr>
                <a:t>定期传达</a:t>
              </a:r>
            </a:p>
          </p:txBody>
        </p:sp>
        <p:sp>
          <p:nvSpPr>
            <p:cNvPr id="23" name="文本框 22">
              <a:extLst>
                <a:ext uri="{FF2B5EF4-FFF2-40B4-BE49-F238E27FC236}">
                  <a16:creationId xmlns:a16="http://schemas.microsoft.com/office/drawing/2014/main" id="{03951385-350E-495C-A2F1-7C986BAFD694}"/>
                </a:ext>
              </a:extLst>
            </p:cNvPr>
            <p:cNvSpPr txBox="1"/>
            <p:nvPr/>
          </p:nvSpPr>
          <p:spPr>
            <a:xfrm>
              <a:off x="1470618" y="1642217"/>
              <a:ext cx="2014689" cy="539649"/>
            </a:xfrm>
            <a:prstGeom prst="rect">
              <a:avLst/>
            </a:prstGeom>
            <a:noFill/>
          </p:spPr>
          <p:txBody>
            <a:bodyPr wrap="none" rtlCol="0">
              <a:spAutoFit/>
            </a:bodyPr>
            <a:lstStyle/>
            <a:p>
              <a:r>
                <a:rPr lang="zh-CN" altLang="en-US" sz="2400" dirty="0"/>
                <a:t>每个物体的</a:t>
              </a:r>
            </a:p>
          </p:txBody>
        </p:sp>
        <p:sp>
          <p:nvSpPr>
            <p:cNvPr id="24" name="文本框 23">
              <a:extLst>
                <a:ext uri="{FF2B5EF4-FFF2-40B4-BE49-F238E27FC236}">
                  <a16:creationId xmlns:a16="http://schemas.microsoft.com/office/drawing/2014/main" id="{299CD9DE-944C-4EEC-8A12-299030D18E4E}"/>
                </a:ext>
              </a:extLst>
            </p:cNvPr>
            <p:cNvSpPr txBox="1"/>
            <p:nvPr/>
          </p:nvSpPr>
          <p:spPr>
            <a:xfrm>
              <a:off x="463162" y="4262967"/>
              <a:ext cx="2014689" cy="539649"/>
            </a:xfrm>
            <a:prstGeom prst="rect">
              <a:avLst/>
            </a:prstGeom>
            <a:noFill/>
          </p:spPr>
          <p:txBody>
            <a:bodyPr wrap="none" rtlCol="0">
              <a:spAutoFit/>
            </a:bodyPr>
            <a:lstStyle/>
            <a:p>
              <a:r>
                <a:rPr lang="zh-CN" altLang="en-US" sz="2400" dirty="0"/>
                <a:t>每个物体的</a:t>
              </a: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774</Words>
  <Application>Microsoft Office PowerPoint</Application>
  <PresentationFormat>宽屏</PresentationFormat>
  <Paragraphs>159</Paragraphs>
  <Slides>12</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微软雅黑</vt:lpstr>
      <vt:lpstr>思源黑体 CN Bold</vt:lpstr>
      <vt:lpstr>思源黑体 CN Light</vt:lpstr>
      <vt:lpstr>思源黑体 CN Medium</vt:lpstr>
      <vt:lpstr>思源黑体 CN Normal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风云办公</dc:creator>
  <cp:lastModifiedBy>44111</cp:lastModifiedBy>
  <cp:revision>38</cp:revision>
  <dcterms:created xsi:type="dcterms:W3CDTF">2019-05-17T01:08:00Z</dcterms:created>
  <dcterms:modified xsi:type="dcterms:W3CDTF">2021-05-13T16:09:10Z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D2AA47DF9D2048528A298784DA9DA10F</vt:lpwstr>
  </property>
</Properties>
</file>