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1306" r:id="rId3"/>
    <p:sldId id="1486" r:id="rId4"/>
    <p:sldId id="1496" r:id="rId5"/>
    <p:sldId id="1493" r:id="rId6"/>
    <p:sldId id="1494" r:id="rId7"/>
    <p:sldId id="1495" r:id="rId8"/>
    <p:sldId id="1491" r:id="rId9"/>
    <p:sldId id="1492" r:id="rId10"/>
    <p:sldId id="1479" r:id="rId11"/>
    <p:sldId id="1482" r:id="rId12"/>
    <p:sldId id="1483" r:id="rId13"/>
    <p:sldId id="1497" r:id="rId14"/>
    <p:sldId id="1487" r:id="rId15"/>
    <p:sldId id="1499" r:id="rId16"/>
    <p:sldId id="1489" r:id="rId17"/>
    <p:sldId id="1490" r:id="rId18"/>
    <p:sldId id="1488" r:id="rId19"/>
    <p:sldId id="1498" r:id="rId20"/>
    <p:sldId id="1484" r:id="rId21"/>
    <p:sldId id="1480" r:id="rId22"/>
    <p:sldId id="1485" r:id="rId23"/>
    <p:sldId id="13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66"/>
    <a:srgbClr val="8B2635"/>
    <a:srgbClr val="D66E49"/>
    <a:srgbClr val="FFC000"/>
    <a:srgbClr val="7030A0"/>
    <a:srgbClr val="BE384B"/>
    <a:srgbClr val="4C8A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05448-F7A7-4D28-AE7B-D294464E45FA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99316-8A99-41DC-AB18-C4C3BA109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0D2ED-8F57-4379-9676-0F791EE3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6E1E3-B89E-4DF9-8BCA-8664B0CF9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62E68-D27F-4D33-BC6D-E047D475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8AB76-B941-4917-AC03-9C270D80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A993C-4CB3-44F5-AB81-D09DA46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8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4553-9695-4844-B048-E3CF905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2BFC9-B5DF-4CB6-8382-286674F96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57BDD-AA37-4C54-BC00-D22CC236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DAACB-41B6-4ED8-B381-A526907A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F4ECF-CC2B-469C-A3C3-12E188DC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0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B43F71-B7FD-4C6F-9B83-BE396510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E28CF-1F33-4CA3-98F5-9600B39BF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2532A-CFFE-40DE-A403-EFB330A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677C3-BB44-47CC-9623-2F2DFF1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AABF7-1DAF-46E7-B955-F02ED601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5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3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3" y="526872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82251" y="708851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19315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82252" y="4693856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97212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96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1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61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40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36CDB-5F29-4380-9760-09DEE41F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814C9-70BD-4706-A78D-69AF9F6A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66C50-38A4-4D8B-824D-E6BFCF38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D20C1-75EF-47EC-B78B-9CA82C66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25683-633C-43F7-A6F6-F031BAC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42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96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41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044E-EDCA-4917-8145-93D7F908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F27C4-24C7-4440-A80A-69D8E64B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D902D-4AAB-4744-968B-4F73D0BC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D71B8-0783-4466-8C9D-91C991D8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3665E-E133-4E85-B120-098D84F7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A31D4-CE71-47B2-AE30-64ED2E2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5C88-4E28-4B07-829F-929E4F8F1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C6094-59E1-47BD-B11B-57EADB74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E08BD-6754-4885-86A4-04BA3663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9B8DE-BF39-43C6-A42B-4C5BCEB4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781C-6F4D-4788-826A-02A8E024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0681-6E3A-4702-BC43-DE17D633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67F6C-A8F6-4557-B8DF-EBE27897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B9AAB-C667-4220-A60F-8F1FA1E5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48059-3FA4-4991-BA03-B37700F8E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636CE-2D58-49A5-A966-4B84D6DF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1FF35-5119-45BA-A0E3-386FA745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E03FD9-BE01-4A06-A079-E85D3E9C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18712-D432-4E09-BE45-654CF71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6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16D20-0097-4E4A-9A86-9D4E2EC3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21BB29-453E-4A61-9214-CB18BA0F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ED84E3-847E-40F1-AE35-D92AF67B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E0753-CE49-4D3B-8609-9B5F021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3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8B4996-9C2F-4955-A714-4E8CC15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55F794-55D8-436F-B1D9-B692F9C7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B473E-41EF-4192-B7FA-58F38023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E40A-87C7-4424-A3F5-BB555E8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A6191-DE15-4C4B-8330-69C34936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639A9-7BCD-4525-9E00-6B5BA558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3578C-29A0-48DA-B587-10BCCFE0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82806-B19E-4B5D-8A34-6ABE7A4C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2F533-2180-4105-9E3D-03144DEB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9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10C17-0B55-48B9-969F-C2E51FE4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5DEC4-2E3A-4838-AA38-D85912B42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FD043-84BA-4264-A9E8-D690E41E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03D4D-C4FF-44C2-AC4C-6A0197E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BD8C4-DCC5-41A1-9D6E-B3244DF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C5DC3-760C-4606-AF7A-32714C88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1977D5-9D36-46FD-9DA0-E5413351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8F9B0-D39D-4F36-AAB8-37B03DDF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700B-E19F-4C47-B1C4-BA50A7AB9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B443-3259-44C2-B35E-A2D6CFB6999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47CF7-5AAC-444A-A60F-75440C1D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EF58F-E833-418D-ADEB-BB2864953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C5E7-72E4-4687-A800-F7DDE2C9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ea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anose="020B0604020202020204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等线" panose="02010600030101010101" charset="-122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32560" y="1817163"/>
            <a:ext cx="932688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latin typeface="Georgia" panose="02040502050405020303" pitchFamily="18" charset="0"/>
              </a:rPr>
              <a:t>Wukong</a:t>
            </a:r>
            <a:r>
              <a:rPr lang="zh-CN" altLang="en-US" sz="4800" dirty="0">
                <a:latin typeface="+mn-lt"/>
              </a:rPr>
              <a:t>图系统介绍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C65FA2-6AE5-4252-8B34-5443031849F5}"/>
              </a:ext>
            </a:extLst>
          </p:cNvPr>
          <p:cNvGrpSpPr/>
          <p:nvPr/>
        </p:nvGrpSpPr>
        <p:grpSpPr>
          <a:xfrm>
            <a:off x="4000309" y="4749165"/>
            <a:ext cx="4191382" cy="1026795"/>
            <a:chOff x="10321" y="8092"/>
            <a:chExt cx="2847" cy="71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1C16319-0613-46A5-B8F7-54709E848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rgbClr val="BE384B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180" y="8092"/>
              <a:ext cx="1989" cy="71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C24FB4F-4E09-4F0B-8C6B-1F29E2BF1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321" y="8097"/>
              <a:ext cx="713" cy="7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工作流 </a:t>
            </a:r>
            <a:r>
              <a:rPr kumimoji="1" lang="en-US" altLang="zh-CN" sz="3840" dirty="0">
                <a:latin typeface="Candara" panose="020E0502030303020204" charset="0"/>
              </a:rPr>
              <a:t>- </a:t>
            </a:r>
            <a:r>
              <a:rPr kumimoji="1" lang="zh-CN" altLang="en-US" sz="3840" dirty="0">
                <a:latin typeface="Candara" panose="020E0502030303020204" charset="0"/>
              </a:rPr>
              <a:t>启动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FC882C-779E-48A7-90B4-1F53CC347E6D}"/>
              </a:ext>
            </a:extLst>
          </p:cNvPr>
          <p:cNvGrpSpPr/>
          <p:nvPr/>
        </p:nvGrpSpPr>
        <p:grpSpPr>
          <a:xfrm>
            <a:off x="1007457" y="2293137"/>
            <a:ext cx="10177086" cy="604961"/>
            <a:chOff x="624264" y="1830222"/>
            <a:chExt cx="10177086" cy="604961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E41984B9-E4BA-40FB-81E8-5F5ED8C21021}"/>
                </a:ext>
              </a:extLst>
            </p:cNvPr>
            <p:cNvGrpSpPr/>
            <p:nvPr/>
          </p:nvGrpSpPr>
          <p:grpSpPr>
            <a:xfrm>
              <a:off x="624264" y="1830225"/>
              <a:ext cx="1747461" cy="593737"/>
              <a:chOff x="2308860" y="1960245"/>
              <a:chExt cx="1908810" cy="725805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F9778414-4686-4248-93A4-3663FEC965A2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2AD09EF-79A5-425D-AAA8-ECF1C6C690F8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Init memory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ADE9F47-F37E-492F-9AA9-827C41E9478F}"/>
                </a:ext>
              </a:extLst>
            </p:cNvPr>
            <p:cNvGrpSpPr/>
            <p:nvPr/>
          </p:nvGrpSpPr>
          <p:grpSpPr>
            <a:xfrm>
              <a:off x="2936180" y="1841446"/>
              <a:ext cx="1687255" cy="593737"/>
              <a:chOff x="2308860" y="1960245"/>
              <a:chExt cx="1908810" cy="725805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00AE7ADA-C887-4C8D-9FB7-7B94E43836B9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2F43C37-8EA1-422D-B87D-F5AC54BB1C83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Init network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17F5F16-0B0A-4A1D-BE16-169DD54B8825}"/>
                </a:ext>
              </a:extLst>
            </p:cNvPr>
            <p:cNvGrpSpPr/>
            <p:nvPr/>
          </p:nvGrpSpPr>
          <p:grpSpPr>
            <a:xfrm>
              <a:off x="5187890" y="1830223"/>
              <a:ext cx="1641535" cy="593737"/>
              <a:chOff x="2308860" y="1960245"/>
              <a:chExt cx="1908810" cy="725805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8C9E1EB4-C22B-4D79-9A63-EBDB2648B797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1B031F7-1EB1-482C-8480-73F19B1E00DA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Load graph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56B764D-FF8A-4019-AF24-5F8406859B0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71725" y="2138317"/>
              <a:ext cx="565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869892E-13AE-4305-B937-A1D3D0E8C039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4623435" y="2149537"/>
              <a:ext cx="5644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5932212-041B-4515-B5A3-CB647541371F}"/>
                </a:ext>
              </a:extLst>
            </p:cNvPr>
            <p:cNvGrpSpPr/>
            <p:nvPr/>
          </p:nvGrpSpPr>
          <p:grpSpPr>
            <a:xfrm>
              <a:off x="7393880" y="1830222"/>
              <a:ext cx="1295579" cy="593737"/>
              <a:chOff x="2308860" y="1960245"/>
              <a:chExt cx="1908810" cy="725805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2EE516D6-9F1C-4677-84D2-020A252BA387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AB97BFE-F142-4F77-8152-A78CBCC3491D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Init KV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D2D3141-BCEE-4ED7-B706-0914DF7A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424" y="2127089"/>
              <a:ext cx="5644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1066C134-6615-4F9C-BFAF-99823E70A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9459" y="2127088"/>
              <a:ext cx="5644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62344066-4A3A-41C2-B4FC-2FD5CD950EA3}"/>
                </a:ext>
              </a:extLst>
            </p:cNvPr>
            <p:cNvGrpSpPr/>
            <p:nvPr/>
          </p:nvGrpSpPr>
          <p:grpSpPr>
            <a:xfrm>
              <a:off x="9253914" y="1830222"/>
              <a:ext cx="1547436" cy="593737"/>
              <a:chOff x="2308860" y="1960245"/>
              <a:chExt cx="1908810" cy="725805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B31C9160-1893-43CD-BC0D-C54F920841C6}"/>
                  </a:ext>
                </a:extLst>
              </p:cNvPr>
              <p:cNvSpPr/>
              <p:nvPr/>
            </p:nvSpPr>
            <p:spPr>
              <a:xfrm>
                <a:off x="2308860" y="1960245"/>
                <a:ext cx="1908810" cy="725805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FD29A40-5EF4-4C62-BBF5-5B73E7F47533}"/>
                  </a:ext>
                </a:extLst>
              </p:cNvPr>
              <p:cNvSpPr txBox="1"/>
              <p:nvPr/>
            </p:nvSpPr>
            <p:spPr>
              <a:xfrm>
                <a:off x="2308861" y="2092313"/>
                <a:ext cx="1908809" cy="48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Georgia" panose="02040502050405020303" pitchFamily="18" charset="0"/>
                  </a:rPr>
                  <a:t>Run engine</a:t>
                </a:r>
                <a:endParaRPr lang="zh-CN" altLang="en-US" sz="2000" dirty="0"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E57B0112-668B-477F-A842-2308CA9937CF}"/>
              </a:ext>
            </a:extLst>
          </p:cNvPr>
          <p:cNvSpPr txBox="1"/>
          <p:nvPr/>
        </p:nvSpPr>
        <p:spPr>
          <a:xfrm>
            <a:off x="1007457" y="3086932"/>
            <a:ext cx="174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mem.hpp</a:t>
            </a:r>
          </a:p>
          <a:p>
            <a:pPr algn="ctr"/>
            <a:r>
              <a:rPr lang="en-US" altLang="zh-CN" sz="2000" dirty="0">
                <a:latin typeface="+mj-lt"/>
              </a:rPr>
              <a:t>mm/*.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B765ED5-276C-4125-8DB5-4F27AD9BA5FE}"/>
              </a:ext>
            </a:extLst>
          </p:cNvPr>
          <p:cNvSpPr txBox="1"/>
          <p:nvPr/>
        </p:nvSpPr>
        <p:spPr>
          <a:xfrm>
            <a:off x="3259168" y="3086932"/>
            <a:ext cx="174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rdma.hpp</a:t>
            </a:r>
          </a:p>
          <a:p>
            <a:pPr algn="ctr"/>
            <a:r>
              <a:rPr lang="en-US" altLang="zh-CN" sz="2000" dirty="0">
                <a:latin typeface="+mj-lt"/>
              </a:rPr>
              <a:t>comm/</a:t>
            </a:r>
            <a:r>
              <a:rPr lang="zh-CN" altLang="en-US" sz="2000" dirty="0">
                <a:latin typeface="+mj-lt"/>
              </a:rPr>
              <a:t>*</a:t>
            </a:r>
            <a:r>
              <a:rPr lang="en-US" altLang="zh-CN" sz="2000" dirty="0">
                <a:latin typeface="+mj-lt"/>
              </a:rPr>
              <a:t>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E24914-8DB4-4981-9AD3-72BD35B5E97C}"/>
              </a:ext>
            </a:extLst>
          </p:cNvPr>
          <p:cNvSpPr txBox="1"/>
          <p:nvPr/>
        </p:nvSpPr>
        <p:spPr>
          <a:xfrm>
            <a:off x="5518120" y="308692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loader/*.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907CBC-00BA-4860-995B-6665138A12F9}"/>
              </a:ext>
            </a:extLst>
          </p:cNvPr>
          <p:cNvSpPr txBox="1"/>
          <p:nvPr/>
        </p:nvSpPr>
        <p:spPr>
          <a:xfrm>
            <a:off x="7551132" y="308692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store/*.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3A800B3-CCD3-4C6F-8D8A-C43A2B05A4DA}"/>
              </a:ext>
            </a:extLst>
          </p:cNvPr>
          <p:cNvSpPr txBox="1"/>
          <p:nvPr/>
        </p:nvSpPr>
        <p:spPr>
          <a:xfrm>
            <a:off x="9537095" y="308692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engine/*.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49238E-1CE2-4C9A-8B61-1D2E7CB29400}"/>
              </a:ext>
            </a:extLst>
          </p:cNvPr>
          <p:cNvGrpSpPr/>
          <p:nvPr/>
        </p:nvGrpSpPr>
        <p:grpSpPr>
          <a:xfrm>
            <a:off x="5055105" y="4455864"/>
            <a:ext cx="2721967" cy="2145867"/>
            <a:chOff x="5274945" y="4282380"/>
            <a:chExt cx="2721967" cy="21458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AEEC13-50A4-44BC-BC65-5A43CBBF31EE}"/>
                </a:ext>
              </a:extLst>
            </p:cNvPr>
            <p:cNvSpPr/>
            <p:nvPr/>
          </p:nvSpPr>
          <p:spPr>
            <a:xfrm>
              <a:off x="5274945" y="4282380"/>
              <a:ext cx="2721967" cy="1638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5C58466-8DE4-4AF4-A2FA-A3CA9C811DBA}"/>
                </a:ext>
              </a:extLst>
            </p:cNvPr>
            <p:cNvSpPr txBox="1"/>
            <p:nvPr/>
          </p:nvSpPr>
          <p:spPr>
            <a:xfrm>
              <a:off x="5290670" y="4314409"/>
              <a:ext cx="270624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Georgia" panose="02040502050405020303" pitchFamily="18" charset="0"/>
                </a:rPr>
                <a:t>s</a:t>
              </a:r>
              <a:r>
                <a:rPr lang="en-US" altLang="zh-CN" sz="1800" dirty="0">
                  <a:latin typeface="Georgia" panose="02040502050405020303" pitchFamily="18" charset="0"/>
                </a:rPr>
                <a:t>ubject  predicate </a:t>
              </a:r>
              <a:r>
                <a:rPr lang="en-US" altLang="zh-CN" dirty="0">
                  <a:latin typeface="Georgia" panose="02040502050405020303" pitchFamily="18" charset="0"/>
                </a:rPr>
                <a:t>object</a:t>
              </a:r>
            </a:p>
            <a:p>
              <a:r>
                <a:rPr lang="en-US" altLang="zh-CN" dirty="0">
                  <a:latin typeface="Georgia" panose="02040502050405020303" pitchFamily="18" charset="0"/>
                </a:rPr>
                <a:t>100	3	102</a:t>
              </a:r>
            </a:p>
            <a:p>
              <a:r>
                <a:rPr lang="en-US" altLang="zh-CN" dirty="0">
                  <a:latin typeface="Georgia" panose="02040502050405020303" pitchFamily="18" charset="0"/>
                </a:rPr>
                <a:t>101	3	102</a:t>
              </a:r>
            </a:p>
            <a:p>
              <a:r>
                <a:rPr lang="en-US" altLang="zh-CN" dirty="0">
                  <a:latin typeface="Georgia" panose="02040502050405020303" pitchFamily="18" charset="0"/>
                </a:rPr>
                <a:t>102	4	103</a:t>
              </a:r>
            </a:p>
            <a:p>
              <a:endParaRPr lang="en-US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BF0BF0E-7773-4DE8-81D4-676673FEFDFD}"/>
                </a:ext>
              </a:extLst>
            </p:cNvPr>
            <p:cNvSpPr txBox="1"/>
            <p:nvPr/>
          </p:nvSpPr>
          <p:spPr>
            <a:xfrm>
              <a:off x="5762198" y="6028137"/>
              <a:ext cx="1747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graph.txt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F278A3F-D8D5-43F5-BB66-89BB40F91A74}"/>
                </a:ext>
              </a:extLst>
            </p:cNvPr>
            <p:cNvSpPr txBox="1"/>
            <p:nvPr/>
          </p:nvSpPr>
          <p:spPr>
            <a:xfrm>
              <a:off x="5444967" y="5577186"/>
              <a:ext cx="317232" cy="321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354EF4-1EC3-435B-929D-4575939F613A}"/>
                </a:ext>
              </a:extLst>
            </p:cNvPr>
            <p:cNvSpPr txBox="1"/>
            <p:nvPr/>
          </p:nvSpPr>
          <p:spPr>
            <a:xfrm>
              <a:off x="6233234" y="5577186"/>
              <a:ext cx="317232" cy="321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30D4349-4014-4AF4-8DD5-4DB7587C1E87}"/>
                </a:ext>
              </a:extLst>
            </p:cNvPr>
            <p:cNvSpPr txBox="1"/>
            <p:nvPr/>
          </p:nvSpPr>
          <p:spPr>
            <a:xfrm>
              <a:off x="7192426" y="5577186"/>
              <a:ext cx="317232" cy="321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zh-CN" dirty="0">
                  <a:latin typeface="Georgia" panose="02040502050405020303" pitchFamily="18" charset="0"/>
                </a:rPr>
                <a:t>.</a:t>
              </a:r>
              <a:endParaRPr lang="zh-CN" altLang="en-US" dirty="0"/>
            </a:p>
          </p:txBody>
        </p:sp>
      </p:grpSp>
      <p:sp>
        <p:nvSpPr>
          <p:cNvPr id="11" name="箭头: 上 10">
            <a:extLst>
              <a:ext uri="{FF2B5EF4-FFF2-40B4-BE49-F238E27FC236}">
                <a16:creationId xmlns:a16="http://schemas.microsoft.com/office/drawing/2014/main" id="{A14E25DE-D7AA-4C1F-8899-1BF2A5F91695}"/>
              </a:ext>
            </a:extLst>
          </p:cNvPr>
          <p:cNvSpPr/>
          <p:nvPr/>
        </p:nvSpPr>
        <p:spPr>
          <a:xfrm>
            <a:off x="6283170" y="3659861"/>
            <a:ext cx="217360" cy="68860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6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工作流 </a:t>
            </a:r>
            <a:r>
              <a:rPr kumimoji="1" lang="en-US" altLang="zh-CN" sz="3840" dirty="0">
                <a:latin typeface="Candara" panose="020E0502030303020204" charset="0"/>
              </a:rPr>
              <a:t>– </a:t>
            </a:r>
            <a:r>
              <a:rPr kumimoji="1" lang="zh-CN" altLang="en-US" sz="3840" dirty="0">
                <a:latin typeface="Candara" panose="020E0502030303020204" charset="0"/>
              </a:rPr>
              <a:t>查询执行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41984B9-E4BA-40FB-81E8-5F5ED8C21021}"/>
              </a:ext>
            </a:extLst>
          </p:cNvPr>
          <p:cNvGrpSpPr/>
          <p:nvPr/>
        </p:nvGrpSpPr>
        <p:grpSpPr>
          <a:xfrm>
            <a:off x="790287" y="2167410"/>
            <a:ext cx="1747461" cy="593737"/>
            <a:chOff x="2308860" y="1960245"/>
            <a:chExt cx="1908810" cy="725805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9778414-4686-4248-93A4-3663FEC965A2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2AD09EF-79A5-425D-AAA8-ECF1C6C690F8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Create task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ADE9F47-F37E-492F-9AA9-827C41E9478F}"/>
              </a:ext>
            </a:extLst>
          </p:cNvPr>
          <p:cNvGrpSpPr/>
          <p:nvPr/>
        </p:nvGrpSpPr>
        <p:grpSpPr>
          <a:xfrm>
            <a:off x="3102203" y="2178631"/>
            <a:ext cx="1641535" cy="593737"/>
            <a:chOff x="2308860" y="1960245"/>
            <a:chExt cx="1908810" cy="725805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00AE7ADA-C887-4C8D-9FB7-7B94E43836B9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2F43C37-8EA1-422D-B87D-F5AC54BB1C83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Parse task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17F5F16-0B0A-4A1D-BE16-169DD54B8825}"/>
              </a:ext>
            </a:extLst>
          </p:cNvPr>
          <p:cNvGrpSpPr/>
          <p:nvPr/>
        </p:nvGrpSpPr>
        <p:grpSpPr>
          <a:xfrm>
            <a:off x="5375049" y="2167408"/>
            <a:ext cx="1837570" cy="815923"/>
            <a:chOff x="2308860" y="1960245"/>
            <a:chExt cx="1908810" cy="997413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8C9E1EB4-C22B-4D79-9A63-EBDB2648B797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1B031F7-1EB1-482C-8480-73F19B1E00DA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8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Generate plan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56B764D-FF8A-4019-AF24-5F8406859B0F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2537748" y="2475502"/>
            <a:ext cx="56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69892E-13AE-4305-B937-A1D3D0E8C03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4743738" y="2475500"/>
            <a:ext cx="631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5932212-041B-4515-B5A3-CB647541371F}"/>
              </a:ext>
            </a:extLst>
          </p:cNvPr>
          <p:cNvGrpSpPr/>
          <p:nvPr/>
        </p:nvGrpSpPr>
        <p:grpSpPr>
          <a:xfrm>
            <a:off x="7777073" y="2167407"/>
            <a:ext cx="1295579" cy="593737"/>
            <a:chOff x="2308860" y="1960245"/>
            <a:chExt cx="1908810" cy="725805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2EE516D6-9F1C-4677-84D2-020A252BA387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B97BFE-F142-4F77-8152-A78CBCC3491D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Send task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D2D3141-BCEE-4ED7-B706-0914DF7A1A78}"/>
              </a:ext>
            </a:extLst>
          </p:cNvPr>
          <p:cNvCxnSpPr>
            <a:cxnSpLocks/>
          </p:cNvCxnSpPr>
          <p:nvPr/>
        </p:nvCxnSpPr>
        <p:spPr>
          <a:xfrm flipV="1">
            <a:off x="7212617" y="2464274"/>
            <a:ext cx="564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066C134-6615-4F9C-BFAF-99823E70ABA0}"/>
              </a:ext>
            </a:extLst>
          </p:cNvPr>
          <p:cNvCxnSpPr>
            <a:cxnSpLocks/>
          </p:cNvCxnSpPr>
          <p:nvPr/>
        </p:nvCxnSpPr>
        <p:spPr>
          <a:xfrm flipV="1">
            <a:off x="9072652" y="2464273"/>
            <a:ext cx="564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2344066-4A3A-41C2-B4FC-2FD5CD950EA3}"/>
              </a:ext>
            </a:extLst>
          </p:cNvPr>
          <p:cNvGrpSpPr/>
          <p:nvPr/>
        </p:nvGrpSpPr>
        <p:grpSpPr>
          <a:xfrm>
            <a:off x="9637107" y="2167407"/>
            <a:ext cx="1547436" cy="593737"/>
            <a:chOff x="2308860" y="1960245"/>
            <a:chExt cx="1908810" cy="725805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B31C9160-1893-43CD-BC0D-C54F920841C6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D29A40-5EF4-4C62-BBF5-5B73E7F47533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8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Georgia" panose="02040502050405020303" pitchFamily="18" charset="0"/>
                </a:rPr>
                <a:t>Execute</a:t>
              </a:r>
              <a:endParaRPr lang="zh-CN" altLang="en-US" sz="20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E57B0112-668B-477F-A842-2308CA9937CF}"/>
              </a:ext>
            </a:extLst>
          </p:cNvPr>
          <p:cNvSpPr txBox="1"/>
          <p:nvPr/>
        </p:nvSpPr>
        <p:spPr>
          <a:xfrm>
            <a:off x="818862" y="2961202"/>
            <a:ext cx="174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console.hpp</a:t>
            </a:r>
          </a:p>
          <a:p>
            <a:pPr algn="ctr"/>
            <a:r>
              <a:rPr lang="en-US" altLang="zh-CN" sz="2000" dirty="0">
                <a:latin typeface="+mj-lt"/>
              </a:rPr>
              <a:t>proxy.hpp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B765ED5-276C-4125-8DB5-4F27AD9BA5FE}"/>
              </a:ext>
            </a:extLst>
          </p:cNvPr>
          <p:cNvSpPr txBox="1"/>
          <p:nvPr/>
        </p:nvSpPr>
        <p:spPr>
          <a:xfrm>
            <a:off x="2696438" y="2983331"/>
            <a:ext cx="245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SPARQLLexser.hpp</a:t>
            </a:r>
          </a:p>
          <a:p>
            <a:pPr algn="ctr"/>
            <a:r>
              <a:rPr lang="en-US" altLang="zh-CN" sz="2000" dirty="0">
                <a:latin typeface="+mj-lt"/>
              </a:rPr>
              <a:t>SPARQLParser.hpp</a:t>
            </a:r>
          </a:p>
          <a:p>
            <a:pPr algn="ctr"/>
            <a:r>
              <a:rPr lang="en-US" altLang="zh-CN" sz="2000" dirty="0">
                <a:latin typeface="+mj-lt"/>
              </a:rPr>
              <a:t>parser.hpp</a:t>
            </a:r>
          </a:p>
          <a:p>
            <a:pPr algn="ctr"/>
            <a:r>
              <a:rPr lang="en-US" altLang="zh-CN" sz="2000" dirty="0">
                <a:latin typeface="+mj-lt"/>
              </a:rPr>
              <a:t>query.hpp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E24914-8DB4-4981-9AD3-72BD35B5E97C}"/>
              </a:ext>
            </a:extLst>
          </p:cNvPr>
          <p:cNvSpPr txBox="1"/>
          <p:nvPr/>
        </p:nvSpPr>
        <p:spPr>
          <a:xfrm>
            <a:off x="5375048" y="2961199"/>
            <a:ext cx="189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optimizer/</a:t>
            </a:r>
            <a:r>
              <a:rPr lang="zh-CN" altLang="en-US" sz="2000" dirty="0">
                <a:latin typeface="+mj-lt"/>
              </a:rPr>
              <a:t>*</a:t>
            </a:r>
            <a:r>
              <a:rPr lang="en-US" altLang="zh-CN" sz="2000" dirty="0">
                <a:latin typeface="+mj-lt"/>
              </a:rPr>
              <a:t>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907CBC-00BA-4860-995B-6665138A12F9}"/>
              </a:ext>
            </a:extLst>
          </p:cNvPr>
          <p:cNvSpPr txBox="1"/>
          <p:nvPr/>
        </p:nvSpPr>
        <p:spPr>
          <a:xfrm>
            <a:off x="7551132" y="2961199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comm/*.</a:t>
            </a:r>
            <a:r>
              <a:rPr lang="en-US" altLang="zh-CN" sz="2000" dirty="0" err="1">
                <a:latin typeface="+mj-lt"/>
              </a:rPr>
              <a:t>hpp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3A800B3-CCD3-4C6F-8D8A-C43A2B05A4DA}"/>
              </a:ext>
            </a:extLst>
          </p:cNvPr>
          <p:cNvSpPr txBox="1"/>
          <p:nvPr/>
        </p:nvSpPr>
        <p:spPr>
          <a:xfrm>
            <a:off x="9304352" y="2961199"/>
            <a:ext cx="221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engine/sparql.hpp</a:t>
            </a:r>
          </a:p>
          <a:p>
            <a:pPr algn="ctr"/>
            <a:r>
              <a:rPr lang="en-US" altLang="zh-CN" sz="2000" dirty="0">
                <a:latin typeface="+mj-lt"/>
              </a:rPr>
              <a:t>dgraph.hpp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28" name="图片 27" descr="文本&#10;&#10;描述已自动生成">
            <a:extLst>
              <a:ext uri="{FF2B5EF4-FFF2-40B4-BE49-F238E27FC236}">
                <a16:creationId xmlns:a16="http://schemas.microsoft.com/office/drawing/2014/main" id="{5312E6E7-2BAF-4B44-A178-3F7656C8A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" y="4866033"/>
            <a:ext cx="2737947" cy="1086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箭头: 上 28">
            <a:extLst>
              <a:ext uri="{FF2B5EF4-FFF2-40B4-BE49-F238E27FC236}">
                <a16:creationId xmlns:a16="http://schemas.microsoft.com/office/drawing/2014/main" id="{C2AD87EA-0E60-4376-93A9-B52791AAE4FF}"/>
              </a:ext>
            </a:extLst>
          </p:cNvPr>
          <p:cNvSpPr/>
          <p:nvPr/>
        </p:nvSpPr>
        <p:spPr>
          <a:xfrm>
            <a:off x="1555337" y="3943315"/>
            <a:ext cx="217360" cy="68860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60B714-2768-4D39-A244-19DF30F37109}"/>
              </a:ext>
            </a:extLst>
          </p:cNvPr>
          <p:cNvSpPr txBox="1"/>
          <p:nvPr/>
        </p:nvSpPr>
        <p:spPr>
          <a:xfrm>
            <a:off x="790288" y="5928133"/>
            <a:ext cx="174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Georgia" panose="02040502050405020303" pitchFamily="18" charset="0"/>
              </a:rPr>
              <a:t>query.txt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8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C910EB-822C-4F5D-94C1-2A73F28E06E8}"/>
              </a:ext>
            </a:extLst>
          </p:cNvPr>
          <p:cNvGrpSpPr/>
          <p:nvPr/>
        </p:nvGrpSpPr>
        <p:grpSpPr>
          <a:xfrm>
            <a:off x="3148965" y="1540459"/>
            <a:ext cx="2947035" cy="828675"/>
            <a:chOff x="3148965" y="1591894"/>
            <a:chExt cx="2947035" cy="828675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B85963E-B389-4130-88FE-684EE9E3142F}"/>
                </a:ext>
              </a:extLst>
            </p:cNvPr>
            <p:cNvSpPr txBox="1"/>
            <p:nvPr/>
          </p:nvSpPr>
          <p:spPr>
            <a:xfrm>
              <a:off x="3856196" y="1683065"/>
              <a:ext cx="22398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整体介绍</a:t>
              </a:r>
              <a:endParaRPr lang="en-US" altLang="zh-CN" sz="3600" b="0" i="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D78FCAB-4F85-497E-9680-196E1ECB2B54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EDDB22-AD51-4E71-BAC6-4F2743BF344E}"/>
              </a:ext>
            </a:extLst>
          </p:cNvPr>
          <p:cNvGrpSpPr/>
          <p:nvPr/>
        </p:nvGrpSpPr>
        <p:grpSpPr>
          <a:xfrm>
            <a:off x="3148965" y="2875864"/>
            <a:ext cx="3320415" cy="828675"/>
            <a:chOff x="3148965" y="1591894"/>
            <a:chExt cx="3320415" cy="82867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6E196A-6074-42A8-B9B3-0E7315756681}"/>
                </a:ext>
              </a:extLst>
            </p:cNvPr>
            <p:cNvSpPr txBox="1"/>
            <p:nvPr/>
          </p:nvSpPr>
          <p:spPr>
            <a:xfrm>
              <a:off x="3856196" y="1683065"/>
              <a:ext cx="26131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0" i="0" dirty="0"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各模块介绍</a:t>
              </a:r>
              <a:endParaRPr lang="en-US" altLang="zh-CN" sz="3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AD3DF1F-0A52-48E2-B7BF-353394E94EFE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43F4D9-B86D-41D8-9D02-E9379F258573}"/>
              </a:ext>
            </a:extLst>
          </p:cNvPr>
          <p:cNvGrpSpPr/>
          <p:nvPr/>
        </p:nvGrpSpPr>
        <p:grpSpPr>
          <a:xfrm>
            <a:off x="3148965" y="4342178"/>
            <a:ext cx="4125509" cy="828675"/>
            <a:chOff x="3148965" y="1591894"/>
            <a:chExt cx="3153843" cy="8286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120B18-44D2-4F58-81B1-80B4D0BB46B0}"/>
                </a:ext>
              </a:extLst>
            </p:cNvPr>
            <p:cNvSpPr txBox="1"/>
            <p:nvPr/>
          </p:nvSpPr>
          <p:spPr>
            <a:xfrm>
              <a:off x="3689624" y="1683065"/>
              <a:ext cx="26131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solidFill>
                    <a:schemeClr val="bg1">
                      <a:lumMod val="6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项目相关设计</a:t>
              </a:r>
              <a:endParaRPr lang="en-US" altLang="zh-CN" sz="3600" b="0" i="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1923A2D-6A4B-45DA-93DF-3DE360418B7F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6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查询引擎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620D27FF-3B5D-48D8-B248-64389E0A965D}"/>
              </a:ext>
            </a:extLst>
          </p:cNvPr>
          <p:cNvSpPr/>
          <p:nvPr/>
        </p:nvSpPr>
        <p:spPr>
          <a:xfrm>
            <a:off x="4285932" y="2508512"/>
            <a:ext cx="4110990" cy="2443480"/>
          </a:xfrm>
          <a:prstGeom prst="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  <a:ea typeface="微软雅黑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3D39D6E5-7C2C-49D8-9763-5C962A5A7BE7}"/>
              </a:ext>
            </a:extLst>
          </p:cNvPr>
          <p:cNvGrpSpPr/>
          <p:nvPr/>
        </p:nvGrpSpPr>
        <p:grpSpPr>
          <a:xfrm>
            <a:off x="4562792" y="2694567"/>
            <a:ext cx="3692525" cy="2193925"/>
            <a:chOff x="7068" y="4053"/>
            <a:chExt cx="5815" cy="3455"/>
          </a:xfrm>
        </p:grpSpPr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A6B95358-8F96-4AAA-ABA6-D7CEC68B5A8F}"/>
                </a:ext>
              </a:extLst>
            </p:cNvPr>
            <p:cNvGrpSpPr/>
            <p:nvPr/>
          </p:nvGrpSpPr>
          <p:grpSpPr>
            <a:xfrm>
              <a:off x="7068" y="5834"/>
              <a:ext cx="2202" cy="1515"/>
              <a:chOff x="9034" y="5260"/>
              <a:chExt cx="2202" cy="1515"/>
            </a:xfrm>
          </p:grpSpPr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17CDC36E-8DEB-429C-9A92-3450E28DCE0D}"/>
                  </a:ext>
                </a:extLst>
              </p:cNvPr>
              <p:cNvGrpSpPr/>
              <p:nvPr/>
            </p:nvGrpSpPr>
            <p:grpSpPr>
              <a:xfrm>
                <a:off x="9034" y="5260"/>
                <a:ext cx="2202" cy="1515"/>
                <a:chOff x="8664" y="5260"/>
                <a:chExt cx="2202" cy="1515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0C66937-B4AF-4806-AB42-2940D8B70A59}"/>
                    </a:ext>
                  </a:extLst>
                </p:cNvPr>
                <p:cNvGrpSpPr/>
                <p:nvPr/>
              </p:nvGrpSpPr>
              <p:grpSpPr>
                <a:xfrm>
                  <a:off x="8664" y="5260"/>
                  <a:ext cx="2202" cy="1113"/>
                  <a:chOff x="8147" y="3933"/>
                  <a:chExt cx="2202" cy="1113"/>
                </a:xfrm>
              </p:grpSpPr>
              <p:sp>
                <p:nvSpPr>
                  <p:cNvPr id="229" name="圆角矩形 157">
                    <a:extLst>
                      <a:ext uri="{FF2B5EF4-FFF2-40B4-BE49-F238E27FC236}">
                        <a16:creationId xmlns:a16="http://schemas.microsoft.com/office/drawing/2014/main" id="{A2C0BA4E-426F-444A-96D2-C1B7B9994D2B}"/>
                      </a:ext>
                    </a:extLst>
                  </p:cNvPr>
                  <p:cNvSpPr/>
                  <p:nvPr/>
                </p:nvSpPr>
                <p:spPr>
                  <a:xfrm>
                    <a:off x="8147" y="3933"/>
                    <a:ext cx="2202" cy="1113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C5990401-DC36-4364-BF2A-5B74BA8D9904}"/>
                      </a:ext>
                    </a:extLst>
                  </p:cNvPr>
                  <p:cNvSpPr/>
                  <p:nvPr/>
                </p:nvSpPr>
                <p:spPr>
                  <a:xfrm>
                    <a:off x="8296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Q</a:t>
                    </a:r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7D49CD00-0B67-4714-8189-D11B57602ED3}"/>
                      </a:ext>
                    </a:extLst>
                  </p:cNvPr>
                  <p:cNvSpPr/>
                  <p:nvPr/>
                </p:nvSpPr>
                <p:spPr>
                  <a:xfrm>
                    <a:off x="9030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A</a:t>
                    </a:r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44E818B7-61A8-4A9C-A77A-CA6FDB263F10}"/>
                      </a:ext>
                    </a:extLst>
                  </p:cNvPr>
                  <p:cNvSpPr/>
                  <p:nvPr/>
                </p:nvSpPr>
                <p:spPr>
                  <a:xfrm>
                    <a:off x="9807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R</a:t>
                    </a:r>
                  </a:p>
                </p:txBody>
              </p:sp>
            </p:grpSp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1C29119-A357-4FB9-893D-E35E1F8EE1AA}"/>
                    </a:ext>
                  </a:extLst>
                </p:cNvPr>
                <p:cNvSpPr txBox="1"/>
                <p:nvPr/>
              </p:nvSpPr>
              <p:spPr>
                <a:xfrm>
                  <a:off x="9044" y="6290"/>
                  <a:ext cx="1230" cy="48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thread1</a:t>
                  </a:r>
                </a:p>
              </p:txBody>
            </p:sp>
          </p:grp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FAE14F9B-3818-4647-8073-83EB2EF5E47C}"/>
                  </a:ext>
                </a:extLst>
              </p:cNvPr>
              <p:cNvSpPr txBox="1"/>
              <p:nvPr/>
            </p:nvSpPr>
            <p:spPr>
              <a:xfrm>
                <a:off x="9183" y="5275"/>
                <a:ext cx="1303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Engine</a:t>
                </a: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pic>
            <p:nvPicPr>
              <p:cNvPr id="226" name="图片 225">
                <a:extLst>
                  <a:ext uri="{FF2B5EF4-FFF2-40B4-BE49-F238E27FC236}">
                    <a16:creationId xmlns:a16="http://schemas.microsoft.com/office/drawing/2014/main" id="{19A0A691-7E4E-4DDB-AB69-2517AFF1F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0" y="5441"/>
                <a:ext cx="742" cy="249"/>
              </a:xfrm>
              <a:prstGeom prst="rect">
                <a:avLst/>
              </a:prstGeom>
            </p:spPr>
          </p:pic>
        </p:grpSp>
        <p:sp>
          <p:nvSpPr>
            <p:cNvPr id="203" name="圆角矩形 167">
              <a:extLst>
                <a:ext uri="{FF2B5EF4-FFF2-40B4-BE49-F238E27FC236}">
                  <a16:creationId xmlns:a16="http://schemas.microsoft.com/office/drawing/2014/main" id="{59594105-987A-4BDE-A4AB-378462ABA5FA}"/>
                </a:ext>
              </a:extLst>
            </p:cNvPr>
            <p:cNvSpPr/>
            <p:nvPr/>
          </p:nvSpPr>
          <p:spPr>
            <a:xfrm>
              <a:off x="9089" y="4053"/>
              <a:ext cx="1753" cy="601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Proxy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1FD2DE7-1AE7-4116-98F8-C83FE054F1C6}"/>
                </a:ext>
              </a:extLst>
            </p:cNvPr>
            <p:cNvSpPr txBox="1"/>
            <p:nvPr/>
          </p:nvSpPr>
          <p:spPr>
            <a:xfrm>
              <a:off x="7305" y="4872"/>
              <a:ext cx="1736" cy="4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dispatch</a:t>
              </a:r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B9B76BF3-22D3-4708-9B06-FBE9B821AD1A}"/>
                </a:ext>
              </a:extLst>
            </p:cNvPr>
            <p:cNvGrpSpPr/>
            <p:nvPr/>
          </p:nvGrpSpPr>
          <p:grpSpPr>
            <a:xfrm>
              <a:off x="9586" y="5849"/>
              <a:ext cx="2202" cy="1515"/>
              <a:chOff x="9034" y="5260"/>
              <a:chExt cx="2202" cy="1515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515498B9-EB28-40A8-9767-5F3882778828}"/>
                  </a:ext>
                </a:extLst>
              </p:cNvPr>
              <p:cNvGrpSpPr/>
              <p:nvPr/>
            </p:nvGrpSpPr>
            <p:grpSpPr>
              <a:xfrm>
                <a:off x="9034" y="5260"/>
                <a:ext cx="2202" cy="1515"/>
                <a:chOff x="8664" y="5260"/>
                <a:chExt cx="2202" cy="1515"/>
              </a:xfrm>
            </p:grpSpPr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F1D387FA-FC1B-4D52-9C76-1DFBF153C4C8}"/>
                    </a:ext>
                  </a:extLst>
                </p:cNvPr>
                <p:cNvGrpSpPr/>
                <p:nvPr/>
              </p:nvGrpSpPr>
              <p:grpSpPr>
                <a:xfrm>
                  <a:off x="8664" y="5260"/>
                  <a:ext cx="2202" cy="1113"/>
                  <a:chOff x="8147" y="3933"/>
                  <a:chExt cx="2202" cy="1113"/>
                </a:xfrm>
              </p:grpSpPr>
              <p:sp>
                <p:nvSpPr>
                  <p:cNvPr id="219" name="圆角矩形 174">
                    <a:extLst>
                      <a:ext uri="{FF2B5EF4-FFF2-40B4-BE49-F238E27FC236}">
                        <a16:creationId xmlns:a16="http://schemas.microsoft.com/office/drawing/2014/main" id="{349E5B8B-2F3A-420D-A396-CE39EBDA9755}"/>
                      </a:ext>
                    </a:extLst>
                  </p:cNvPr>
                  <p:cNvSpPr/>
                  <p:nvPr/>
                </p:nvSpPr>
                <p:spPr>
                  <a:xfrm>
                    <a:off x="8147" y="3933"/>
                    <a:ext cx="2202" cy="1113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rgbClr val="5B9BD5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zh-CN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7608D875-21CA-402A-A784-EF9262702621}"/>
                      </a:ext>
                    </a:extLst>
                  </p:cNvPr>
                  <p:cNvSpPr/>
                  <p:nvPr/>
                </p:nvSpPr>
                <p:spPr>
                  <a:xfrm>
                    <a:off x="8296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Q</a:t>
                    </a:r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1B67512A-194C-47D6-9C33-A3E973675BB6}"/>
                      </a:ext>
                    </a:extLst>
                  </p:cNvPr>
                  <p:cNvSpPr/>
                  <p:nvPr/>
                </p:nvSpPr>
                <p:spPr>
                  <a:xfrm>
                    <a:off x="9021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200" kern="0" dirty="0">
                        <a:solidFill>
                          <a:prstClr val="black"/>
                        </a:solidFill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A</a:t>
                    </a:r>
                    <a:endPara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4FDBE5BD-E7E8-4800-AFE7-8FF1E5C9B49B}"/>
                      </a:ext>
                    </a:extLst>
                  </p:cNvPr>
                  <p:cNvSpPr/>
                  <p:nvPr/>
                </p:nvSpPr>
                <p:spPr>
                  <a:xfrm>
                    <a:off x="9807" y="4613"/>
                    <a:ext cx="401" cy="3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Calibri" panose="020F0502020204030204" charset="0"/>
                      </a:rPr>
                      <a:t>R</a:t>
                    </a:r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D8488D2-216F-460B-BED4-F797BEBA9AC5}"/>
                    </a:ext>
                  </a:extLst>
                </p:cNvPr>
                <p:cNvSpPr txBox="1"/>
                <p:nvPr/>
              </p:nvSpPr>
              <p:spPr>
                <a:xfrm>
                  <a:off x="9044" y="6290"/>
                  <a:ext cx="1268" cy="48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thread2</a:t>
                  </a:r>
                </a:p>
              </p:txBody>
            </p:sp>
          </p:grp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F675771-83D1-4C42-829A-D0D760C71E8C}"/>
                  </a:ext>
                </a:extLst>
              </p:cNvPr>
              <p:cNvSpPr txBox="1"/>
              <p:nvPr/>
            </p:nvSpPr>
            <p:spPr>
              <a:xfrm>
                <a:off x="9183" y="5275"/>
                <a:ext cx="1303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Engine</a:t>
                </a: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  <p:pic>
            <p:nvPicPr>
              <p:cNvPr id="216" name="图片 215">
                <a:extLst>
                  <a:ext uri="{FF2B5EF4-FFF2-40B4-BE49-F238E27FC236}">
                    <a16:creationId xmlns:a16="http://schemas.microsoft.com/office/drawing/2014/main" id="{0E92AED7-33A4-435E-A7D7-3B27E7C2A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0" y="5441"/>
                <a:ext cx="742" cy="249"/>
              </a:xfrm>
              <a:prstGeom prst="rect">
                <a:avLst/>
              </a:prstGeom>
            </p:spPr>
          </p:pic>
        </p:grp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5295652B-BC00-4DE1-9CE9-56D53825D132}"/>
                </a:ext>
              </a:extLst>
            </p:cNvPr>
            <p:cNvSpPr txBox="1"/>
            <p:nvPr/>
          </p:nvSpPr>
          <p:spPr>
            <a:xfrm>
              <a:off x="12191" y="5858"/>
              <a:ext cx="692" cy="63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...</a:t>
              </a:r>
            </a:p>
          </p:txBody>
        </p:sp>
        <p:sp>
          <p:nvSpPr>
            <p:cNvPr id="208" name="任意多边形 183">
              <a:extLst>
                <a:ext uri="{FF2B5EF4-FFF2-40B4-BE49-F238E27FC236}">
                  <a16:creationId xmlns:a16="http://schemas.microsoft.com/office/drawing/2014/main" id="{E53F41B8-42EB-4B11-A78C-BA83FDC4CB50}"/>
                </a:ext>
              </a:extLst>
            </p:cNvPr>
            <p:cNvSpPr/>
            <p:nvPr/>
          </p:nvSpPr>
          <p:spPr>
            <a:xfrm>
              <a:off x="8838" y="6879"/>
              <a:ext cx="180" cy="629"/>
            </a:xfrm>
            <a:custGeom>
              <a:avLst/>
              <a:gdLst>
                <a:gd name="connisteX0" fmla="*/ 108711 w 114319"/>
                <a:gd name="connsiteY0" fmla="*/ 0 h 399413"/>
                <a:gd name="connisteX1" fmla="*/ 126 w 114319"/>
                <a:gd name="connsiteY1" fmla="*/ 127635 h 399413"/>
                <a:gd name="connisteX2" fmla="*/ 89661 w 114319"/>
                <a:gd name="connsiteY2" fmla="*/ 222885 h 399413"/>
                <a:gd name="connisteX3" fmla="*/ 50926 w 114319"/>
                <a:gd name="connsiteY3" fmla="*/ 267335 h 399413"/>
                <a:gd name="connisteX4" fmla="*/ 12826 w 114319"/>
                <a:gd name="connsiteY4" fmla="*/ 305435 h 399413"/>
                <a:gd name="connisteX5" fmla="*/ 108711 w 114319"/>
                <a:gd name="connsiteY5" fmla="*/ 394335 h 399413"/>
                <a:gd name="connisteX6" fmla="*/ 96011 w 114319"/>
                <a:gd name="connsiteY6" fmla="*/ 381635 h 39941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14320" h="399413">
                  <a:moveTo>
                    <a:pt x="108712" y="0"/>
                  </a:moveTo>
                  <a:cubicBezTo>
                    <a:pt x="85217" y="23495"/>
                    <a:pt x="3937" y="83185"/>
                    <a:pt x="127" y="127635"/>
                  </a:cubicBezTo>
                  <a:cubicBezTo>
                    <a:pt x="-3683" y="172085"/>
                    <a:pt x="79502" y="194945"/>
                    <a:pt x="89662" y="222885"/>
                  </a:cubicBezTo>
                  <a:cubicBezTo>
                    <a:pt x="99822" y="250825"/>
                    <a:pt x="66167" y="250825"/>
                    <a:pt x="50927" y="267335"/>
                  </a:cubicBezTo>
                  <a:cubicBezTo>
                    <a:pt x="35687" y="283845"/>
                    <a:pt x="1397" y="280035"/>
                    <a:pt x="12827" y="305435"/>
                  </a:cubicBezTo>
                  <a:cubicBezTo>
                    <a:pt x="24257" y="330835"/>
                    <a:pt x="92202" y="379095"/>
                    <a:pt x="108712" y="394335"/>
                  </a:cubicBezTo>
                  <a:cubicBezTo>
                    <a:pt x="125222" y="409575"/>
                    <a:pt x="100457" y="386080"/>
                    <a:pt x="96012" y="381635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</a:endParaRPr>
            </a:p>
          </p:txBody>
        </p:sp>
        <p:sp>
          <p:nvSpPr>
            <p:cNvPr id="209" name="任意多边形 184">
              <a:extLst>
                <a:ext uri="{FF2B5EF4-FFF2-40B4-BE49-F238E27FC236}">
                  <a16:creationId xmlns:a16="http://schemas.microsoft.com/office/drawing/2014/main" id="{C053E21B-3859-4DE6-9238-16B5A7A1DC5C}"/>
                </a:ext>
              </a:extLst>
            </p:cNvPr>
            <p:cNvSpPr/>
            <p:nvPr/>
          </p:nvSpPr>
          <p:spPr>
            <a:xfrm>
              <a:off x="11357" y="6864"/>
              <a:ext cx="180" cy="629"/>
            </a:xfrm>
            <a:custGeom>
              <a:avLst/>
              <a:gdLst>
                <a:gd name="connisteX0" fmla="*/ 108711 w 114319"/>
                <a:gd name="connsiteY0" fmla="*/ 0 h 399413"/>
                <a:gd name="connisteX1" fmla="*/ 126 w 114319"/>
                <a:gd name="connsiteY1" fmla="*/ 127635 h 399413"/>
                <a:gd name="connisteX2" fmla="*/ 89661 w 114319"/>
                <a:gd name="connsiteY2" fmla="*/ 222885 h 399413"/>
                <a:gd name="connisteX3" fmla="*/ 50926 w 114319"/>
                <a:gd name="connsiteY3" fmla="*/ 267335 h 399413"/>
                <a:gd name="connisteX4" fmla="*/ 12826 w 114319"/>
                <a:gd name="connsiteY4" fmla="*/ 305435 h 399413"/>
                <a:gd name="connisteX5" fmla="*/ 108711 w 114319"/>
                <a:gd name="connsiteY5" fmla="*/ 394335 h 399413"/>
                <a:gd name="connisteX6" fmla="*/ 96011 w 114319"/>
                <a:gd name="connsiteY6" fmla="*/ 381635 h 39941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14320" h="399413">
                  <a:moveTo>
                    <a:pt x="108712" y="0"/>
                  </a:moveTo>
                  <a:cubicBezTo>
                    <a:pt x="85217" y="23495"/>
                    <a:pt x="3937" y="83185"/>
                    <a:pt x="127" y="127635"/>
                  </a:cubicBezTo>
                  <a:cubicBezTo>
                    <a:pt x="-3683" y="172085"/>
                    <a:pt x="79502" y="194945"/>
                    <a:pt x="89662" y="222885"/>
                  </a:cubicBezTo>
                  <a:cubicBezTo>
                    <a:pt x="99822" y="250825"/>
                    <a:pt x="66167" y="250825"/>
                    <a:pt x="50927" y="267335"/>
                  </a:cubicBezTo>
                  <a:cubicBezTo>
                    <a:pt x="35687" y="283845"/>
                    <a:pt x="1397" y="280035"/>
                    <a:pt x="12827" y="305435"/>
                  </a:cubicBezTo>
                  <a:cubicBezTo>
                    <a:pt x="24257" y="330835"/>
                    <a:pt x="92202" y="379095"/>
                    <a:pt x="108712" y="394335"/>
                  </a:cubicBezTo>
                  <a:cubicBezTo>
                    <a:pt x="125222" y="409575"/>
                    <a:pt x="100457" y="386080"/>
                    <a:pt x="96012" y="381635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</a:endParaRPr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A8B48785-F991-488F-BDC0-33FAB53EC45F}"/>
                </a:ext>
              </a:extLst>
            </p:cNvPr>
            <p:cNvCxnSpPr/>
            <p:nvPr/>
          </p:nvCxnSpPr>
          <p:spPr>
            <a:xfrm flipH="1">
              <a:off x="8509" y="4793"/>
              <a:ext cx="900" cy="94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 w="med" len="med"/>
            </a:ln>
            <a:effectLst/>
          </p:spPr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2ED08A03-3691-4225-B754-F99F4D7048A1}"/>
                </a:ext>
              </a:extLst>
            </p:cNvPr>
            <p:cNvCxnSpPr/>
            <p:nvPr/>
          </p:nvCxnSpPr>
          <p:spPr>
            <a:xfrm>
              <a:off x="10000" y="4783"/>
              <a:ext cx="808" cy="95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 w="med" len="med"/>
            </a:ln>
            <a:effectLst/>
          </p:spPr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F52BD6DB-18A7-4327-BD2C-82B4AA60BB38}"/>
                </a:ext>
              </a:extLst>
            </p:cNvPr>
            <p:cNvCxnSpPr/>
            <p:nvPr/>
          </p:nvCxnSpPr>
          <p:spPr>
            <a:xfrm>
              <a:off x="10571" y="4793"/>
              <a:ext cx="1604" cy="919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 w="med" len="med"/>
            </a:ln>
            <a:effectLst/>
          </p:spPr>
        </p:cxn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DA201535-365D-4E28-8880-BEA7EADEE229}"/>
              </a:ext>
            </a:extLst>
          </p:cNvPr>
          <p:cNvGrpSpPr/>
          <p:nvPr/>
        </p:nvGrpSpPr>
        <p:grpSpPr>
          <a:xfrm>
            <a:off x="8847137" y="2966982"/>
            <a:ext cx="2143760" cy="1503045"/>
            <a:chOff x="14015" y="4328"/>
            <a:chExt cx="3376" cy="2367"/>
          </a:xfrm>
        </p:grpSpPr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8E7B6BB-87EB-45B4-89E2-8DED8C46716E}"/>
                </a:ext>
              </a:extLst>
            </p:cNvPr>
            <p:cNvSpPr txBox="1"/>
            <p:nvPr/>
          </p:nvSpPr>
          <p:spPr>
            <a:xfrm>
              <a:off x="14386" y="4328"/>
              <a:ext cx="3005" cy="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- query engine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</a:rPr>
                <a:t> - sampling engine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-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randomwalk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engine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cs typeface="Calibri" panose="020F0502020204030204" charset="0"/>
              </a:endParaRPr>
            </a:p>
          </p:txBody>
        </p:sp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E2EF120F-5415-457A-9274-4E766050D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15" y="6359"/>
              <a:ext cx="742" cy="249"/>
            </a:xfrm>
            <a:prstGeom prst="rect">
              <a:avLst/>
            </a:prstGeom>
          </p:spPr>
        </p:pic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F63B966F-EDF2-46DB-A92F-353648F03912}"/>
                </a:ext>
              </a:extLst>
            </p:cNvPr>
            <p:cNvSpPr txBox="1"/>
            <p:nvPr/>
          </p:nvSpPr>
          <p:spPr>
            <a:xfrm>
              <a:off x="14727" y="6210"/>
              <a:ext cx="1800" cy="48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- task queue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cs typeface="Calibri" panose="020F0502020204030204" charset="0"/>
                <a:sym typeface="+mn-ea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4AA9DA5-D2AA-4719-9E0B-0057889269C3}"/>
                </a:ext>
              </a:extLst>
            </p:cNvPr>
            <p:cNvSpPr/>
            <p:nvPr/>
          </p:nvSpPr>
          <p:spPr>
            <a:xfrm>
              <a:off x="14015" y="4463"/>
              <a:ext cx="401" cy="3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Q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33BBACD-EC22-4F2F-B588-4DD50706528D}"/>
                </a:ext>
              </a:extLst>
            </p:cNvPr>
            <p:cNvSpPr/>
            <p:nvPr/>
          </p:nvSpPr>
          <p:spPr>
            <a:xfrm>
              <a:off x="14015" y="5056"/>
              <a:ext cx="401" cy="3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A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200F10AF-3579-4DE5-98D0-167DC54D56DE}"/>
                </a:ext>
              </a:extLst>
            </p:cNvPr>
            <p:cNvSpPr/>
            <p:nvPr/>
          </p:nvSpPr>
          <p:spPr>
            <a:xfrm>
              <a:off x="14015" y="5634"/>
              <a:ext cx="401" cy="3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Calibri" panose="020F0502020204030204" charset="0"/>
                </a:rPr>
                <a:t>R</a:t>
              </a:r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BD28691D-417C-45BA-9595-9C508CF80B8E}"/>
              </a:ext>
            </a:extLst>
          </p:cNvPr>
          <p:cNvCxnSpPr>
            <a:cxnSpLocks/>
            <a:stCxn id="183" idx="3"/>
          </p:cNvCxnSpPr>
          <p:nvPr/>
        </p:nvCxnSpPr>
        <p:spPr>
          <a:xfrm flipV="1">
            <a:off x="3694747" y="2552964"/>
            <a:ext cx="565785" cy="909348"/>
          </a:xfrm>
          <a:prstGeom prst="line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ysDash"/>
            <a:miter lim="800000"/>
          </a:ln>
          <a:effectLst/>
        </p:spPr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2A7C4D-255C-449F-B46D-14F892D6B43F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3694747" y="3462312"/>
            <a:ext cx="591185" cy="1489680"/>
          </a:xfrm>
          <a:prstGeom prst="line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ysDash"/>
            <a:miter lim="800000"/>
          </a:ln>
          <a:effectLst/>
        </p:spPr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7B0DEC4-DF12-4F95-B967-054EC2CB4A75}"/>
              </a:ext>
            </a:extLst>
          </p:cNvPr>
          <p:cNvCxnSpPr/>
          <p:nvPr/>
        </p:nvCxnSpPr>
        <p:spPr>
          <a:xfrm>
            <a:off x="6341427" y="2387862"/>
            <a:ext cx="0" cy="2863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med" len="med"/>
          </a:ln>
          <a:effectLst/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904A65-815D-49B1-B40C-3865CAC1DD2F}"/>
              </a:ext>
            </a:extLst>
          </p:cNvPr>
          <p:cNvGrpSpPr/>
          <p:nvPr/>
        </p:nvGrpSpPr>
        <p:grpSpPr>
          <a:xfrm>
            <a:off x="1201102" y="3024132"/>
            <a:ext cx="2505075" cy="2077750"/>
            <a:chOff x="1201102" y="3024132"/>
            <a:chExt cx="2505075" cy="2077750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D8DD19C2-1D84-428A-BCF5-14025145ADD1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3905FE9-F192-4905-8A4B-85BC82DB48DC}"/>
                </a:ext>
              </a:extLst>
            </p:cNvPr>
            <p:cNvCxnSpPr>
              <a:stCxn id="181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4937FADE-5250-4651-821F-7B0FB77E63F9}"/>
                </a:ext>
              </a:extLst>
            </p:cNvPr>
            <p:cNvSpPr txBox="1"/>
            <p:nvPr/>
          </p:nvSpPr>
          <p:spPr>
            <a:xfrm>
              <a:off x="1207452" y="3262257"/>
              <a:ext cx="248729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54F72FEE-0E8A-403D-8429-BA1525E93993}"/>
                </a:ext>
              </a:extLst>
            </p:cNvPr>
            <p:cNvSpPr txBox="1"/>
            <p:nvPr/>
          </p:nvSpPr>
          <p:spPr>
            <a:xfrm>
              <a:off x="1500822" y="4010922"/>
              <a:ext cx="191706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7CB1D70B-2488-47E4-ABC4-601F4B9696D8}"/>
                </a:ext>
              </a:extLst>
            </p:cNvPr>
            <p:cNvSpPr txBox="1"/>
            <p:nvPr/>
          </p:nvSpPr>
          <p:spPr>
            <a:xfrm>
              <a:off x="1505717" y="4701772"/>
              <a:ext cx="1955985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Graph Server</a:t>
              </a: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C48B298-2313-42D8-82D4-912CCDBDA56B}"/>
              </a:ext>
            </a:extLst>
          </p:cNvPr>
          <p:cNvGrpSpPr/>
          <p:nvPr/>
        </p:nvGrpSpPr>
        <p:grpSpPr>
          <a:xfrm>
            <a:off x="6214427" y="2022102"/>
            <a:ext cx="2059305" cy="276860"/>
            <a:chOff x="4429" y="5750"/>
            <a:chExt cx="3243" cy="436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5BA031D3-5ED3-4613-BEAD-94EFD228109D}"/>
                </a:ext>
              </a:extLst>
            </p:cNvPr>
            <p:cNvSpPr/>
            <p:nvPr/>
          </p:nvSpPr>
          <p:spPr>
            <a:xfrm>
              <a:off x="4429" y="5861"/>
              <a:ext cx="370" cy="211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5DD9FE6-F430-4EF8-9D86-BA3198B11C18}"/>
                </a:ext>
              </a:extLst>
            </p:cNvPr>
            <p:cNvSpPr txBox="1"/>
            <p:nvPr/>
          </p:nvSpPr>
          <p:spPr>
            <a:xfrm>
              <a:off x="4996" y="5750"/>
              <a:ext cx="2676" cy="43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sparql</a:t>
              </a:r>
              <a:r>
                <a:rPr kumimoji="0" lang="en-US" sz="12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/</a:t>
              </a:r>
              <a:r>
                <a:rPr kumimoji="0" lang="en-US" altLang="zh-CN" sz="12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analytics</a:t>
              </a:r>
              <a:r>
                <a:rPr kumimoji="0" lang="en-US" sz="12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86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工作窃取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7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RDF</a:t>
            </a:r>
            <a:r>
              <a:rPr lang="zh-CN" altLang="en-US" dirty="0"/>
              <a:t>图存储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C893107-7000-4473-8B6C-A6140C9F2326}"/>
              </a:ext>
            </a:extLst>
          </p:cNvPr>
          <p:cNvGrpSpPr/>
          <p:nvPr/>
        </p:nvGrpSpPr>
        <p:grpSpPr>
          <a:xfrm>
            <a:off x="1559877" y="2377403"/>
            <a:ext cx="9072245" cy="2612450"/>
            <a:chOff x="980440" y="2407285"/>
            <a:chExt cx="9072245" cy="2612450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401AEE3-28E5-44B9-8F2B-BB446C0B9AA4}"/>
                </a:ext>
              </a:extLst>
            </p:cNvPr>
            <p:cNvSpPr txBox="1"/>
            <p:nvPr/>
          </p:nvSpPr>
          <p:spPr>
            <a:xfrm>
              <a:off x="1452880" y="4619625"/>
              <a:ext cx="1955985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Graph Server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002871A-36F7-4F68-833A-3B89768E38CD}"/>
                </a:ext>
              </a:extLst>
            </p:cNvPr>
            <p:cNvSpPr/>
            <p:nvPr/>
          </p:nvSpPr>
          <p:spPr>
            <a:xfrm>
              <a:off x="986790" y="2916555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3F68E34-E942-4BFD-B470-78C9B92211CA}"/>
                </a:ext>
              </a:extLst>
            </p:cNvPr>
            <p:cNvCxnSpPr>
              <a:stCxn id="73" idx="1"/>
            </p:cNvCxnSpPr>
            <p:nvPr/>
          </p:nvCxnSpPr>
          <p:spPr>
            <a:xfrm>
              <a:off x="980440" y="3736340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4D9E71A-22A3-4E44-847F-8DFE93A90AA5}"/>
                </a:ext>
              </a:extLst>
            </p:cNvPr>
            <p:cNvSpPr txBox="1"/>
            <p:nvPr/>
          </p:nvSpPr>
          <p:spPr>
            <a:xfrm>
              <a:off x="1192530" y="3154680"/>
              <a:ext cx="2092325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E7B0F520-DAB9-4B99-8692-6313563CDBD5}"/>
                </a:ext>
              </a:extLst>
            </p:cNvPr>
            <p:cNvSpPr txBox="1"/>
            <p:nvPr/>
          </p:nvSpPr>
          <p:spPr>
            <a:xfrm>
              <a:off x="980440" y="3903345"/>
              <a:ext cx="250507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BB1BABC-B49D-4BF0-AB7B-EBBF6492CDC2}"/>
                </a:ext>
              </a:extLst>
            </p:cNvPr>
            <p:cNvSpPr/>
            <p:nvPr/>
          </p:nvSpPr>
          <p:spPr>
            <a:xfrm>
              <a:off x="4071620" y="2407285"/>
              <a:ext cx="4288790" cy="2443480"/>
            </a:xfrm>
            <a:prstGeom prst="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95E4A82B-C814-4C81-AC6A-2A2D26907A6B}"/>
                </a:ext>
              </a:extLst>
            </p:cNvPr>
            <p:cNvGrpSpPr/>
            <p:nvPr/>
          </p:nvGrpSpPr>
          <p:grpSpPr>
            <a:xfrm>
              <a:off x="4260850" y="2573655"/>
              <a:ext cx="3919855" cy="2092325"/>
              <a:chOff x="12275" y="3752"/>
              <a:chExt cx="6173" cy="3295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65C542-77D1-4C17-B0F1-090124509B1F}"/>
                  </a:ext>
                </a:extLst>
              </p:cNvPr>
              <p:cNvSpPr txBox="1"/>
              <p:nvPr/>
            </p:nvSpPr>
            <p:spPr>
              <a:xfrm>
                <a:off x="12516" y="6465"/>
                <a:ext cx="1957" cy="58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key region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A48B82B-79B6-4555-B924-E426672DC481}"/>
                  </a:ext>
                </a:extLst>
              </p:cNvPr>
              <p:cNvSpPr txBox="1"/>
              <p:nvPr/>
            </p:nvSpPr>
            <p:spPr>
              <a:xfrm>
                <a:off x="15757" y="6454"/>
                <a:ext cx="2262" cy="58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value region</a:t>
                </a: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9840AA80-AB63-45F4-AE1A-E8C75773F701}"/>
                  </a:ext>
                </a:extLst>
              </p:cNvPr>
              <p:cNvGrpSpPr/>
              <p:nvPr/>
            </p:nvGrpSpPr>
            <p:grpSpPr>
              <a:xfrm>
                <a:off x="12275" y="4342"/>
                <a:ext cx="6173" cy="2123"/>
                <a:chOff x="6943" y="5146"/>
                <a:chExt cx="6173" cy="2123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9631D9B4-6BCE-4659-8AB8-F7779B5FD646}"/>
                    </a:ext>
                  </a:extLst>
                </p:cNvPr>
                <p:cNvSpPr/>
                <p:nvPr/>
              </p:nvSpPr>
              <p:spPr>
                <a:xfrm>
                  <a:off x="6943" y="5146"/>
                  <a:ext cx="2207" cy="212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D62AB55B-0728-4F7D-B383-1B09E793D568}"/>
                    </a:ext>
                  </a:extLst>
                </p:cNvPr>
                <p:cNvGrpSpPr/>
                <p:nvPr/>
              </p:nvGrpSpPr>
              <p:grpSpPr>
                <a:xfrm>
                  <a:off x="7101" y="5274"/>
                  <a:ext cx="1943" cy="396"/>
                  <a:chOff x="7074" y="6426"/>
                  <a:chExt cx="1943" cy="396"/>
                </a:xfrm>
              </p:grpSpPr>
              <p:sp>
                <p:nvSpPr>
                  <p:cNvPr id="124" name="圆角矩形 3">
                    <a:extLst>
                      <a:ext uri="{FF2B5EF4-FFF2-40B4-BE49-F238E27FC236}">
                        <a16:creationId xmlns:a16="http://schemas.microsoft.com/office/drawing/2014/main" id="{CD0974FD-A973-4629-B10E-5E4389E76555}"/>
                      </a:ext>
                    </a:extLst>
                  </p:cNvPr>
                  <p:cNvSpPr/>
                  <p:nvPr/>
                </p:nvSpPr>
                <p:spPr>
                  <a:xfrm>
                    <a:off x="7074" y="6426"/>
                    <a:ext cx="871" cy="396"/>
                  </a:xfrm>
                  <a:prstGeom prst="roundRect">
                    <a:avLst/>
                  </a:prstGeom>
                  <a:noFill/>
                  <a:ln w="2222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125" name="圆角矩形 6">
                    <a:extLst>
                      <a:ext uri="{FF2B5EF4-FFF2-40B4-BE49-F238E27FC236}">
                        <a16:creationId xmlns:a16="http://schemas.microsoft.com/office/drawing/2014/main" id="{7E5FB264-B78D-4A89-BF03-63848BA6493F}"/>
                      </a:ext>
                    </a:extLst>
                  </p:cNvPr>
                  <p:cNvSpPr/>
                  <p:nvPr/>
                </p:nvSpPr>
                <p:spPr>
                  <a:xfrm>
                    <a:off x="8146" y="6426"/>
                    <a:ext cx="871" cy="391"/>
                  </a:xfrm>
                  <a:prstGeom prst="roundRect">
                    <a:avLst/>
                  </a:prstGeom>
                  <a:noFill/>
                  <a:ln w="2222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F9225E7-DDB1-4EE8-8AA4-9184FC4D3EC2}"/>
                    </a:ext>
                  </a:extLst>
                </p:cNvPr>
                <p:cNvSpPr txBox="1"/>
                <p:nvPr/>
              </p:nvSpPr>
              <p:spPr>
                <a:xfrm>
                  <a:off x="7011" y="5667"/>
                  <a:ext cx="1092" cy="41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bucket1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9FBA56DC-34CA-4078-9E7E-18ED88F03B26}"/>
                    </a:ext>
                  </a:extLst>
                </p:cNvPr>
                <p:cNvSpPr txBox="1"/>
                <p:nvPr/>
              </p:nvSpPr>
              <p:spPr>
                <a:xfrm>
                  <a:off x="8033" y="5650"/>
                  <a:ext cx="1142" cy="43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bucket2</a:t>
                  </a: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EF6239A9-6269-4EE5-8446-575E30EBDCE0}"/>
                    </a:ext>
                  </a:extLst>
                </p:cNvPr>
                <p:cNvSpPr txBox="1"/>
                <p:nvPr/>
              </p:nvSpPr>
              <p:spPr>
                <a:xfrm>
                  <a:off x="7852" y="6200"/>
                  <a:ext cx="389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</p:txBody>
            </p: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D7F5F464-0BCD-4367-A009-519A0DB52687}"/>
                    </a:ext>
                  </a:extLst>
                </p:cNvPr>
                <p:cNvGrpSpPr/>
                <p:nvPr/>
              </p:nvGrpSpPr>
              <p:grpSpPr>
                <a:xfrm>
                  <a:off x="7011" y="6730"/>
                  <a:ext cx="2227" cy="436"/>
                  <a:chOff x="6981" y="5813"/>
                  <a:chExt cx="2227" cy="436"/>
                </a:xfrm>
              </p:grpSpPr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C2D66C80-4A44-42C2-9009-0DD0A43114A8}"/>
                      </a:ext>
                    </a:extLst>
                  </p:cNvPr>
                  <p:cNvGrpSpPr/>
                  <p:nvPr/>
                </p:nvGrpSpPr>
                <p:grpSpPr>
                  <a:xfrm>
                    <a:off x="7074" y="5866"/>
                    <a:ext cx="1942" cy="360"/>
                    <a:chOff x="7074" y="6426"/>
                    <a:chExt cx="1942" cy="360"/>
                  </a:xfrm>
                </p:grpSpPr>
                <p:sp>
                  <p:nvSpPr>
                    <p:cNvPr id="122" name="圆角矩形 33">
                      <a:extLst>
                        <a:ext uri="{FF2B5EF4-FFF2-40B4-BE49-F238E27FC236}">
                          <a16:creationId xmlns:a16="http://schemas.microsoft.com/office/drawing/2014/main" id="{BBC206D5-8E2A-4784-9274-285FE82EC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4" y="6426"/>
                      <a:ext cx="871" cy="361"/>
                    </a:xfrm>
                    <a:prstGeom prst="roundRect">
                      <a:avLst/>
                    </a:prstGeom>
                    <a:noFill/>
                    <a:ln w="222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+mn-cs"/>
                      </a:endParaRPr>
                    </a:p>
                  </p:txBody>
                </p:sp>
                <p:sp>
                  <p:nvSpPr>
                    <p:cNvPr id="123" name="圆角矩形 34">
                      <a:extLst>
                        <a:ext uri="{FF2B5EF4-FFF2-40B4-BE49-F238E27FC236}">
                          <a16:creationId xmlns:a16="http://schemas.microsoft.com/office/drawing/2014/main" id="{4D3A032A-BD89-4097-8E3D-F43FF2E91D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6" y="6426"/>
                      <a:ext cx="871" cy="361"/>
                    </a:xfrm>
                    <a:prstGeom prst="roundRect">
                      <a:avLst/>
                    </a:prstGeom>
                    <a:noFill/>
                    <a:ln w="222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微软雅黑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970B84D8-47D1-4353-850B-9BEF043CC40A}"/>
                      </a:ext>
                    </a:extLst>
                  </p:cNvPr>
                  <p:cNvSpPr txBox="1"/>
                  <p:nvPr/>
                </p:nvSpPr>
                <p:spPr>
                  <a:xfrm>
                    <a:off x="6981" y="5853"/>
                    <a:ext cx="1169" cy="38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cs typeface="Calibri" panose="020F0502020204030204" charset="0"/>
                        <a:sym typeface="+mn-ea"/>
                      </a:rPr>
                      <a:t>bucketn-1</a:t>
                    </a:r>
                  </a:p>
                </p:txBody>
              </p: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09745812-12B9-4E67-B7CA-A7A87BDB0D3D}"/>
                      </a:ext>
                    </a:extLst>
                  </p:cNvPr>
                  <p:cNvSpPr txBox="1"/>
                  <p:nvPr/>
                </p:nvSpPr>
                <p:spPr>
                  <a:xfrm>
                    <a:off x="8059" y="5813"/>
                    <a:ext cx="1149" cy="43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cs typeface="Calibri" panose="020F0502020204030204" charset="0"/>
                        <a:sym typeface="+mn-ea"/>
                      </a:rPr>
                      <a:t>bucketn</a:t>
                    </a:r>
                  </a:p>
                </p:txBody>
              </p:sp>
            </p:grp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DF19460-B6B3-4AEC-84C4-47AA0289756A}"/>
                    </a:ext>
                  </a:extLst>
                </p:cNvPr>
                <p:cNvSpPr/>
                <p:nvPr/>
              </p:nvSpPr>
              <p:spPr>
                <a:xfrm>
                  <a:off x="9558" y="5147"/>
                  <a:ext cx="3558" cy="211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19133925-130E-474F-9C25-7E1647C7EA43}"/>
                    </a:ext>
                  </a:extLst>
                </p:cNvPr>
                <p:cNvCxnSpPr/>
                <p:nvPr/>
              </p:nvCxnSpPr>
              <p:spPr>
                <a:xfrm>
                  <a:off x="9579" y="5435"/>
                  <a:ext cx="3527" cy="1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1F2038A8-54DA-42B2-934E-76E7BFD1ADB2}"/>
                    </a:ext>
                  </a:extLst>
                </p:cNvPr>
                <p:cNvCxnSpPr/>
                <p:nvPr/>
              </p:nvCxnSpPr>
              <p:spPr>
                <a:xfrm>
                  <a:off x="9558" y="5709"/>
                  <a:ext cx="3527" cy="1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EB4DF76-0319-4D25-8B18-58179C755C46}"/>
                    </a:ext>
                  </a:extLst>
                </p:cNvPr>
                <p:cNvSpPr/>
                <p:nvPr/>
              </p:nvSpPr>
              <p:spPr>
                <a:xfrm>
                  <a:off x="9589" y="5187"/>
                  <a:ext cx="1533" cy="21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8C9B245A-9275-4788-98F1-E441A33EC7B6}"/>
                    </a:ext>
                  </a:extLst>
                </p:cNvPr>
                <p:cNvSpPr/>
                <p:nvPr/>
              </p:nvSpPr>
              <p:spPr>
                <a:xfrm>
                  <a:off x="11122" y="5187"/>
                  <a:ext cx="1073" cy="210"/>
                </a:xfrm>
                <a:prstGeom prst="rect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74A26EAF-41F5-4A67-9E1F-AE1F548122F8}"/>
                    </a:ext>
                  </a:extLst>
                </p:cNvPr>
                <p:cNvSpPr txBox="1"/>
                <p:nvPr/>
              </p:nvSpPr>
              <p:spPr>
                <a:xfrm>
                  <a:off x="11128" y="5895"/>
                  <a:ext cx="389" cy="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</a:rPr>
                    <a:t>.</a:t>
                  </a: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1400F26-58F8-41D2-AC5A-0242A35DB09B}"/>
                    </a:ext>
                  </a:extLst>
                </p:cNvPr>
                <p:cNvSpPr/>
                <p:nvPr/>
              </p:nvSpPr>
              <p:spPr>
                <a:xfrm>
                  <a:off x="12195" y="5187"/>
                  <a:ext cx="891" cy="21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2E0FFC2-27EA-4168-A9D2-B44D67704894}"/>
                    </a:ext>
                  </a:extLst>
                </p:cNvPr>
                <p:cNvSpPr/>
                <p:nvPr/>
              </p:nvSpPr>
              <p:spPr>
                <a:xfrm>
                  <a:off x="9589" y="5460"/>
                  <a:ext cx="1073" cy="210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EC9AC7A-202A-441D-B2D0-CEA4E4510D38}"/>
                    </a:ext>
                  </a:extLst>
                </p:cNvPr>
                <p:cNvSpPr/>
                <p:nvPr/>
              </p:nvSpPr>
              <p:spPr>
                <a:xfrm>
                  <a:off x="10662" y="5455"/>
                  <a:ext cx="1073" cy="210"/>
                </a:xfrm>
                <a:prstGeom prst="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02129E68-9BD2-4F73-AFBA-1C6342430D28}"/>
                    </a:ext>
                  </a:extLst>
                </p:cNvPr>
                <p:cNvSpPr/>
                <p:nvPr/>
              </p:nvSpPr>
              <p:spPr>
                <a:xfrm>
                  <a:off x="11735" y="5445"/>
                  <a:ext cx="1350" cy="225"/>
                </a:xfrm>
                <a:prstGeom prst="rect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47DD1DE4-395E-4BD1-B1C0-C8CA3CAF4C8B}"/>
                    </a:ext>
                  </a:extLst>
                </p:cNvPr>
                <p:cNvSpPr/>
                <p:nvPr/>
              </p:nvSpPr>
              <p:spPr>
                <a:xfrm>
                  <a:off x="9589" y="5739"/>
                  <a:ext cx="1073" cy="210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A8D05306-4414-4E14-BE1E-DBCB64F2426A}"/>
                    </a:ext>
                  </a:extLst>
                </p:cNvPr>
                <p:cNvSpPr/>
                <p:nvPr/>
              </p:nvSpPr>
              <p:spPr>
                <a:xfrm>
                  <a:off x="10661" y="5729"/>
                  <a:ext cx="2424" cy="22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40569B19-0681-4686-8F81-0C28DDCB9334}"/>
                    </a:ext>
                  </a:extLst>
                </p:cNvPr>
                <p:cNvSpPr/>
                <p:nvPr/>
              </p:nvSpPr>
              <p:spPr>
                <a:xfrm>
                  <a:off x="9558" y="6388"/>
                  <a:ext cx="2424" cy="220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9" name="任意多边形 56">
                  <a:extLst>
                    <a:ext uri="{FF2B5EF4-FFF2-40B4-BE49-F238E27FC236}">
                      <a16:creationId xmlns:a16="http://schemas.microsoft.com/office/drawing/2014/main" id="{C531C722-E7B3-4528-839E-1F2DB1F9C8F4}"/>
                    </a:ext>
                  </a:extLst>
                </p:cNvPr>
                <p:cNvSpPr/>
                <p:nvPr/>
              </p:nvSpPr>
              <p:spPr>
                <a:xfrm>
                  <a:off x="9558" y="6396"/>
                  <a:ext cx="3558" cy="862"/>
                </a:xfrm>
                <a:custGeom>
                  <a:avLst/>
                  <a:gdLst>
                    <a:gd name="connisteX0" fmla="*/ 0 w 2239645"/>
                    <a:gd name="connsiteY0" fmla="*/ 146685 h 547370"/>
                    <a:gd name="connisteX1" fmla="*/ 1533525 w 2239645"/>
                    <a:gd name="connsiteY1" fmla="*/ 133985 h 547370"/>
                    <a:gd name="connisteX2" fmla="*/ 1533525 w 2239645"/>
                    <a:gd name="connsiteY2" fmla="*/ 0 h 547370"/>
                    <a:gd name="connisteX3" fmla="*/ 2226945 w 2239645"/>
                    <a:gd name="connsiteY3" fmla="*/ 0 h 547370"/>
                    <a:gd name="connisteX4" fmla="*/ 2239645 w 2239645"/>
                    <a:gd name="connsiteY4" fmla="*/ 547370 h 547370"/>
                    <a:gd name="connisteX5" fmla="*/ 0 w 2239645"/>
                    <a:gd name="connsiteY5" fmla="*/ 547370 h 547370"/>
                    <a:gd name="connisteX6" fmla="*/ 0 w 2239645"/>
                    <a:gd name="connsiteY6" fmla="*/ 146685 h 54737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2239645" h="547370">
                      <a:moveTo>
                        <a:pt x="0" y="146685"/>
                      </a:moveTo>
                      <a:lnTo>
                        <a:pt x="1533525" y="133985"/>
                      </a:lnTo>
                      <a:lnTo>
                        <a:pt x="1533525" y="0"/>
                      </a:lnTo>
                      <a:lnTo>
                        <a:pt x="2226945" y="0"/>
                      </a:lnTo>
                      <a:lnTo>
                        <a:pt x="2239645" y="547370"/>
                      </a:lnTo>
                      <a:lnTo>
                        <a:pt x="0" y="547370"/>
                      </a:lnTo>
                      <a:lnTo>
                        <a:pt x="0" y="146685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BAFC196-4BEE-4A0C-A8D3-3CF056B0094F}"/>
                    </a:ext>
                  </a:extLst>
                </p:cNvPr>
                <p:cNvSpPr txBox="1"/>
                <p:nvPr/>
              </p:nvSpPr>
              <p:spPr>
                <a:xfrm>
                  <a:off x="10306" y="6673"/>
                  <a:ext cx="2555" cy="48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cs typeface="Calibri" panose="020F0502020204030204" charset="0"/>
                      <a:sym typeface="+mn-ea"/>
                    </a:rPr>
                    <a:t>unallocated space</a:t>
                  </a: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E86E2AF1-DE15-45D5-BF09-FE640B994CB9}"/>
                    </a:ext>
                  </a:extLst>
                </p:cNvPr>
                <p:cNvSpPr/>
                <p:nvPr/>
              </p:nvSpPr>
              <p:spPr>
                <a:xfrm>
                  <a:off x="718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D7502EE8-78D4-47B2-B6A0-388ECC596BA4}"/>
                    </a:ext>
                  </a:extLst>
                </p:cNvPr>
                <p:cNvSpPr/>
                <p:nvPr/>
              </p:nvSpPr>
              <p:spPr>
                <a:xfrm>
                  <a:off x="734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C02AC590-D027-4635-9DE0-7A610351D844}"/>
                    </a:ext>
                  </a:extLst>
                </p:cNvPr>
                <p:cNvSpPr/>
                <p:nvPr/>
              </p:nvSpPr>
              <p:spPr>
                <a:xfrm>
                  <a:off x="750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F9AA2529-2AC4-4537-9F01-E5D4545E82A7}"/>
                    </a:ext>
                  </a:extLst>
                </p:cNvPr>
                <p:cNvSpPr/>
                <p:nvPr/>
              </p:nvSpPr>
              <p:spPr>
                <a:xfrm>
                  <a:off x="7664" y="532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4904388A-18C2-4176-9E8D-7A4D7E2E2EDB}"/>
                    </a:ext>
                  </a:extLst>
                </p:cNvPr>
                <p:cNvSpPr/>
                <p:nvPr/>
              </p:nvSpPr>
              <p:spPr>
                <a:xfrm>
                  <a:off x="7184" y="548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8FDC28-4E8A-47FB-93E0-1AFDCF249455}"/>
                    </a:ext>
                  </a:extLst>
                </p:cNvPr>
                <p:cNvSpPr/>
                <p:nvPr/>
              </p:nvSpPr>
              <p:spPr>
                <a:xfrm>
                  <a:off x="8254" y="530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B89150AE-6F00-4161-B5F8-351B3818DFCC}"/>
                    </a:ext>
                  </a:extLst>
                </p:cNvPr>
                <p:cNvSpPr/>
                <p:nvPr/>
              </p:nvSpPr>
              <p:spPr>
                <a:xfrm>
                  <a:off x="8424" y="530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A9F077B-BC2F-4882-BCA8-1C85CDC93B04}"/>
                    </a:ext>
                  </a:extLst>
                </p:cNvPr>
                <p:cNvSpPr/>
                <p:nvPr/>
              </p:nvSpPr>
              <p:spPr>
                <a:xfrm>
                  <a:off x="8594" y="5305"/>
                  <a:ext cx="150" cy="150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8DBE331-977C-4B13-8C92-3944BC95AD1A}"/>
                  </a:ext>
                </a:extLst>
              </p:cNvPr>
              <p:cNvSpPr/>
              <p:nvPr/>
            </p:nvSpPr>
            <p:spPr>
              <a:xfrm>
                <a:off x="12475" y="3851"/>
                <a:ext cx="1784" cy="391"/>
              </a:xfrm>
              <a:prstGeom prst="rect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D1738C65-B1D3-42BE-A265-D4EF32BECD2E}"/>
                  </a:ext>
                </a:extLst>
              </p:cNvPr>
              <p:cNvSpPr txBox="1"/>
              <p:nvPr/>
            </p:nvSpPr>
            <p:spPr>
              <a:xfrm>
                <a:off x="12596" y="3752"/>
                <a:ext cx="1662" cy="53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key cache</a:t>
                </a: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endParaRPr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2F16837-E167-4E1F-9839-6E1E54364EBA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3485515" y="2426336"/>
              <a:ext cx="592455" cy="1677064"/>
            </a:xfrm>
            <a:prstGeom prst="line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5D82A9E-0A0C-4D0C-B5CD-6E7E305A4D64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3485515" y="4103400"/>
              <a:ext cx="573405" cy="741015"/>
            </a:xfrm>
            <a:prstGeom prst="line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ysDash"/>
              <a:miter lim="800000"/>
            </a:ln>
            <a:effectLst/>
          </p:spPr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A14D7E6-8934-4B96-BA7C-E9F54E6F447B}"/>
                </a:ext>
              </a:extLst>
            </p:cNvPr>
            <p:cNvGrpSpPr/>
            <p:nvPr/>
          </p:nvGrpSpPr>
          <p:grpSpPr>
            <a:xfrm>
              <a:off x="8803005" y="2854325"/>
              <a:ext cx="1249680" cy="584835"/>
              <a:chOff x="13863" y="4495"/>
              <a:chExt cx="1968" cy="921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6B12B75-73C0-4810-8A10-404C2FE393CE}"/>
                  </a:ext>
                </a:extLst>
              </p:cNvPr>
              <p:cNvSpPr txBox="1"/>
              <p:nvPr/>
            </p:nvSpPr>
            <p:spPr>
              <a:xfrm>
                <a:off x="14500" y="4495"/>
                <a:ext cx="1331" cy="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  <a:sym typeface="+mn-ea"/>
                  </a:rPr>
                  <a:t> - key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" panose="02040502050405020303" pitchFamily="18" charset="0"/>
                    <a:cs typeface="Calibri" panose="020F0502020204030204" charset="0"/>
                  </a:rPr>
                  <a:t> - value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13FF3B3-1B03-4EA5-B85F-FD24AB24F6EB}"/>
                  </a:ext>
                </a:extLst>
              </p:cNvPr>
              <p:cNvSpPr/>
              <p:nvPr/>
            </p:nvSpPr>
            <p:spPr>
              <a:xfrm>
                <a:off x="13863" y="5106"/>
                <a:ext cx="784" cy="21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8BF9040-FB70-436B-B6ED-DEAB15CB4B51}"/>
                  </a:ext>
                </a:extLst>
              </p:cNvPr>
              <p:cNvSpPr/>
              <p:nvPr/>
            </p:nvSpPr>
            <p:spPr>
              <a:xfrm>
                <a:off x="14245" y="4714"/>
                <a:ext cx="150" cy="150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84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现有索引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51A9F98-A917-46A8-8B9D-35100ECD4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64" y="1482305"/>
            <a:ext cx="6523359" cy="3272236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38E4C2ED-2E12-4639-A7B1-5EE587F99ED8}"/>
              </a:ext>
            </a:extLst>
          </p:cNvPr>
          <p:cNvSpPr txBox="1"/>
          <p:nvPr/>
        </p:nvSpPr>
        <p:spPr>
          <a:xfrm>
            <a:off x="2054861" y="5235146"/>
            <a:ext cx="8082277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Predicate </a:t>
            </a:r>
            <a:r>
              <a:rPr 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index: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 快速定位到某一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predicate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所有三元组的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subject/object</a:t>
            </a:r>
            <a:endParaRPr lang="en-US" sz="2000" spc="-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8EF4201-9E8C-4254-BAB2-1C83FD56C94D}"/>
              </a:ext>
            </a:extLst>
          </p:cNvPr>
          <p:cNvSpPr txBox="1"/>
          <p:nvPr/>
        </p:nvSpPr>
        <p:spPr>
          <a:xfrm>
            <a:off x="2054861" y="5795749"/>
            <a:ext cx="554395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Type </a:t>
            </a:r>
            <a:r>
              <a:rPr 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index: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 快速定位到某一个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type</a:t>
            </a:r>
            <a:r>
              <a:rPr lang="zh-CN" altLang="en-US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所有</a:t>
            </a:r>
            <a:r>
              <a:rPr lang="en-US" altLang="zh-CN" sz="2000" spc="-1" dirty="0">
                <a:solidFill>
                  <a:srgbClr val="000000"/>
                </a:solidFill>
                <a:latin typeface="Georgia" panose="02040502050405020303" pitchFamily="18" charset="0"/>
                <a:sym typeface="+mn-ea"/>
              </a:rPr>
              <a:t>subject</a:t>
            </a:r>
            <a:endParaRPr lang="en-US" sz="2000" spc="-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A8DA-09EC-4B43-A637-348D6DC8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键值对格式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0928F-A994-416C-9586-27761530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0258" y="6356353"/>
            <a:ext cx="472141" cy="365125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65F764-4347-4793-8FC5-5C03A63E7530}"/>
              </a:ext>
            </a:extLst>
          </p:cNvPr>
          <p:cNvGrpSpPr/>
          <p:nvPr/>
        </p:nvGrpSpPr>
        <p:grpSpPr>
          <a:xfrm>
            <a:off x="2486326" y="1548096"/>
            <a:ext cx="6805721" cy="2451100"/>
            <a:chOff x="2722454" y="3721100"/>
            <a:chExt cx="6805721" cy="24511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348B818-DDB4-4AFB-990C-71305DB84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785" y="3721100"/>
              <a:ext cx="4390390" cy="24511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D0C48AC-FCBD-4C3B-A817-8D7E17353F7B}"/>
                </a:ext>
              </a:extLst>
            </p:cNvPr>
            <p:cNvSpPr txBox="1"/>
            <p:nvPr/>
          </p:nvSpPr>
          <p:spPr>
            <a:xfrm>
              <a:off x="2777490" y="4441190"/>
              <a:ext cx="1534587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Normal Edge</a:t>
              </a:r>
              <a:endParaRPr lang="en-US" dirty="0">
                <a:latin typeface="Georgia" panose="02040502050405020303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8F79C78-A2EF-4E97-95D4-374F8BD284D3}"/>
                </a:ext>
              </a:extLst>
            </p:cNvPr>
            <p:cNvCxnSpPr/>
            <p:nvPr/>
          </p:nvCxnSpPr>
          <p:spPr>
            <a:xfrm flipV="1">
              <a:off x="4272280" y="4634230"/>
              <a:ext cx="852805" cy="635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107DF1D-9C0C-41F8-8BDF-71094F574145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312077" y="4233546"/>
              <a:ext cx="838408" cy="39231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1440333-19D0-42D7-A8AF-558CB31B4571}"/>
                </a:ext>
              </a:extLst>
            </p:cNvPr>
            <p:cNvCxnSpPr/>
            <p:nvPr/>
          </p:nvCxnSpPr>
          <p:spPr>
            <a:xfrm>
              <a:off x="4272280" y="4634230"/>
              <a:ext cx="871855" cy="46482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B582EB-D48C-48FF-AEE1-B2B8C94AB0CE}"/>
                </a:ext>
              </a:extLst>
            </p:cNvPr>
            <p:cNvSpPr txBox="1"/>
            <p:nvPr/>
          </p:nvSpPr>
          <p:spPr>
            <a:xfrm>
              <a:off x="2722454" y="5340469"/>
              <a:ext cx="1593641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Predicate</a:t>
              </a:r>
              <a:r>
                <a:rPr lang="en-US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-</a:t>
              </a:r>
              <a:r>
                <a:rPr lang="en-US" spc="-1" dirty="0" err="1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idx</a:t>
              </a:r>
              <a:endParaRPr lang="en-US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424A1D2-9BFC-4D0E-BD46-B37F4ED6265F}"/>
                </a:ext>
              </a:extLst>
            </p:cNvPr>
            <p:cNvCxnSpPr/>
            <p:nvPr/>
          </p:nvCxnSpPr>
          <p:spPr>
            <a:xfrm flipV="1">
              <a:off x="4272280" y="5525135"/>
              <a:ext cx="852805" cy="635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D85C1A-D6EB-427A-BAFE-38C8B2AF8D59}"/>
                </a:ext>
              </a:extLst>
            </p:cNvPr>
            <p:cNvSpPr txBox="1"/>
            <p:nvPr/>
          </p:nvSpPr>
          <p:spPr>
            <a:xfrm>
              <a:off x="3076575" y="5803900"/>
              <a:ext cx="1110615" cy="36830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Type-</a:t>
              </a:r>
              <a:r>
                <a:rPr lang="en-US" spc="-1" dirty="0" err="1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idx</a:t>
              </a:r>
              <a:endParaRPr lang="en-US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3C4BE60-54E4-46AF-A834-197E5E72E307}"/>
                </a:ext>
              </a:extLst>
            </p:cNvPr>
            <p:cNvCxnSpPr/>
            <p:nvPr/>
          </p:nvCxnSpPr>
          <p:spPr>
            <a:xfrm flipV="1">
              <a:off x="4272280" y="5984875"/>
              <a:ext cx="852805" cy="635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D7F18E-15D2-4771-B02D-4DF59EC48C8E}"/>
              </a:ext>
            </a:extLst>
          </p:cNvPr>
          <p:cNvGrpSpPr/>
          <p:nvPr/>
        </p:nvGrpSpPr>
        <p:grpSpPr>
          <a:xfrm>
            <a:off x="1587418" y="4441785"/>
            <a:ext cx="8658548" cy="1891066"/>
            <a:chOff x="1210909" y="4441785"/>
            <a:chExt cx="8658548" cy="189106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A93407-9739-487A-8501-9FAF77E8213A}"/>
                </a:ext>
              </a:extLst>
            </p:cNvPr>
            <p:cNvSpPr txBox="1"/>
            <p:nvPr/>
          </p:nvSpPr>
          <p:spPr>
            <a:xfrm>
              <a:off x="5289611" y="4441785"/>
              <a:ext cx="655320" cy="4267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175" b="1" spc="-1" dirty="0">
                  <a:solidFill>
                    <a:srgbClr val="000000"/>
                  </a:solidFill>
                  <a:latin typeface="等线" panose="02010600030101010101" charset="-122"/>
                  <a:ea typeface="Noto Sans CJK SC"/>
                  <a:sym typeface="+mn-ea"/>
                </a:rPr>
                <a:t>KEY</a:t>
              </a:r>
              <a:endParaRPr lang="en-US" sz="2175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9F90C0A-FBEF-4D9A-AD4F-268E2ADE35B7}"/>
                </a:ext>
              </a:extLst>
            </p:cNvPr>
            <p:cNvSpPr txBox="1"/>
            <p:nvPr/>
          </p:nvSpPr>
          <p:spPr>
            <a:xfrm>
              <a:off x="3918441" y="4966653"/>
              <a:ext cx="3394455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[vid | 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predicate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| </a:t>
              </a:r>
              <a:r>
                <a:rPr lang="en-US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dir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] [ </a:t>
              </a:r>
              <a:r>
                <a:rPr lang="en-US" altLang="zh-CN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ptr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] </a:t>
              </a:r>
              <a:endParaRPr lang="en-US" altLang="en-US" sz="2000" spc="-1" dirty="0">
                <a:solidFill>
                  <a:srgbClr val="000000"/>
                </a:solidFill>
                <a:latin typeface="Georgia" panose="02040502050405020303" pitchFamily="18" charset="0"/>
                <a:ea typeface="Noto Sans CJK SC"/>
                <a:sym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FD4C94F-82FD-4455-9ADD-96E8A652CD98}"/>
                </a:ext>
              </a:extLst>
            </p:cNvPr>
            <p:cNvSpPr txBox="1"/>
            <p:nvPr/>
          </p:nvSpPr>
          <p:spPr>
            <a:xfrm>
              <a:off x="8586449" y="4441785"/>
              <a:ext cx="1020445" cy="42672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175" b="1" spc="-1">
                  <a:solidFill>
                    <a:srgbClr val="000000"/>
                  </a:solidFill>
                  <a:latin typeface="等线" panose="02010600030101010101" charset="-122"/>
                  <a:ea typeface="Noto Sans CJK SC"/>
                  <a:sym typeface="+mn-ea"/>
                </a:rPr>
                <a:t>VALUE</a:t>
              </a:r>
              <a:endParaRPr lang="en-US" sz="2175" b="1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1E2E70E-9ACB-4F06-985C-7857D59ED02A}"/>
                </a:ext>
              </a:extLst>
            </p:cNvPr>
            <p:cNvSpPr txBox="1"/>
            <p:nvPr/>
          </p:nvSpPr>
          <p:spPr>
            <a:xfrm>
              <a:off x="8323885" y="4966653"/>
              <a:ext cx="154557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[neighbors]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AD355D-A4D9-4F05-9FFC-6820BCFD1397}"/>
                </a:ext>
              </a:extLst>
            </p:cNvPr>
            <p:cNvSpPr txBox="1"/>
            <p:nvPr/>
          </p:nvSpPr>
          <p:spPr>
            <a:xfrm>
              <a:off x="3920043" y="5426393"/>
              <a:ext cx="3266343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 </a:t>
              </a:r>
              <a:r>
                <a:rPr lang="en-US" sz="2000" spc="-1" dirty="0">
                  <a:solidFill>
                    <a:srgbClr val="000000"/>
                  </a:solidFill>
                  <a:latin typeface="+mj-lt"/>
                  <a:ea typeface="Noto Sans CJK SC"/>
                  <a:sym typeface="+mn-ea"/>
                </a:rPr>
                <a:t>0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| 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predicate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| </a:t>
              </a:r>
              <a:r>
                <a:rPr lang="en-US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dir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] [ </a:t>
              </a:r>
              <a:r>
                <a:rPr lang="en-US" altLang="zh-CN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ptr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] </a:t>
              </a:r>
              <a:endParaRPr lang="en-US" altLang="en-US" sz="2000" spc="-1" dirty="0">
                <a:solidFill>
                  <a:srgbClr val="000000"/>
                </a:solidFill>
                <a:latin typeface="Georgia" panose="02040502050405020303" pitchFamily="18" charset="0"/>
                <a:ea typeface="Noto Sans CJK SC"/>
                <a:sym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D9F6643-777F-4C28-AD29-6EF2EDB5CE55}"/>
                </a:ext>
              </a:extLst>
            </p:cNvPr>
            <p:cNvSpPr txBox="1"/>
            <p:nvPr/>
          </p:nvSpPr>
          <p:spPr>
            <a:xfrm>
              <a:off x="3918441" y="5932741"/>
              <a:ext cx="3310586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 </a:t>
              </a:r>
              <a:r>
                <a:rPr lang="en-US" sz="2000" spc="-1" dirty="0">
                  <a:solidFill>
                    <a:srgbClr val="000000"/>
                  </a:solidFill>
                  <a:latin typeface="+mj-lt"/>
                  <a:ea typeface="Noto Sans CJK SC"/>
                  <a:sym typeface="+mn-ea"/>
                </a:rPr>
                <a:t>0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|      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type   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| </a:t>
              </a:r>
              <a:r>
                <a:rPr lang="en-US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dir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] [ </a:t>
              </a:r>
              <a:r>
                <a:rPr lang="en-US" altLang="zh-CN" sz="2000" spc="-1" dirty="0" err="1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ptr</a:t>
              </a:r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] </a:t>
              </a:r>
              <a:endParaRPr lang="en-US" altLang="en-US" sz="2000" spc="-1" dirty="0">
                <a:solidFill>
                  <a:srgbClr val="000000"/>
                </a:solidFill>
                <a:latin typeface="Georgia" panose="02040502050405020303" pitchFamily="18" charset="0"/>
                <a:ea typeface="Noto Sans CJK SC"/>
                <a:sym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BF92CC5-BF4A-4C49-BB05-EEDC3E6346A6}"/>
                </a:ext>
              </a:extLst>
            </p:cNvPr>
            <p:cNvSpPr txBox="1"/>
            <p:nvPr/>
          </p:nvSpPr>
          <p:spPr>
            <a:xfrm>
              <a:off x="8323885" y="5426393"/>
              <a:ext cx="154557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[vids]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8EAC5ED-C14F-4FEA-96F9-1A3F04E46765}"/>
                </a:ext>
              </a:extLst>
            </p:cNvPr>
            <p:cNvSpPr txBox="1"/>
            <p:nvPr/>
          </p:nvSpPr>
          <p:spPr>
            <a:xfrm>
              <a:off x="8323885" y="5886133"/>
              <a:ext cx="154557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[vids]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6A231A1-C38A-4D94-AC32-294C6BA3BD15}"/>
                </a:ext>
              </a:extLst>
            </p:cNvPr>
            <p:cNvSpPr txBox="1"/>
            <p:nvPr/>
          </p:nvSpPr>
          <p:spPr>
            <a:xfrm>
              <a:off x="1269898" y="4967700"/>
              <a:ext cx="1685270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ea typeface="Noto Sans CJK SC"/>
                  <a:sym typeface="+mn-ea"/>
                </a:rPr>
                <a:t>Normal Edge</a:t>
              </a:r>
              <a:endParaRPr lang="en-US" sz="2000" dirty="0">
                <a:latin typeface="Georgia" panose="02040502050405020303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B5F0A05-F9E1-48C0-86FB-E275FB58E3A2}"/>
                </a:ext>
              </a:extLst>
            </p:cNvPr>
            <p:cNvSpPr txBox="1"/>
            <p:nvPr/>
          </p:nvSpPr>
          <p:spPr>
            <a:xfrm>
              <a:off x="1210909" y="5426393"/>
              <a:ext cx="1941237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Predicate </a:t>
              </a:r>
              <a:r>
                <a:rPr lang="en-US" sz="2000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index</a:t>
              </a:r>
              <a:endParaRPr lang="en-US" sz="2000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BAF17E2-E665-4552-9BC5-45E1EF2EDD34}"/>
                </a:ext>
              </a:extLst>
            </p:cNvPr>
            <p:cNvSpPr txBox="1"/>
            <p:nvPr/>
          </p:nvSpPr>
          <p:spPr>
            <a:xfrm>
              <a:off x="1279248" y="5932741"/>
              <a:ext cx="1462580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000" spc="-1" dirty="0">
                  <a:solidFill>
                    <a:srgbClr val="000000"/>
                  </a:solidFill>
                  <a:latin typeface="Georgia" panose="02040502050405020303" pitchFamily="18" charset="0"/>
                  <a:sym typeface="+mn-ea"/>
                </a:rPr>
                <a:t>Type-index</a:t>
              </a:r>
              <a:endParaRPr lang="en-US" sz="2000" spc="-1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93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C910EB-822C-4F5D-94C1-2A73F28E06E8}"/>
              </a:ext>
            </a:extLst>
          </p:cNvPr>
          <p:cNvGrpSpPr/>
          <p:nvPr/>
        </p:nvGrpSpPr>
        <p:grpSpPr>
          <a:xfrm>
            <a:off x="3148965" y="1540459"/>
            <a:ext cx="2947035" cy="828675"/>
            <a:chOff x="3148965" y="1591894"/>
            <a:chExt cx="2947035" cy="828675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B85963E-B389-4130-88FE-684EE9E3142F}"/>
                </a:ext>
              </a:extLst>
            </p:cNvPr>
            <p:cNvSpPr txBox="1"/>
            <p:nvPr/>
          </p:nvSpPr>
          <p:spPr>
            <a:xfrm>
              <a:off x="3856196" y="1683065"/>
              <a:ext cx="22398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整体介绍</a:t>
              </a:r>
              <a:endParaRPr lang="en-US" altLang="zh-CN" sz="3600" b="0" i="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D78FCAB-4F85-497E-9680-196E1ECB2B54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EDDB22-AD51-4E71-BAC6-4F2743BF344E}"/>
              </a:ext>
            </a:extLst>
          </p:cNvPr>
          <p:cNvGrpSpPr/>
          <p:nvPr/>
        </p:nvGrpSpPr>
        <p:grpSpPr>
          <a:xfrm>
            <a:off x="3148965" y="2875864"/>
            <a:ext cx="3320415" cy="828675"/>
            <a:chOff x="3148965" y="1591894"/>
            <a:chExt cx="3320415" cy="82867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6E196A-6074-42A8-B9B3-0E7315756681}"/>
                </a:ext>
              </a:extLst>
            </p:cNvPr>
            <p:cNvSpPr txBox="1"/>
            <p:nvPr/>
          </p:nvSpPr>
          <p:spPr>
            <a:xfrm>
              <a:off x="3856196" y="1683065"/>
              <a:ext cx="26131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各模块介绍</a:t>
              </a:r>
              <a:endParaRPr lang="en-US" altLang="zh-CN" sz="3600" b="0" i="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AD3DF1F-0A52-48E2-B7BF-353394E94EFE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43F4D9-B86D-41D8-9D02-E9379F258573}"/>
              </a:ext>
            </a:extLst>
          </p:cNvPr>
          <p:cNvGrpSpPr/>
          <p:nvPr/>
        </p:nvGrpSpPr>
        <p:grpSpPr>
          <a:xfrm>
            <a:off x="3148965" y="4342178"/>
            <a:ext cx="4125509" cy="828675"/>
            <a:chOff x="3148965" y="1591894"/>
            <a:chExt cx="3153843" cy="8286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120B18-44D2-4F58-81B1-80B4D0BB46B0}"/>
                </a:ext>
              </a:extLst>
            </p:cNvPr>
            <p:cNvSpPr txBox="1"/>
            <p:nvPr/>
          </p:nvSpPr>
          <p:spPr>
            <a:xfrm>
              <a:off x="3689624" y="1683065"/>
              <a:ext cx="26131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latin typeface="等线" panose="02010600030101010101" pitchFamily="2" charset="-122"/>
                  <a:ea typeface="等线" panose="02010600030101010101" pitchFamily="2" charset="-122"/>
                </a:rPr>
                <a:t>项目相关设计</a:t>
              </a:r>
              <a:endParaRPr lang="en-US" altLang="zh-CN" sz="3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1923A2D-6A4B-45DA-93DF-3DE360418B7F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28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超图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0000" y="6350257"/>
            <a:ext cx="33376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B5B1B4D-6F53-4B71-BBC8-14A0AADD3AE7}"/>
              </a:ext>
            </a:extLst>
          </p:cNvPr>
          <p:cNvGrpSpPr/>
          <p:nvPr/>
        </p:nvGrpSpPr>
        <p:grpSpPr>
          <a:xfrm>
            <a:off x="1492000" y="1645052"/>
            <a:ext cx="9208000" cy="1508675"/>
            <a:chOff x="1109480" y="2970932"/>
            <a:chExt cx="9208000" cy="150867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931CC2-B009-4C19-B1E9-CDF93DDD1E1D}"/>
                </a:ext>
              </a:extLst>
            </p:cNvPr>
            <p:cNvSpPr/>
            <p:nvPr/>
          </p:nvSpPr>
          <p:spPr>
            <a:xfrm>
              <a:off x="1257300" y="3626970"/>
              <a:ext cx="462915" cy="4514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7E4A916-54CD-4F1B-AEF3-2279B6D197C3}"/>
                </a:ext>
              </a:extLst>
            </p:cNvPr>
            <p:cNvSpPr/>
            <p:nvPr/>
          </p:nvSpPr>
          <p:spPr>
            <a:xfrm>
              <a:off x="2404110" y="3089910"/>
              <a:ext cx="462915" cy="4514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7F12D73-9AC9-471D-97A9-64AB76729F6C}"/>
                </a:ext>
              </a:extLst>
            </p:cNvPr>
            <p:cNvSpPr/>
            <p:nvPr/>
          </p:nvSpPr>
          <p:spPr>
            <a:xfrm>
              <a:off x="3707130" y="3735705"/>
              <a:ext cx="462915" cy="451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70208FDD-7104-41CF-81ED-B33926FDEFA0}"/>
                </a:ext>
              </a:extLst>
            </p:cNvPr>
            <p:cNvSpPr/>
            <p:nvPr/>
          </p:nvSpPr>
          <p:spPr>
            <a:xfrm>
              <a:off x="5006340" y="3469005"/>
              <a:ext cx="1022985" cy="40576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F8B5B62-31FF-4AC4-B034-66AE5A0CDDBA}"/>
                </a:ext>
              </a:extLst>
            </p:cNvPr>
            <p:cNvSpPr/>
            <p:nvPr/>
          </p:nvSpPr>
          <p:spPr>
            <a:xfrm>
              <a:off x="7271385" y="3802380"/>
              <a:ext cx="462915" cy="4514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8CE4594-240C-4436-8253-8BB43C608BFB}"/>
                </a:ext>
              </a:extLst>
            </p:cNvPr>
            <p:cNvSpPr/>
            <p:nvPr/>
          </p:nvSpPr>
          <p:spPr>
            <a:xfrm>
              <a:off x="8562975" y="4028122"/>
              <a:ext cx="462915" cy="4514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B663C41-EA5F-417F-B216-D9D892088FFC}"/>
                </a:ext>
              </a:extLst>
            </p:cNvPr>
            <p:cNvSpPr/>
            <p:nvPr/>
          </p:nvSpPr>
          <p:spPr>
            <a:xfrm>
              <a:off x="9854565" y="3834764"/>
              <a:ext cx="462915" cy="45148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81174BA-CDFB-4DBD-B66F-5DF335F4B139}"/>
                </a:ext>
              </a:extLst>
            </p:cNvPr>
            <p:cNvCxnSpPr>
              <a:stCxn id="42" idx="7"/>
            </p:cNvCxnSpPr>
            <p:nvPr/>
          </p:nvCxnSpPr>
          <p:spPr>
            <a:xfrm flipV="1">
              <a:off x="7666508" y="3153281"/>
              <a:ext cx="945044" cy="71521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DFCE865-4FA4-4CE1-81C2-A409AE42A8D2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8794432" y="3153281"/>
              <a:ext cx="1" cy="87484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77EA7FD-EEBE-4CB5-A3ED-B09B41863E2B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8976360" y="3153281"/>
              <a:ext cx="945997" cy="7476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7E1EF73-E404-461A-96D2-2F86C3CAA6CA}"/>
                </a:ext>
              </a:extLst>
            </p:cNvPr>
            <p:cNvSpPr/>
            <p:nvPr/>
          </p:nvSpPr>
          <p:spPr>
            <a:xfrm>
              <a:off x="1109480" y="2970932"/>
              <a:ext cx="3236870" cy="1364283"/>
            </a:xfrm>
            <a:custGeom>
              <a:avLst/>
              <a:gdLst>
                <a:gd name="connsiteX0" fmla="*/ 4945 w 3236870"/>
                <a:gd name="connsiteY0" fmla="*/ 995278 h 1364283"/>
                <a:gd name="connsiteX1" fmla="*/ 153535 w 3236870"/>
                <a:gd name="connsiteY1" fmla="*/ 543793 h 1364283"/>
                <a:gd name="connsiteX2" fmla="*/ 542155 w 3236870"/>
                <a:gd name="connsiteY2" fmla="*/ 526648 h 1364283"/>
                <a:gd name="connsiteX3" fmla="*/ 953635 w 3236870"/>
                <a:gd name="connsiteY3" fmla="*/ 560938 h 1364283"/>
                <a:gd name="connsiteX4" fmla="*/ 1176520 w 3236870"/>
                <a:gd name="connsiteY4" fmla="*/ 418063 h 1364283"/>
                <a:gd name="connsiteX5" fmla="*/ 1273675 w 3236870"/>
                <a:gd name="connsiteY5" fmla="*/ 58018 h 1364283"/>
                <a:gd name="connsiteX6" fmla="*/ 1748020 w 3236870"/>
                <a:gd name="connsiteY6" fmla="*/ 23728 h 1364283"/>
                <a:gd name="connsiteX7" fmla="*/ 1913755 w 3236870"/>
                <a:gd name="connsiteY7" fmla="*/ 292333 h 1364283"/>
                <a:gd name="connsiteX8" fmla="*/ 1976620 w 3236870"/>
                <a:gd name="connsiteY8" fmla="*/ 555223 h 1364283"/>
                <a:gd name="connsiteX9" fmla="*/ 2239510 w 3236870"/>
                <a:gd name="connsiteY9" fmla="*/ 783823 h 1364283"/>
                <a:gd name="connsiteX10" fmla="*/ 2548120 w 3236870"/>
                <a:gd name="connsiteY10" fmla="*/ 795253 h 1364283"/>
                <a:gd name="connsiteX11" fmla="*/ 2782435 w 3236870"/>
                <a:gd name="connsiteY11" fmla="*/ 652378 h 1364283"/>
                <a:gd name="connsiteX12" fmla="*/ 3073900 w 3236870"/>
                <a:gd name="connsiteY12" fmla="*/ 703813 h 1364283"/>
                <a:gd name="connsiteX13" fmla="*/ 3233920 w 3236870"/>
                <a:gd name="connsiteY13" fmla="*/ 983848 h 1364283"/>
                <a:gd name="connsiteX14" fmla="*/ 3142480 w 3236870"/>
                <a:gd name="connsiteY14" fmla="*/ 1303888 h 1364283"/>
                <a:gd name="connsiteX15" fmla="*/ 2736715 w 3236870"/>
                <a:gd name="connsiteY15" fmla="*/ 1343893 h 1364283"/>
                <a:gd name="connsiteX16" fmla="*/ 2416675 w 3236870"/>
                <a:gd name="connsiteY16" fmla="*/ 1069573 h 1364283"/>
                <a:gd name="connsiteX17" fmla="*/ 1856605 w 3236870"/>
                <a:gd name="connsiteY17" fmla="*/ 783823 h 1364283"/>
                <a:gd name="connsiteX18" fmla="*/ 1393690 w 3236870"/>
                <a:gd name="connsiteY18" fmla="*/ 760963 h 1364283"/>
                <a:gd name="connsiteX19" fmla="*/ 1170805 w 3236870"/>
                <a:gd name="connsiteY19" fmla="*/ 726673 h 1364283"/>
                <a:gd name="connsiteX20" fmla="*/ 759325 w 3236870"/>
                <a:gd name="connsiteY20" fmla="*/ 743818 h 1364283"/>
                <a:gd name="connsiteX21" fmla="*/ 713605 w 3236870"/>
                <a:gd name="connsiteY21" fmla="*/ 1121008 h 1364283"/>
                <a:gd name="connsiteX22" fmla="*/ 313555 w 3236870"/>
                <a:gd name="connsiteY22" fmla="*/ 1235308 h 1364283"/>
                <a:gd name="connsiteX23" fmla="*/ 4945 w 3236870"/>
                <a:gd name="connsiteY23" fmla="*/ 995278 h 136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36870" h="1364283">
                  <a:moveTo>
                    <a:pt x="4945" y="995278"/>
                  </a:moveTo>
                  <a:cubicBezTo>
                    <a:pt x="-21725" y="880025"/>
                    <a:pt x="64000" y="621898"/>
                    <a:pt x="153535" y="543793"/>
                  </a:cubicBezTo>
                  <a:cubicBezTo>
                    <a:pt x="243070" y="465688"/>
                    <a:pt x="408805" y="523791"/>
                    <a:pt x="542155" y="526648"/>
                  </a:cubicBezTo>
                  <a:cubicBezTo>
                    <a:pt x="675505" y="529505"/>
                    <a:pt x="847908" y="579035"/>
                    <a:pt x="953635" y="560938"/>
                  </a:cubicBezTo>
                  <a:cubicBezTo>
                    <a:pt x="1059362" y="542841"/>
                    <a:pt x="1123180" y="501883"/>
                    <a:pt x="1176520" y="418063"/>
                  </a:cubicBezTo>
                  <a:cubicBezTo>
                    <a:pt x="1229860" y="334243"/>
                    <a:pt x="1178425" y="123740"/>
                    <a:pt x="1273675" y="58018"/>
                  </a:cubicBezTo>
                  <a:cubicBezTo>
                    <a:pt x="1368925" y="-7704"/>
                    <a:pt x="1641340" y="-15325"/>
                    <a:pt x="1748020" y="23728"/>
                  </a:cubicBezTo>
                  <a:cubicBezTo>
                    <a:pt x="1854700" y="62780"/>
                    <a:pt x="1875655" y="203751"/>
                    <a:pt x="1913755" y="292333"/>
                  </a:cubicBezTo>
                  <a:cubicBezTo>
                    <a:pt x="1951855" y="380915"/>
                    <a:pt x="1922328" y="473308"/>
                    <a:pt x="1976620" y="555223"/>
                  </a:cubicBezTo>
                  <a:cubicBezTo>
                    <a:pt x="2030912" y="637138"/>
                    <a:pt x="2144260" y="743818"/>
                    <a:pt x="2239510" y="783823"/>
                  </a:cubicBezTo>
                  <a:cubicBezTo>
                    <a:pt x="2334760" y="823828"/>
                    <a:pt x="2457633" y="817160"/>
                    <a:pt x="2548120" y="795253"/>
                  </a:cubicBezTo>
                  <a:cubicBezTo>
                    <a:pt x="2638607" y="773346"/>
                    <a:pt x="2694805" y="667618"/>
                    <a:pt x="2782435" y="652378"/>
                  </a:cubicBezTo>
                  <a:cubicBezTo>
                    <a:pt x="2870065" y="637138"/>
                    <a:pt x="2998653" y="648568"/>
                    <a:pt x="3073900" y="703813"/>
                  </a:cubicBezTo>
                  <a:cubicBezTo>
                    <a:pt x="3149147" y="759058"/>
                    <a:pt x="3222490" y="883836"/>
                    <a:pt x="3233920" y="983848"/>
                  </a:cubicBezTo>
                  <a:cubicBezTo>
                    <a:pt x="3245350" y="1083860"/>
                    <a:pt x="3225347" y="1243881"/>
                    <a:pt x="3142480" y="1303888"/>
                  </a:cubicBezTo>
                  <a:cubicBezTo>
                    <a:pt x="3059613" y="1363895"/>
                    <a:pt x="2857682" y="1382945"/>
                    <a:pt x="2736715" y="1343893"/>
                  </a:cubicBezTo>
                  <a:cubicBezTo>
                    <a:pt x="2615748" y="1304841"/>
                    <a:pt x="2563360" y="1162918"/>
                    <a:pt x="2416675" y="1069573"/>
                  </a:cubicBezTo>
                  <a:cubicBezTo>
                    <a:pt x="2269990" y="976228"/>
                    <a:pt x="2027103" y="835258"/>
                    <a:pt x="1856605" y="783823"/>
                  </a:cubicBezTo>
                  <a:cubicBezTo>
                    <a:pt x="1686108" y="732388"/>
                    <a:pt x="1507990" y="770488"/>
                    <a:pt x="1393690" y="760963"/>
                  </a:cubicBezTo>
                  <a:cubicBezTo>
                    <a:pt x="1279390" y="751438"/>
                    <a:pt x="1276532" y="729530"/>
                    <a:pt x="1170805" y="726673"/>
                  </a:cubicBezTo>
                  <a:cubicBezTo>
                    <a:pt x="1065078" y="723816"/>
                    <a:pt x="835525" y="678096"/>
                    <a:pt x="759325" y="743818"/>
                  </a:cubicBezTo>
                  <a:cubicBezTo>
                    <a:pt x="683125" y="809540"/>
                    <a:pt x="787900" y="1039093"/>
                    <a:pt x="713605" y="1121008"/>
                  </a:cubicBezTo>
                  <a:cubicBezTo>
                    <a:pt x="639310" y="1202923"/>
                    <a:pt x="431665" y="1252453"/>
                    <a:pt x="313555" y="1235308"/>
                  </a:cubicBezTo>
                  <a:cubicBezTo>
                    <a:pt x="195445" y="1218163"/>
                    <a:pt x="31615" y="1110531"/>
                    <a:pt x="4945" y="995278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7A918DBA-549F-4004-BE5A-12F234974A82}"/>
              </a:ext>
            </a:extLst>
          </p:cNvPr>
          <p:cNvGrpSpPr/>
          <p:nvPr/>
        </p:nvGrpSpPr>
        <p:grpSpPr>
          <a:xfrm>
            <a:off x="2145767" y="3826637"/>
            <a:ext cx="2583103" cy="1282979"/>
            <a:chOff x="2145767" y="4060952"/>
            <a:chExt cx="2583103" cy="128297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770EBD3-FC67-4FD2-B526-737453953D3B}"/>
                </a:ext>
              </a:extLst>
            </p:cNvPr>
            <p:cNvGrpSpPr/>
            <p:nvPr/>
          </p:nvGrpSpPr>
          <p:grpSpPr>
            <a:xfrm>
              <a:off x="2586300" y="4061552"/>
              <a:ext cx="2141533" cy="331821"/>
              <a:chOff x="2550" y="3593"/>
              <a:chExt cx="1701" cy="228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E6762F1-25E1-4F43-94E6-44F1531E9F21}"/>
                  </a:ext>
                </a:extLst>
              </p:cNvPr>
              <p:cNvSpPr/>
              <p:nvPr/>
            </p:nvSpPr>
            <p:spPr>
              <a:xfrm>
                <a:off x="2891" y="3593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E4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D6FB8E1-E32C-40E5-BA2C-C1CB71A203AE}"/>
                  </a:ext>
                </a:extLst>
              </p:cNvPr>
              <p:cNvSpPr/>
              <p:nvPr/>
            </p:nvSpPr>
            <p:spPr>
              <a:xfrm>
                <a:off x="3231" y="3594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E7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5076128-CC48-442C-976F-DE83B9A01435}"/>
                  </a:ext>
                </a:extLst>
              </p:cNvPr>
              <p:cNvSpPr/>
              <p:nvPr/>
            </p:nvSpPr>
            <p:spPr>
              <a:xfrm>
                <a:off x="3571" y="3593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E8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4C02063-CD25-438F-A49F-4E634131CBC1}"/>
                  </a:ext>
                </a:extLst>
              </p:cNvPr>
              <p:cNvSpPr/>
              <p:nvPr/>
            </p:nvSpPr>
            <p:spPr>
              <a:xfrm>
                <a:off x="3911" y="3594"/>
                <a:ext cx="340" cy="2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E9</a:t>
                </a: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64E7DCFB-C88A-42E5-A903-BB5749ECDD9F}"/>
                  </a:ext>
                </a:extLst>
              </p:cNvPr>
              <p:cNvCxnSpPr/>
              <p:nvPr/>
            </p:nvCxnSpPr>
            <p:spPr>
              <a:xfrm>
                <a:off x="2550" y="3707"/>
                <a:ext cx="370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2C7D159-A2BA-4BBB-A11E-AF6E92605DD2}"/>
                </a:ext>
              </a:extLst>
            </p:cNvPr>
            <p:cNvGrpSpPr/>
            <p:nvPr/>
          </p:nvGrpSpPr>
          <p:grpSpPr>
            <a:xfrm>
              <a:off x="2587337" y="5013565"/>
              <a:ext cx="2141533" cy="330366"/>
              <a:chOff x="2550" y="3593"/>
              <a:chExt cx="1701" cy="227"/>
            </a:xfrm>
            <a:solidFill>
              <a:schemeClr val="accent5"/>
            </a:solidFill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7C75A06-2F38-48C7-97FE-3951232FC520}"/>
                  </a:ext>
                </a:extLst>
              </p:cNvPr>
              <p:cNvSpPr/>
              <p:nvPr/>
            </p:nvSpPr>
            <p:spPr>
              <a:xfrm>
                <a:off x="289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E0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B452A92-5AD8-47D9-BDD1-AA726A1191ED}"/>
                  </a:ext>
                </a:extLst>
              </p:cNvPr>
              <p:cNvSpPr/>
              <p:nvPr/>
            </p:nvSpPr>
            <p:spPr>
              <a:xfrm>
                <a:off x="3231" y="3594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E2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A90CF62-FA53-4CC9-B23C-F396A24567C9}"/>
                  </a:ext>
                </a:extLst>
              </p:cNvPr>
              <p:cNvSpPr/>
              <p:nvPr/>
            </p:nvSpPr>
            <p:spPr>
              <a:xfrm>
                <a:off x="357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E7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21EA4C0-977F-48BF-B729-81B0BE6AA66C}"/>
                  </a:ext>
                </a:extLst>
              </p:cNvPr>
              <p:cNvSpPr/>
              <p:nvPr/>
            </p:nvSpPr>
            <p:spPr>
              <a:xfrm>
                <a:off x="3911" y="3594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E8</a:t>
                </a:r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384E6A5A-C9AE-42F0-859C-EC436D18477B}"/>
                  </a:ext>
                </a:extLst>
              </p:cNvPr>
              <p:cNvCxnSpPr/>
              <p:nvPr/>
            </p:nvCxnSpPr>
            <p:spPr>
              <a:xfrm>
                <a:off x="2550" y="3707"/>
                <a:ext cx="370" cy="0"/>
              </a:xfrm>
              <a:prstGeom prst="straightConnector1">
                <a:avLst/>
              </a:prstGeom>
              <a:grpFill/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E69C16D-B38C-4A6C-B1BE-482CEE3C92A1}"/>
                </a:ext>
              </a:extLst>
            </p:cNvPr>
            <p:cNvGrpSpPr/>
            <p:nvPr/>
          </p:nvGrpSpPr>
          <p:grpSpPr>
            <a:xfrm>
              <a:off x="2585263" y="4537193"/>
              <a:ext cx="1714056" cy="331604"/>
              <a:chOff x="2550" y="3593"/>
              <a:chExt cx="1361" cy="228"/>
            </a:xfrm>
            <a:solidFill>
              <a:srgbClr val="7030A0"/>
            </a:solidFill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C9E2B92-7444-451C-8FC9-D88154CAE32E}"/>
                  </a:ext>
                </a:extLst>
              </p:cNvPr>
              <p:cNvSpPr/>
              <p:nvPr/>
            </p:nvSpPr>
            <p:spPr>
              <a:xfrm>
                <a:off x="289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E5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807C85-C3B7-4C48-9A31-03910C9FC31B}"/>
                  </a:ext>
                </a:extLst>
              </p:cNvPr>
              <p:cNvSpPr/>
              <p:nvPr/>
            </p:nvSpPr>
            <p:spPr>
              <a:xfrm>
                <a:off x="3231" y="3594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E6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2CB00C7-416D-426D-BE4D-EF14541C2BA1}"/>
                  </a:ext>
                </a:extLst>
              </p:cNvPr>
              <p:cNvSpPr/>
              <p:nvPr/>
            </p:nvSpPr>
            <p:spPr>
              <a:xfrm>
                <a:off x="3571" y="3593"/>
                <a:ext cx="340" cy="22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Georgia" panose="02040502050405020303" pitchFamily="18" charset="0"/>
                  </a:rPr>
                  <a:t>E9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BC8F4615-43CB-4E8F-BE0D-74F0ADD8AEC5}"/>
                  </a:ext>
                </a:extLst>
              </p:cNvPr>
              <p:cNvCxnSpPr/>
              <p:nvPr/>
            </p:nvCxnSpPr>
            <p:spPr>
              <a:xfrm>
                <a:off x="2550" y="3707"/>
                <a:ext cx="370" cy="0"/>
              </a:xfrm>
              <a:prstGeom prst="straightConnector1">
                <a:avLst/>
              </a:prstGeom>
              <a:grpFill/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CBDB9E60-A1C1-4CDC-8C29-661408FF83EC}"/>
                </a:ext>
              </a:extLst>
            </p:cNvPr>
            <p:cNvGrpSpPr/>
            <p:nvPr/>
          </p:nvGrpSpPr>
          <p:grpSpPr>
            <a:xfrm>
              <a:off x="2145773" y="4534626"/>
              <a:ext cx="439560" cy="330350"/>
              <a:chOff x="2210" y="3593"/>
              <a:chExt cx="349" cy="227"/>
            </a:xfrm>
            <a:solidFill>
              <a:srgbClr val="7030A0"/>
            </a:solidFill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721C03A-9AAE-4513-8310-4DFBF3BCC7B4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1DDDBFD-0D01-404E-812B-C9A94D24E9C2}"/>
                  </a:ext>
                </a:extLst>
              </p:cNvPr>
              <p:cNvSpPr txBox="1"/>
              <p:nvPr/>
            </p:nvSpPr>
            <p:spPr>
              <a:xfrm>
                <a:off x="2219" y="3603"/>
                <a:ext cx="340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V2</a:t>
                </a:r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7F7DF50-069B-4318-82BC-811E3666DF30}"/>
                </a:ext>
              </a:extLst>
            </p:cNvPr>
            <p:cNvGrpSpPr/>
            <p:nvPr/>
          </p:nvGrpSpPr>
          <p:grpSpPr>
            <a:xfrm>
              <a:off x="2145767" y="5003406"/>
              <a:ext cx="428224" cy="330350"/>
              <a:chOff x="2210" y="3593"/>
              <a:chExt cx="340" cy="227"/>
            </a:xfrm>
            <a:solidFill>
              <a:srgbClr val="D66E49"/>
            </a:solidFill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410E401-D483-4F66-A626-17546BE02B03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6881CD8-0BE3-4211-9901-69E07BA8155A}"/>
                  </a:ext>
                </a:extLst>
              </p:cNvPr>
              <p:cNvSpPr txBox="1"/>
              <p:nvPr/>
            </p:nvSpPr>
            <p:spPr>
              <a:xfrm>
                <a:off x="2230" y="3600"/>
                <a:ext cx="299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V3</a:t>
                </a: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2AC1C73C-4F9E-4A07-A5FF-6F3C4DD93C90}"/>
                </a:ext>
              </a:extLst>
            </p:cNvPr>
            <p:cNvGrpSpPr/>
            <p:nvPr/>
          </p:nvGrpSpPr>
          <p:grpSpPr>
            <a:xfrm>
              <a:off x="2158562" y="4060952"/>
              <a:ext cx="428224" cy="330349"/>
              <a:chOff x="2210" y="3593"/>
              <a:chExt cx="340" cy="227"/>
            </a:xfrm>
            <a:solidFill>
              <a:srgbClr val="BE384B"/>
            </a:solidFill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40DD31B-A504-4D4B-BE7A-797B1D2EC166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F830A39-E1C8-407D-844A-A0D5292789FE}"/>
                  </a:ext>
                </a:extLst>
              </p:cNvPr>
              <p:cNvSpPr txBox="1"/>
              <p:nvPr/>
            </p:nvSpPr>
            <p:spPr>
              <a:xfrm>
                <a:off x="2237" y="3606"/>
                <a:ext cx="303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V1</a:t>
                </a:r>
              </a:p>
            </p:txBody>
          </p:sp>
        </p:grpSp>
      </p:grpSp>
      <p:sp>
        <p:nvSpPr>
          <p:cNvPr id="131" name="椭圆 130">
            <a:extLst>
              <a:ext uri="{FF2B5EF4-FFF2-40B4-BE49-F238E27FC236}">
                <a16:creationId xmlns:a16="http://schemas.microsoft.com/office/drawing/2014/main" id="{B5049615-C3C9-44C0-B79C-1A539CE7BBD1}"/>
              </a:ext>
            </a:extLst>
          </p:cNvPr>
          <p:cNvSpPr/>
          <p:nvPr/>
        </p:nvSpPr>
        <p:spPr>
          <a:xfrm>
            <a:off x="8721090" y="1339825"/>
            <a:ext cx="945044" cy="502920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BC671B7-E414-4095-956F-4A2496030CB8}"/>
              </a:ext>
            </a:extLst>
          </p:cNvPr>
          <p:cNvSpPr txBox="1"/>
          <p:nvPr/>
        </p:nvSpPr>
        <p:spPr>
          <a:xfrm>
            <a:off x="8418515" y="1437396"/>
            <a:ext cx="1550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Georgia" panose="02040502050405020303" pitchFamily="18" charset="0"/>
              </a:rPr>
              <a:t>HyperE</a:t>
            </a:r>
            <a:endParaRPr lang="en-US" altLang="zh-CN" sz="1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96896436-2453-4B2C-870D-D3CD494456D9}"/>
              </a:ext>
            </a:extLst>
          </p:cNvPr>
          <p:cNvGrpSpPr/>
          <p:nvPr/>
        </p:nvGrpSpPr>
        <p:grpSpPr>
          <a:xfrm>
            <a:off x="7780468" y="3625305"/>
            <a:ext cx="2683760" cy="1963211"/>
            <a:chOff x="6859273" y="4103567"/>
            <a:chExt cx="2683760" cy="1963211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7991092E-3A9A-4878-B6C8-DCFA2AC09F4E}"/>
                </a:ext>
              </a:extLst>
            </p:cNvPr>
            <p:cNvGrpSpPr/>
            <p:nvPr/>
          </p:nvGrpSpPr>
          <p:grpSpPr>
            <a:xfrm>
              <a:off x="6887318" y="4577241"/>
              <a:ext cx="439560" cy="330350"/>
              <a:chOff x="2210" y="3593"/>
              <a:chExt cx="349" cy="227"/>
            </a:xfrm>
            <a:solidFill>
              <a:srgbClr val="7030A0"/>
            </a:solidFill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9613BA5-CEE6-4508-A493-A55CDCE70A9B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FC4C966-8A93-4B99-AAAC-C44D21FDA8D7}"/>
                  </a:ext>
                </a:extLst>
              </p:cNvPr>
              <p:cNvSpPr txBox="1"/>
              <p:nvPr/>
            </p:nvSpPr>
            <p:spPr>
              <a:xfrm>
                <a:off x="2219" y="3603"/>
                <a:ext cx="340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V2</a:t>
                </a: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A8DA5ED4-0CEC-4649-B4D2-DFBAA276CCFE}"/>
                </a:ext>
              </a:extLst>
            </p:cNvPr>
            <p:cNvGrpSpPr/>
            <p:nvPr/>
          </p:nvGrpSpPr>
          <p:grpSpPr>
            <a:xfrm>
              <a:off x="6887312" y="5046021"/>
              <a:ext cx="428224" cy="330350"/>
              <a:chOff x="2210" y="3593"/>
              <a:chExt cx="340" cy="227"/>
            </a:xfrm>
            <a:solidFill>
              <a:srgbClr val="D66E49"/>
            </a:solidFill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5835ED86-081F-47BF-A050-CA31342BC124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1FBC1DC-B550-44C4-92CC-9B098059676E}"/>
                  </a:ext>
                </a:extLst>
              </p:cNvPr>
              <p:cNvSpPr txBox="1"/>
              <p:nvPr/>
            </p:nvSpPr>
            <p:spPr>
              <a:xfrm>
                <a:off x="2230" y="3600"/>
                <a:ext cx="299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V3</a:t>
                </a: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DFCD36BF-9A3B-43AD-91FE-9387B1ADD342}"/>
                </a:ext>
              </a:extLst>
            </p:cNvPr>
            <p:cNvGrpSpPr/>
            <p:nvPr/>
          </p:nvGrpSpPr>
          <p:grpSpPr>
            <a:xfrm>
              <a:off x="6900107" y="4103567"/>
              <a:ext cx="428224" cy="330349"/>
              <a:chOff x="2210" y="3593"/>
              <a:chExt cx="340" cy="227"/>
            </a:xfrm>
            <a:solidFill>
              <a:srgbClr val="BE384B"/>
            </a:solidFill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1095BFD-F5D1-4161-8380-B1A0AB780225}"/>
                  </a:ext>
                </a:extLst>
              </p:cNvPr>
              <p:cNvSpPr/>
              <p:nvPr/>
            </p:nvSpPr>
            <p:spPr>
              <a:xfrm>
                <a:off x="2210" y="3593"/>
                <a:ext cx="340" cy="22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5C66C68-AE98-40FC-85A6-AE20954E5860}"/>
                  </a:ext>
                </a:extLst>
              </p:cNvPr>
              <p:cNvSpPr txBox="1"/>
              <p:nvPr/>
            </p:nvSpPr>
            <p:spPr>
              <a:xfrm>
                <a:off x="2237" y="3606"/>
                <a:ext cx="303" cy="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32130" lvl="2" indent="-532130"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effectLst/>
                    <a:latin typeface="Georgia" panose="02040502050405020303" charset="0"/>
                    <a:ea typeface="Meiryo UI" pitchFamily="34" charset="-128"/>
                    <a:cs typeface="Georgia" panose="02040502050405020303" charset="0"/>
                    <a:sym typeface="+mn-ea"/>
                  </a:rPr>
                  <a:t>V1</a:t>
                </a: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40BB3F8E-CC3D-4011-BB45-0A4FF6D8209B}"/>
                </a:ext>
              </a:extLst>
            </p:cNvPr>
            <p:cNvGrpSpPr/>
            <p:nvPr/>
          </p:nvGrpSpPr>
          <p:grpSpPr>
            <a:xfrm>
              <a:off x="7326808" y="4111191"/>
              <a:ext cx="1422273" cy="545165"/>
              <a:chOff x="7326808" y="4111191"/>
              <a:chExt cx="1261191" cy="545165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6547A6C9-F8B1-4BF1-B824-927159D1A9A1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B3C3A155-C00A-45F9-BA01-0015D9E6F1D8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9F3FE3B4-A3CA-4A5D-93F8-C10319505083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F919FC59-9A51-4666-9AD1-3BCD83EE58CC}"/>
                  </a:ext>
                </a:extLst>
              </p:cNvPr>
              <p:cNvCxnSpPr/>
              <p:nvPr/>
            </p:nvCxnSpPr>
            <p:spPr>
              <a:xfrm>
                <a:off x="7326808" y="427637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1AAB5D5C-12AA-42A9-9678-CB9A0AF4F762}"/>
                </a:ext>
              </a:extLst>
            </p:cNvPr>
            <p:cNvGrpSpPr/>
            <p:nvPr/>
          </p:nvGrpSpPr>
          <p:grpSpPr>
            <a:xfrm>
              <a:off x="6859273" y="5521613"/>
              <a:ext cx="1353181" cy="545165"/>
              <a:chOff x="7780543" y="4111191"/>
              <a:chExt cx="1251240" cy="545165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8AE033CF-A095-4258-9FD9-AEA45D0CF428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CE6E2E12-B587-403B-A50A-A8AF01E7267D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182EE958-454C-4D11-8B05-F1A40178C3DD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76CEE343-7C5A-4B0A-9F1E-07F1EFAEAB4A}"/>
                  </a:ext>
                </a:extLst>
              </p:cNvPr>
              <p:cNvCxnSpPr/>
              <p:nvPr/>
            </p:nvCxnSpPr>
            <p:spPr>
              <a:xfrm>
                <a:off x="8565802" y="428702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B36FE404-9BCE-4C71-9D3E-53635F6F6483}"/>
                </a:ext>
              </a:extLst>
            </p:cNvPr>
            <p:cNvGrpSpPr/>
            <p:nvPr/>
          </p:nvGrpSpPr>
          <p:grpSpPr>
            <a:xfrm>
              <a:off x="8212454" y="5518175"/>
              <a:ext cx="1330579" cy="333795"/>
              <a:chOff x="8257960" y="5518175"/>
              <a:chExt cx="1330579" cy="333795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7EE00276-7150-409F-A8CF-165B36F87EFB}"/>
                  </a:ext>
                </a:extLst>
              </p:cNvPr>
              <p:cNvGrpSpPr/>
              <p:nvPr/>
            </p:nvGrpSpPr>
            <p:grpSpPr>
              <a:xfrm>
                <a:off x="8257960" y="5521621"/>
                <a:ext cx="428224" cy="330349"/>
                <a:chOff x="2210" y="3593"/>
                <a:chExt cx="340" cy="227"/>
              </a:xfrm>
              <a:solidFill>
                <a:srgbClr val="BE384B"/>
              </a:solidFill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DB114FA6-F2C7-4409-8A0B-F2F2A8D386C8}"/>
                    </a:ext>
                  </a:extLst>
                </p:cNvPr>
                <p:cNvSpPr/>
                <p:nvPr/>
              </p:nvSpPr>
              <p:spPr>
                <a:xfrm>
                  <a:off x="2210" y="3593"/>
                  <a:ext cx="340" cy="227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A18BB214-FA22-4783-A923-A4A5D24C1A3F}"/>
                    </a:ext>
                  </a:extLst>
                </p:cNvPr>
                <p:cNvSpPr txBox="1"/>
                <p:nvPr/>
              </p:nvSpPr>
              <p:spPr>
                <a:xfrm>
                  <a:off x="2237" y="3606"/>
                  <a:ext cx="303" cy="1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532130" lvl="2" indent="-532130"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effectLst/>
                      <a:latin typeface="Georgia" panose="02040502050405020303" charset="0"/>
                      <a:ea typeface="Meiryo UI" pitchFamily="34" charset="-128"/>
                      <a:cs typeface="Georgia" panose="02040502050405020303" charset="0"/>
                      <a:sym typeface="+mn-ea"/>
                    </a:rPr>
                    <a:t>V1</a:t>
                  </a:r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B2D0F950-5E29-42E0-ACAF-1511702792B7}"/>
                  </a:ext>
                </a:extLst>
              </p:cNvPr>
              <p:cNvGrpSpPr/>
              <p:nvPr/>
            </p:nvGrpSpPr>
            <p:grpSpPr>
              <a:xfrm>
                <a:off x="8709080" y="5518175"/>
                <a:ext cx="439560" cy="330350"/>
                <a:chOff x="2210" y="3593"/>
                <a:chExt cx="349" cy="227"/>
              </a:xfrm>
              <a:solidFill>
                <a:srgbClr val="7030A0"/>
              </a:solidFill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F560E0CF-3AB6-4DD9-AD44-82E995674F51}"/>
                    </a:ext>
                  </a:extLst>
                </p:cNvPr>
                <p:cNvSpPr/>
                <p:nvPr/>
              </p:nvSpPr>
              <p:spPr>
                <a:xfrm>
                  <a:off x="2210" y="3593"/>
                  <a:ext cx="340" cy="227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E57693-809C-4895-AEE9-6A82C9487664}"/>
                    </a:ext>
                  </a:extLst>
                </p:cNvPr>
                <p:cNvSpPr txBox="1"/>
                <p:nvPr/>
              </p:nvSpPr>
              <p:spPr>
                <a:xfrm>
                  <a:off x="2219" y="3603"/>
                  <a:ext cx="340" cy="1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532130" lvl="2" indent="-532130"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effectLst/>
                      <a:latin typeface="Georgia" panose="02040502050405020303" charset="0"/>
                      <a:ea typeface="Meiryo UI" pitchFamily="34" charset="-128"/>
                      <a:cs typeface="Georgia" panose="02040502050405020303" charset="0"/>
                      <a:sym typeface="+mn-ea"/>
                    </a:rPr>
                    <a:t>V2</a:t>
                  </a:r>
                </a:p>
              </p:txBody>
            </p: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920E8BF6-C294-4A3C-85CD-A04CB8E12B32}"/>
                  </a:ext>
                </a:extLst>
              </p:cNvPr>
              <p:cNvGrpSpPr/>
              <p:nvPr/>
            </p:nvGrpSpPr>
            <p:grpSpPr>
              <a:xfrm>
                <a:off x="9160315" y="5518175"/>
                <a:ext cx="428224" cy="330350"/>
                <a:chOff x="2210" y="3593"/>
                <a:chExt cx="340" cy="227"/>
              </a:xfrm>
              <a:solidFill>
                <a:srgbClr val="D66E49"/>
              </a:solidFill>
            </p:grpSpPr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32B0A867-AA02-417C-9B4A-D55502674B3C}"/>
                    </a:ext>
                  </a:extLst>
                </p:cNvPr>
                <p:cNvSpPr/>
                <p:nvPr/>
              </p:nvSpPr>
              <p:spPr>
                <a:xfrm>
                  <a:off x="2210" y="3593"/>
                  <a:ext cx="340" cy="227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/>
                </a:p>
              </p:txBody>
            </p:sp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B5722EE6-A16C-4529-B122-65DC8CFC5C1C}"/>
                    </a:ext>
                  </a:extLst>
                </p:cNvPr>
                <p:cNvSpPr txBox="1"/>
                <p:nvPr/>
              </p:nvSpPr>
              <p:spPr>
                <a:xfrm>
                  <a:off x="2230" y="3600"/>
                  <a:ext cx="299" cy="19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532130" lvl="2" indent="-532130"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effectLst/>
                      <a:latin typeface="Georgia" panose="02040502050405020303" charset="0"/>
                      <a:ea typeface="Meiryo UI" pitchFamily="34" charset="-128"/>
                      <a:cs typeface="Georgia" panose="02040502050405020303" charset="0"/>
                      <a:sym typeface="+mn-ea"/>
                    </a:rPr>
                    <a:t>V3</a:t>
                  </a:r>
                </a:p>
              </p:txBody>
            </p:sp>
          </p:grp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E075A355-FE7C-4573-95EA-8FC88921A86C}"/>
                </a:ext>
              </a:extLst>
            </p:cNvPr>
            <p:cNvGrpSpPr/>
            <p:nvPr/>
          </p:nvGrpSpPr>
          <p:grpSpPr>
            <a:xfrm>
              <a:off x="7313726" y="4587096"/>
              <a:ext cx="1422273" cy="545165"/>
              <a:chOff x="7326808" y="4111191"/>
              <a:chExt cx="1261191" cy="545165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13430915-BEF9-44A8-97E6-14DEF5042CAB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4AB11A02-7351-4B03-A8B7-FB78B98CE50A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584AEA6-60EF-4AA9-BE08-96C77836B65B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FB85512C-E81D-4518-BF08-68741239BE2B}"/>
                  </a:ext>
                </a:extLst>
              </p:cNvPr>
              <p:cNvCxnSpPr/>
              <p:nvPr/>
            </p:nvCxnSpPr>
            <p:spPr>
              <a:xfrm>
                <a:off x="7326808" y="427637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8803E2AA-F0B5-43A8-B61A-8B2B841A7239}"/>
                </a:ext>
              </a:extLst>
            </p:cNvPr>
            <p:cNvGrpSpPr/>
            <p:nvPr/>
          </p:nvGrpSpPr>
          <p:grpSpPr>
            <a:xfrm>
              <a:off x="7309862" y="5054359"/>
              <a:ext cx="1422273" cy="545165"/>
              <a:chOff x="7326808" y="4111191"/>
              <a:chExt cx="1261191" cy="545165"/>
            </a:xfrm>
          </p:grpSpPr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277628E1-CC1F-406D-889A-27AA8F144CAC}"/>
                  </a:ext>
                </a:extLst>
              </p:cNvPr>
              <p:cNvGrpSpPr/>
              <p:nvPr/>
            </p:nvGrpSpPr>
            <p:grpSpPr>
              <a:xfrm>
                <a:off x="7780543" y="4111191"/>
                <a:ext cx="807456" cy="545165"/>
                <a:chOff x="5728334" y="5848442"/>
                <a:chExt cx="600312" cy="545165"/>
              </a:xfrm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74562147-7BB0-4AC8-BA26-0FB6B88D3EC0}"/>
                    </a:ext>
                  </a:extLst>
                </p:cNvPr>
                <p:cNvSpPr/>
                <p:nvPr/>
              </p:nvSpPr>
              <p:spPr>
                <a:xfrm>
                  <a:off x="5728334" y="5848442"/>
                  <a:ext cx="598171" cy="3303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72600A78-C1EE-4896-A3D5-950F3F639399}"/>
                    </a:ext>
                  </a:extLst>
                </p:cNvPr>
                <p:cNvSpPr txBox="1"/>
                <p:nvPr/>
              </p:nvSpPr>
              <p:spPr>
                <a:xfrm>
                  <a:off x="5730475" y="5870387"/>
                  <a:ext cx="5981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HyperE1</a:t>
                  </a:r>
                </a:p>
              </p:txBody>
            </p:sp>
          </p:grp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C6302EEE-482A-461F-BDA5-C7948C9E7B24}"/>
                  </a:ext>
                </a:extLst>
              </p:cNvPr>
              <p:cNvCxnSpPr/>
              <p:nvPr/>
            </p:nvCxnSpPr>
            <p:spPr>
              <a:xfrm>
                <a:off x="7326808" y="4276374"/>
                <a:ext cx="465981" cy="0"/>
              </a:xfrm>
              <a:prstGeom prst="straightConnector1">
                <a:avLst/>
              </a:prstGeom>
              <a:solidFill>
                <a:srgbClr val="7030A0"/>
              </a:solidFill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337361F-25CF-4E34-A56B-E0CCB3BE66AC}"/>
              </a:ext>
            </a:extLst>
          </p:cNvPr>
          <p:cNvSpPr txBox="1"/>
          <p:nvPr/>
        </p:nvSpPr>
        <p:spPr>
          <a:xfrm>
            <a:off x="1931545" y="5697000"/>
            <a:ext cx="3022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Georgia" panose="02040502050405020303" pitchFamily="18" charset="0"/>
              </a:rPr>
              <a:t>Normal Edge k-v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628BF5D-E5A9-420B-A4A7-914A06E3B4D1}"/>
              </a:ext>
            </a:extLst>
          </p:cNvPr>
          <p:cNvSpPr txBox="1"/>
          <p:nvPr/>
        </p:nvSpPr>
        <p:spPr>
          <a:xfrm>
            <a:off x="7616042" y="5694278"/>
            <a:ext cx="2756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Georgia" panose="02040502050405020303" pitchFamily="18" charset="0"/>
              </a:rPr>
              <a:t>Hyper-Edge k-v</a:t>
            </a:r>
          </a:p>
        </p:txBody>
      </p:sp>
    </p:spTree>
    <p:extLst>
      <p:ext uri="{BB962C8B-B14F-4D97-AF65-F5344CB8AC3E}">
        <p14:creationId xmlns:p14="http://schemas.microsoft.com/office/powerpoint/2010/main" val="5056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C910EB-822C-4F5D-94C1-2A73F28E06E8}"/>
              </a:ext>
            </a:extLst>
          </p:cNvPr>
          <p:cNvGrpSpPr/>
          <p:nvPr/>
        </p:nvGrpSpPr>
        <p:grpSpPr>
          <a:xfrm>
            <a:off x="3148965" y="1540459"/>
            <a:ext cx="2947035" cy="828675"/>
            <a:chOff x="3148965" y="1591894"/>
            <a:chExt cx="2947035" cy="828675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B85963E-B389-4130-88FE-684EE9E3142F}"/>
                </a:ext>
              </a:extLst>
            </p:cNvPr>
            <p:cNvSpPr txBox="1"/>
            <p:nvPr/>
          </p:nvSpPr>
          <p:spPr>
            <a:xfrm>
              <a:off x="3856196" y="1683065"/>
              <a:ext cx="22398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0" i="0" dirty="0">
                  <a:solidFill>
                    <a:srgbClr val="333333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整体介绍</a:t>
              </a:r>
              <a:endParaRPr lang="en-US" altLang="zh-CN" sz="36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D78FCAB-4F85-497E-9680-196E1ECB2B54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EDDB22-AD51-4E71-BAC6-4F2743BF344E}"/>
              </a:ext>
            </a:extLst>
          </p:cNvPr>
          <p:cNvGrpSpPr/>
          <p:nvPr/>
        </p:nvGrpSpPr>
        <p:grpSpPr>
          <a:xfrm>
            <a:off x="3148965" y="2875864"/>
            <a:ext cx="3320415" cy="828675"/>
            <a:chOff x="3148965" y="1591894"/>
            <a:chExt cx="3320415" cy="82867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6E196A-6074-42A8-B9B3-0E7315756681}"/>
                </a:ext>
              </a:extLst>
            </p:cNvPr>
            <p:cNvSpPr txBox="1"/>
            <p:nvPr/>
          </p:nvSpPr>
          <p:spPr>
            <a:xfrm>
              <a:off x="3856196" y="1683065"/>
              <a:ext cx="26131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各模块介绍</a:t>
              </a:r>
              <a:endParaRPr lang="en-US" altLang="zh-CN" sz="3600" b="0" i="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AD3DF1F-0A52-48E2-B7BF-353394E94EFE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43F4D9-B86D-41D8-9D02-E9379F258573}"/>
              </a:ext>
            </a:extLst>
          </p:cNvPr>
          <p:cNvGrpSpPr/>
          <p:nvPr/>
        </p:nvGrpSpPr>
        <p:grpSpPr>
          <a:xfrm>
            <a:off x="3148965" y="4342178"/>
            <a:ext cx="4125509" cy="828675"/>
            <a:chOff x="3148965" y="1591894"/>
            <a:chExt cx="3153843" cy="8286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120B18-44D2-4F58-81B1-80B4D0BB46B0}"/>
                </a:ext>
              </a:extLst>
            </p:cNvPr>
            <p:cNvSpPr txBox="1"/>
            <p:nvPr/>
          </p:nvSpPr>
          <p:spPr>
            <a:xfrm>
              <a:off x="3689624" y="1683065"/>
              <a:ext cx="26131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600" dirty="0">
                  <a:solidFill>
                    <a:schemeClr val="bg1">
                      <a:lumMod val="6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项目相关设计</a:t>
              </a:r>
              <a:endParaRPr lang="en-US" altLang="zh-CN" sz="3600" b="0" i="0" dirty="0">
                <a:solidFill>
                  <a:schemeClr val="bg1">
                    <a:lumMod val="6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61923A2D-6A4B-45DA-93DF-3DE360418B7F}"/>
                </a:ext>
              </a:extLst>
            </p:cNvPr>
            <p:cNvSpPr/>
            <p:nvPr/>
          </p:nvSpPr>
          <p:spPr>
            <a:xfrm rot="5400000">
              <a:off x="2886075" y="1854784"/>
              <a:ext cx="828675" cy="30289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32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  <a:cs typeface="Candara" panose="020E0502030303020204" charset="0"/>
              </a:rPr>
              <a:t>持久化存储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8AA9D34-B1A7-41D4-B371-A9F273348A2D}"/>
              </a:ext>
            </a:extLst>
          </p:cNvPr>
          <p:cNvGrpSpPr/>
          <p:nvPr/>
        </p:nvGrpSpPr>
        <p:grpSpPr>
          <a:xfrm>
            <a:off x="1639252" y="1492329"/>
            <a:ext cx="9703118" cy="609600"/>
            <a:chOff x="2085022" y="1636899"/>
            <a:chExt cx="9703118" cy="6096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C5A22A-4540-4607-B3EA-651A84ED4731}"/>
                </a:ext>
              </a:extLst>
            </p:cNvPr>
            <p:cNvSpPr/>
            <p:nvPr/>
          </p:nvSpPr>
          <p:spPr>
            <a:xfrm>
              <a:off x="4424362" y="1674792"/>
              <a:ext cx="1560195" cy="5376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Memory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936F9D-E488-4ABF-8118-1F4B5581C1B5}"/>
                </a:ext>
              </a:extLst>
            </p:cNvPr>
            <p:cNvSpPr/>
            <p:nvPr/>
          </p:nvSpPr>
          <p:spPr>
            <a:xfrm>
              <a:off x="2085022" y="1672884"/>
              <a:ext cx="1560195" cy="537627"/>
            </a:xfrm>
            <a:prstGeom prst="rect">
              <a:avLst/>
            </a:prstGeom>
            <a:solidFill>
              <a:srgbClr val="4C8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Disk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CCB141-70EC-4934-9B01-60D242A3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980" y="1636899"/>
              <a:ext cx="609600" cy="6096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EE45D00-A927-4831-90AF-7502AFE5FC94}"/>
                </a:ext>
              </a:extLst>
            </p:cNvPr>
            <p:cNvSpPr txBox="1"/>
            <p:nvPr/>
          </p:nvSpPr>
          <p:spPr>
            <a:xfrm>
              <a:off x="7250668" y="1710867"/>
              <a:ext cx="14285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Engine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  <p:pic>
          <p:nvPicPr>
            <p:cNvPr id="22" name="图片 21" descr="卡通人物&#10;&#10;中度可信度描述已自动生成">
              <a:extLst>
                <a:ext uri="{FF2B5EF4-FFF2-40B4-BE49-F238E27FC236}">
                  <a16:creationId xmlns:a16="http://schemas.microsoft.com/office/drawing/2014/main" id="{CE9707B6-B922-4444-A3B3-78A07B3C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5870" y="1636899"/>
              <a:ext cx="609600" cy="60960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1748E4D-D59D-4F7F-BFAA-E86909DA02E6}"/>
                </a:ext>
              </a:extLst>
            </p:cNvPr>
            <p:cNvSpPr txBox="1"/>
            <p:nvPr/>
          </p:nvSpPr>
          <p:spPr>
            <a:xfrm>
              <a:off x="9605010" y="1710867"/>
              <a:ext cx="2183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Disk thread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0CCB31A-FC99-4CAD-952B-5D49DFCD6689}"/>
              </a:ext>
            </a:extLst>
          </p:cNvPr>
          <p:cNvGrpSpPr/>
          <p:nvPr/>
        </p:nvGrpSpPr>
        <p:grpSpPr>
          <a:xfrm>
            <a:off x="2752725" y="2754630"/>
            <a:ext cx="6031230" cy="3332737"/>
            <a:chOff x="2032635" y="3017520"/>
            <a:chExt cx="6031230" cy="333273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A853E9-721F-40E1-B3D7-688279A0CCDD}"/>
                </a:ext>
              </a:extLst>
            </p:cNvPr>
            <p:cNvSpPr/>
            <p:nvPr/>
          </p:nvSpPr>
          <p:spPr>
            <a:xfrm>
              <a:off x="2032635" y="3017520"/>
              <a:ext cx="6031230" cy="33327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19B13FB-7E10-49BA-870B-8DF091C3DE77}"/>
                </a:ext>
              </a:extLst>
            </p:cNvPr>
            <p:cNvSpPr/>
            <p:nvPr/>
          </p:nvSpPr>
          <p:spPr>
            <a:xfrm>
              <a:off x="2289809" y="4159804"/>
              <a:ext cx="5608320" cy="7372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E567BE-39B3-4235-B08C-07C0C0299849}"/>
                </a:ext>
              </a:extLst>
            </p:cNvPr>
            <p:cNvSpPr/>
            <p:nvPr/>
          </p:nvSpPr>
          <p:spPr>
            <a:xfrm>
              <a:off x="2289808" y="5109210"/>
              <a:ext cx="5608321" cy="1050843"/>
            </a:xfrm>
            <a:prstGeom prst="rect">
              <a:avLst/>
            </a:prstGeom>
            <a:solidFill>
              <a:srgbClr val="4C8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C7F90DB-4EA8-429F-88E0-8D22DC2862FA}"/>
                </a:ext>
              </a:extLst>
            </p:cNvPr>
            <p:cNvSpPr/>
            <p:nvPr/>
          </p:nvSpPr>
          <p:spPr>
            <a:xfrm>
              <a:off x="2188844" y="3126105"/>
              <a:ext cx="3819533" cy="184594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563BBA2-62B2-4315-A360-56E0E61AE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960" y="3413044"/>
              <a:ext cx="609600" cy="6096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3EF444C-85C1-4A43-AC85-E030015E3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890" y="3413044"/>
              <a:ext cx="609600" cy="6096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72276FD-E71C-440B-A8A8-CB52F16B4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307" y="3413044"/>
              <a:ext cx="609600" cy="60960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4616C92-B7DE-4890-BA35-07E1E3416ABC}"/>
                </a:ext>
              </a:extLst>
            </p:cNvPr>
            <p:cNvSpPr txBox="1"/>
            <p:nvPr/>
          </p:nvSpPr>
          <p:spPr>
            <a:xfrm>
              <a:off x="3608784" y="3379913"/>
              <a:ext cx="68722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latin typeface="Georgia" panose="02040502050405020303" pitchFamily="18" charset="0"/>
                </a:rPr>
                <a:t>…</a:t>
              </a:r>
              <a:endParaRPr lang="zh-CN" altLang="en-US" sz="2800" dirty="0">
                <a:latin typeface="Georgia" panose="02040502050405020303" pitchFamily="18" charset="0"/>
              </a:endParaRPr>
            </a:p>
          </p:txBody>
        </p:sp>
        <p:pic>
          <p:nvPicPr>
            <p:cNvPr id="36" name="图片 35" descr="卡通人物&#10;&#10;中度可信度描述已自动生成">
              <a:extLst>
                <a:ext uri="{FF2B5EF4-FFF2-40B4-BE49-F238E27FC236}">
                  <a16:creationId xmlns:a16="http://schemas.microsoft.com/office/drawing/2014/main" id="{D8BB6681-97A7-4CB4-9962-3C4DDCEEC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113" y="3419698"/>
              <a:ext cx="609600" cy="609600"/>
            </a:xfrm>
            <a:prstGeom prst="rect">
              <a:avLst/>
            </a:prstGeom>
          </p:spPr>
        </p:pic>
        <p:pic>
          <p:nvPicPr>
            <p:cNvPr id="37" name="图片 36" descr="卡通人物&#10;&#10;中度可信度描述已自动生成">
              <a:extLst>
                <a:ext uri="{FF2B5EF4-FFF2-40B4-BE49-F238E27FC236}">
                  <a16:creationId xmlns:a16="http://schemas.microsoft.com/office/drawing/2014/main" id="{51199D9D-1443-4D78-85CE-DC6535165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4671" y="3407924"/>
              <a:ext cx="609600" cy="60960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811440-78AD-4B74-9297-E319F0DE0A6A}"/>
                </a:ext>
              </a:extLst>
            </p:cNvPr>
            <p:cNvSpPr txBox="1"/>
            <p:nvPr/>
          </p:nvSpPr>
          <p:spPr>
            <a:xfrm>
              <a:off x="5459017" y="5396454"/>
              <a:ext cx="15216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KV file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B35D131-9282-4348-A8DE-1180583D10BA}"/>
                </a:ext>
              </a:extLst>
            </p:cNvPr>
            <p:cNvGrpSpPr/>
            <p:nvPr/>
          </p:nvGrpSpPr>
          <p:grpSpPr>
            <a:xfrm>
              <a:off x="2188844" y="3143695"/>
              <a:ext cx="5766437" cy="3080385"/>
              <a:chOff x="976983" y="3137535"/>
              <a:chExt cx="5574547" cy="308038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62B9E02-CC49-4355-8C15-D9F1B971E696}"/>
                  </a:ext>
                </a:extLst>
              </p:cNvPr>
              <p:cNvSpPr/>
              <p:nvPr/>
            </p:nvSpPr>
            <p:spPr>
              <a:xfrm>
                <a:off x="4774384" y="3137535"/>
                <a:ext cx="1777146" cy="19130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41579C7-4D01-4790-A3FF-F0C046905503}"/>
                  </a:ext>
                </a:extLst>
              </p:cNvPr>
              <p:cNvSpPr/>
              <p:nvPr/>
            </p:nvSpPr>
            <p:spPr>
              <a:xfrm>
                <a:off x="976983" y="5050628"/>
                <a:ext cx="5574547" cy="11672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C61A8FA-FE1B-465B-A338-3F4839EDE54D}"/>
                  </a:ext>
                </a:extLst>
              </p:cNvPr>
              <p:cNvSpPr/>
              <p:nvPr/>
            </p:nvSpPr>
            <p:spPr>
              <a:xfrm>
                <a:off x="4804511" y="4932314"/>
                <a:ext cx="1721033" cy="146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87FE742-9CE3-4459-9EF2-47E4E52C4E4D}"/>
                </a:ext>
              </a:extLst>
            </p:cNvPr>
            <p:cNvSpPr txBox="1"/>
            <p:nvPr/>
          </p:nvSpPr>
          <p:spPr>
            <a:xfrm>
              <a:off x="3453288" y="4277910"/>
              <a:ext cx="15216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KV Store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0EEA6F9-75D4-49B5-96D4-D463D77FE98B}"/>
                </a:ext>
              </a:extLst>
            </p:cNvPr>
            <p:cNvSpPr txBox="1"/>
            <p:nvPr/>
          </p:nvSpPr>
          <p:spPr>
            <a:xfrm>
              <a:off x="6242329" y="4283669"/>
              <a:ext cx="158043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Meta data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40" name="图片 39" descr="文本, 图标&#10;&#10;描述已自动生成">
            <a:extLst>
              <a:ext uri="{FF2B5EF4-FFF2-40B4-BE49-F238E27FC236}">
                <a16:creationId xmlns:a16="http://schemas.microsoft.com/office/drawing/2014/main" id="{B0DB063A-B347-4B94-B289-0367F2788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80" y="5061758"/>
            <a:ext cx="609600" cy="6096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0851536-9CE4-4ED5-AF02-5552C0794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50" y="5058248"/>
            <a:ext cx="609600" cy="6096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429626D-0466-4EFD-9383-BF517C84F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80" y="5066941"/>
            <a:ext cx="609600" cy="6096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2C3FFDC-6B4A-4D8D-9788-88D9D9A17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34" y="50582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  <a:cs typeface="Candara" panose="020E0502030303020204" charset="0"/>
              </a:rPr>
              <a:t>时序数据存储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3B819C-509E-48D5-AAAC-36EB7197D7EA}"/>
              </a:ext>
            </a:extLst>
          </p:cNvPr>
          <p:cNvGrpSpPr/>
          <p:nvPr/>
        </p:nvGrpSpPr>
        <p:grpSpPr>
          <a:xfrm>
            <a:off x="2264034" y="1711288"/>
            <a:ext cx="6549986" cy="609600"/>
            <a:chOff x="2664261" y="1435652"/>
            <a:chExt cx="6549986" cy="6096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563BBA2-62B2-4315-A360-56E0E61AE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261" y="1435652"/>
              <a:ext cx="609600" cy="609600"/>
            </a:xfrm>
            <a:prstGeom prst="rect">
              <a:avLst/>
            </a:prstGeom>
          </p:spPr>
        </p:pic>
        <p:pic>
          <p:nvPicPr>
            <p:cNvPr id="42" name="图片 41" descr="卡通人物&#10;&#10;中度可信度描述已自动生成">
              <a:extLst>
                <a:ext uri="{FF2B5EF4-FFF2-40B4-BE49-F238E27FC236}">
                  <a16:creationId xmlns:a16="http://schemas.microsoft.com/office/drawing/2014/main" id="{0ABAE6E0-7F08-476F-84BF-1F1E2BE5C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940" y="1435652"/>
              <a:ext cx="609600" cy="6096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40E37F1-D404-4F11-8CDB-D294837BDD86}"/>
                </a:ext>
              </a:extLst>
            </p:cNvPr>
            <p:cNvSpPr txBox="1"/>
            <p:nvPr/>
          </p:nvSpPr>
          <p:spPr>
            <a:xfrm>
              <a:off x="3273861" y="1484833"/>
              <a:ext cx="23562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Update Engine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015CF78-8D24-4AD2-8AC0-5A9C9EC0502F}"/>
                </a:ext>
              </a:extLst>
            </p:cNvPr>
            <p:cNvSpPr txBox="1"/>
            <p:nvPr/>
          </p:nvSpPr>
          <p:spPr>
            <a:xfrm>
              <a:off x="7080885" y="1509619"/>
              <a:ext cx="21333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Disk Daemon</a:t>
              </a:r>
              <a:endParaRPr lang="zh-CN" altLang="en-US" sz="18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5C68F0-B9D4-4505-9B70-846C90AD4CC0}"/>
              </a:ext>
            </a:extLst>
          </p:cNvPr>
          <p:cNvGrpSpPr/>
          <p:nvPr/>
        </p:nvGrpSpPr>
        <p:grpSpPr>
          <a:xfrm>
            <a:off x="2369818" y="2977797"/>
            <a:ext cx="7298890" cy="2513883"/>
            <a:chOff x="3009898" y="3383280"/>
            <a:chExt cx="7298890" cy="251388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E567BE-39B3-4235-B08C-07C0C0299849}"/>
                </a:ext>
              </a:extLst>
            </p:cNvPr>
            <p:cNvSpPr/>
            <p:nvPr/>
          </p:nvSpPr>
          <p:spPr>
            <a:xfrm>
              <a:off x="3009898" y="4846320"/>
              <a:ext cx="5775962" cy="1050843"/>
            </a:xfrm>
            <a:prstGeom prst="rect">
              <a:avLst/>
            </a:prstGeom>
            <a:solidFill>
              <a:srgbClr val="4C8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Georgia" panose="02040502050405020303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811440-78AD-4B74-9297-E319F0DE0A6A}"/>
                </a:ext>
              </a:extLst>
            </p:cNvPr>
            <p:cNvSpPr txBox="1"/>
            <p:nvPr/>
          </p:nvSpPr>
          <p:spPr>
            <a:xfrm>
              <a:off x="6179107" y="5133564"/>
              <a:ext cx="21076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Snapshot KV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40" name="图片 39" descr="文本, 图标&#10;&#10;描述已自动生成">
              <a:extLst>
                <a:ext uri="{FF2B5EF4-FFF2-40B4-BE49-F238E27FC236}">
                  <a16:creationId xmlns:a16="http://schemas.microsoft.com/office/drawing/2014/main" id="{B0DB063A-B347-4B94-B289-0367F278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580" y="5061758"/>
              <a:ext cx="609600" cy="60960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80851536-9CE4-4ED5-AF02-5552C0794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450" y="5058248"/>
              <a:ext cx="609600" cy="6096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9429626D-0466-4EFD-9383-BF517C84F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180" y="5066941"/>
              <a:ext cx="609600" cy="6096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22C3FFDC-6B4A-4D8D-9788-88D9D9A17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834" y="5058248"/>
              <a:ext cx="609600" cy="60960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678CAF3-B99F-4A9D-8D91-0FD57DBA5455}"/>
                </a:ext>
              </a:extLst>
            </p:cNvPr>
            <p:cNvGrpSpPr/>
            <p:nvPr/>
          </p:nvGrpSpPr>
          <p:grpSpPr>
            <a:xfrm>
              <a:off x="3036569" y="3383280"/>
              <a:ext cx="1832611" cy="1259563"/>
              <a:chOff x="3162299" y="3366134"/>
              <a:chExt cx="1832611" cy="1259563"/>
            </a:xfrm>
            <a:solidFill>
              <a:srgbClr val="C00000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81B4D5F-95E4-41F4-9F90-49574FC94A8A}"/>
                  </a:ext>
                </a:extLst>
              </p:cNvPr>
              <p:cNvSpPr/>
              <p:nvPr/>
            </p:nvSpPr>
            <p:spPr>
              <a:xfrm>
                <a:off x="3162299" y="3366134"/>
                <a:ext cx="1832611" cy="12595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B3225A2-C098-46CE-B85E-DB88FF376209}"/>
                  </a:ext>
                </a:extLst>
              </p:cNvPr>
              <p:cNvSpPr txBox="1"/>
              <p:nvPr/>
            </p:nvSpPr>
            <p:spPr>
              <a:xfrm>
                <a:off x="3365002" y="3395750"/>
                <a:ext cx="142720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Static 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Origin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KV</a:t>
                </a:r>
                <a:endParaRPr lang="zh-CN" altLang="en-US" sz="2400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34989-EEDD-4DDF-9755-D63D52A628DD}"/>
                </a:ext>
              </a:extLst>
            </p:cNvPr>
            <p:cNvSpPr/>
            <p:nvPr/>
          </p:nvSpPr>
          <p:spPr>
            <a:xfrm>
              <a:off x="4994909" y="3383280"/>
              <a:ext cx="1832611" cy="1259563"/>
            </a:xfrm>
            <a:prstGeom prst="rect">
              <a:avLst/>
            </a:prstGeom>
            <a:solidFill>
              <a:srgbClr val="D66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A2BC17A-6BC8-4628-8DB4-6F4817A5C96F}"/>
                </a:ext>
              </a:extLst>
            </p:cNvPr>
            <p:cNvSpPr txBox="1"/>
            <p:nvPr/>
          </p:nvSpPr>
          <p:spPr>
            <a:xfrm>
              <a:off x="5106382" y="3396726"/>
              <a:ext cx="160061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Dynamic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Streaming 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KV</a:t>
              </a:r>
              <a:endParaRPr lang="zh-CN" altLang="en-US" sz="24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BE8B111C-D331-437C-8049-3242CA3F5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188" y="3692091"/>
              <a:ext cx="609600" cy="609600"/>
            </a:xfrm>
            <a:prstGeom prst="rect">
              <a:avLst/>
            </a:prstGeom>
          </p:spPr>
        </p:pic>
        <p:pic>
          <p:nvPicPr>
            <p:cNvPr id="54" name="图片 53" descr="卡通人物&#10;&#10;中度可信度描述已自动生成">
              <a:extLst>
                <a:ext uri="{FF2B5EF4-FFF2-40B4-BE49-F238E27FC236}">
                  <a16:creationId xmlns:a16="http://schemas.microsoft.com/office/drawing/2014/main" id="{DFE2671A-9535-4E49-B3CC-9C4C87466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188" y="5066941"/>
              <a:ext cx="609600" cy="609600"/>
            </a:xfrm>
            <a:prstGeom prst="rect">
              <a:avLst/>
            </a:prstGeom>
          </p:spPr>
        </p:pic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8B046E4-EE05-4EFB-9616-BE5F912877FD}"/>
                </a:ext>
              </a:extLst>
            </p:cNvPr>
            <p:cNvGrpSpPr/>
            <p:nvPr/>
          </p:nvGrpSpPr>
          <p:grpSpPr>
            <a:xfrm>
              <a:off x="6953249" y="3393667"/>
              <a:ext cx="1832611" cy="1259563"/>
              <a:chOff x="3162299" y="3366134"/>
              <a:chExt cx="1832611" cy="1259563"/>
            </a:xfrm>
            <a:solidFill>
              <a:srgbClr val="0070C0"/>
            </a:solidFill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7A7033C-0424-462B-9403-6013CC9BB5DF}"/>
                  </a:ext>
                </a:extLst>
              </p:cNvPr>
              <p:cNvSpPr/>
              <p:nvPr/>
            </p:nvSpPr>
            <p:spPr>
              <a:xfrm>
                <a:off x="3162299" y="3366134"/>
                <a:ext cx="1832611" cy="12595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D5D5D1B-E4AB-4651-9383-5635298D218B}"/>
                  </a:ext>
                </a:extLst>
              </p:cNvPr>
              <p:cNvSpPr txBox="1"/>
              <p:nvPr/>
            </p:nvSpPr>
            <p:spPr>
              <a:xfrm>
                <a:off x="3162299" y="3553858"/>
                <a:ext cx="1832611" cy="83099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Time-series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Index</a:t>
                </a:r>
                <a:endParaRPr lang="zh-CN" altLang="en-US" sz="2400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9F72696E-A45A-42CE-82D3-66AEEE1F304E}"/>
              </a:ext>
            </a:extLst>
          </p:cNvPr>
          <p:cNvSpPr/>
          <p:nvPr/>
        </p:nvSpPr>
        <p:spPr>
          <a:xfrm>
            <a:off x="8395335" y="3537585"/>
            <a:ext cx="560070" cy="154305"/>
          </a:xfrm>
          <a:prstGeom prst="left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D82E67A5-62DA-4E3D-991C-EEA3A5AA7D0D}"/>
              </a:ext>
            </a:extLst>
          </p:cNvPr>
          <p:cNvSpPr/>
          <p:nvPr/>
        </p:nvSpPr>
        <p:spPr>
          <a:xfrm>
            <a:off x="8395335" y="4923489"/>
            <a:ext cx="560070" cy="154305"/>
          </a:xfrm>
          <a:prstGeom prst="left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5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22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8167" y="2265545"/>
            <a:ext cx="2215671" cy="1935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lnSpc>
                <a:spcPct val="130000"/>
              </a:lnSpc>
              <a:spcBef>
                <a:spcPts val="48"/>
              </a:spcBef>
              <a:defRPr/>
            </a:pPr>
            <a:r>
              <a:rPr lang="en-US" altLang="zh-CN" sz="4800" b="1" dirty="0">
                <a:solidFill>
                  <a:srgbClr val="BE384B"/>
                </a:solidFill>
                <a:latin typeface="Candara" panose="020E0502030303020204" charset="0"/>
                <a:ea typeface="微软雅黑"/>
                <a:cs typeface="Candara" panose="020E0502030303020204" charset="0"/>
                <a:sym typeface="+mn-lt"/>
              </a:rPr>
              <a:t>Thanks!</a:t>
            </a:r>
          </a:p>
          <a:p>
            <a:pPr algn="ctr" defTabSz="1097280">
              <a:lnSpc>
                <a:spcPct val="130000"/>
              </a:lnSpc>
              <a:spcBef>
                <a:spcPts val="48"/>
              </a:spcBef>
              <a:defRPr/>
            </a:pPr>
            <a:r>
              <a:rPr lang="en-US" altLang="zh-CN" sz="4800" b="1" dirty="0">
                <a:solidFill>
                  <a:srgbClr val="BE384B"/>
                </a:solidFill>
                <a:latin typeface="Candara" panose="020E0502030303020204" charset="0"/>
                <a:ea typeface="微软雅黑"/>
                <a:cs typeface="Candara" panose="020E0502030303020204" charset="0"/>
                <a:sym typeface="+mn-lt"/>
              </a:rPr>
              <a:t>Q&amp;A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474203" y="6166104"/>
            <a:ext cx="2169414" cy="547116"/>
            <a:chOff x="10321" y="8092"/>
            <a:chExt cx="2847" cy="71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180" y="8092"/>
              <a:ext cx="1989" cy="7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321" y="8097"/>
              <a:ext cx="713" cy="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简介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074896" y="2668250"/>
            <a:ext cx="99588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键值对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分布式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RDF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图存储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RDMA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高速网络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的通信模型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基于图探索的高并发查询执行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以类型为中心的查询优化器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A8F53C-08D3-4119-81C6-D22C2C3C5FB8}"/>
              </a:ext>
            </a:extLst>
          </p:cNvPr>
          <p:cNvSpPr txBox="1"/>
          <p:nvPr/>
        </p:nvSpPr>
        <p:spPr>
          <a:xfrm>
            <a:off x="887253" y="1704409"/>
            <a:ext cx="10334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Wukong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是一个面向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RDF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数据的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SPARQL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查询处理系统，提供了以下特性：</a:t>
            </a:r>
          </a:p>
        </p:txBody>
      </p:sp>
    </p:spTree>
    <p:extLst>
      <p:ext uri="{BB962C8B-B14F-4D97-AF65-F5344CB8AC3E}">
        <p14:creationId xmlns:p14="http://schemas.microsoft.com/office/powerpoint/2010/main" val="184159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主目录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116568" y="1462385"/>
            <a:ext cx="9958864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（主要代码）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datagen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（提供了将数据集转换为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Wukong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数据集格式的工具）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deps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（第三方依赖库）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docs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（文档）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rdma_lib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（封装的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rdma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库）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scripts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（安装、启动等运行脚本）</a:t>
            </a:r>
            <a:endParaRPr lang="en-US" altLang="zh-CN" sz="2400" b="0" i="0" dirty="0">
              <a:solidFill>
                <a:srgbClr val="333333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（系统测试文件）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54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代码目录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116568" y="1352926"/>
            <a:ext cx="9958864" cy="499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client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（客户端）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部分，参考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Wukong+G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(ATC’18)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loader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（图数据加载）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optimizer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（查询优化器）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utils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（帮助类）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core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TCP/RDMA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通讯）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common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（通用类）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engine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（执行引擎）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store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（分布式图存储）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task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（图任务）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52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脚本目录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85963E-B389-4130-88FE-684EE9E3142F}"/>
              </a:ext>
            </a:extLst>
          </p:cNvPr>
          <p:cNvSpPr txBox="1"/>
          <p:nvPr/>
        </p:nvSpPr>
        <p:spPr>
          <a:xfrm>
            <a:off x="1116568" y="1352926"/>
            <a:ext cx="9958864" cy="4550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script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build.sh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（构建脚本）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（系统配置项文件）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core.bind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engine thread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绑核配置）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mpd.hosts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（集群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run.sh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（运行脚本）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sync.sh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（同步脚本）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syncdeps.sh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（第三方依赖同步脚本）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sparql_query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57300" lvl="2" indent="-342900">
              <a:lnSpc>
                <a:spcPts val="3500"/>
              </a:lnSpc>
              <a:buFontTx/>
              <a:buChar char="-"/>
            </a:pP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dbpsb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lubm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watdiv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yago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（测试使用的四个</a:t>
            </a:r>
            <a:r>
              <a:rPr lang="en-US" altLang="zh-CN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benchmark</a:t>
            </a:r>
            <a:r>
              <a:rPr lang="zh-CN" altLang="en-US" sz="2400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9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3121410" cy="1080530"/>
          </a:xfrm>
        </p:spPr>
        <p:txBody>
          <a:bodyPr>
            <a:normAutofit/>
          </a:bodyPr>
          <a:lstStyle/>
          <a:p>
            <a:r>
              <a:rPr kumimoji="1" lang="zh-CN" altLang="en-US" sz="3840" dirty="0">
                <a:latin typeface="Candara" panose="020E0502030303020204" charset="0"/>
              </a:rPr>
              <a:t>架构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28AA2DB0-B88C-4059-8897-66B8E4A463A3}"/>
              </a:ext>
            </a:extLst>
          </p:cNvPr>
          <p:cNvSpPr/>
          <p:nvPr/>
        </p:nvSpPr>
        <p:spPr>
          <a:xfrm>
            <a:off x="4453769" y="5855083"/>
            <a:ext cx="3624258" cy="559435"/>
          </a:xfrm>
          <a:prstGeom prst="cloud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等线" panose="02010600030101010101" charset="-122"/>
                <a:cs typeface="Calibri" panose="020F0502020204030204" charset="0"/>
              </a:rPr>
              <a:t>RDMA/TCP network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EE347-C80B-445B-BE27-76D8190F33A9}"/>
              </a:ext>
            </a:extLst>
          </p:cNvPr>
          <p:cNvSpPr/>
          <p:nvPr/>
        </p:nvSpPr>
        <p:spPr>
          <a:xfrm>
            <a:off x="2454275" y="1278528"/>
            <a:ext cx="1578610" cy="3867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eorgia" panose="02040502050405020303" pitchFamily="18" charset="0"/>
                <a:cs typeface="Calibri" panose="020F0502020204030204" charset="0"/>
              </a:rPr>
              <a:t>Client Lib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BAD4A4-A7E5-41B1-9214-1A4EEC12045D}"/>
              </a:ext>
            </a:extLst>
          </p:cNvPr>
          <p:cNvSpPr/>
          <p:nvPr/>
        </p:nvSpPr>
        <p:spPr>
          <a:xfrm>
            <a:off x="7517981" y="1278528"/>
            <a:ext cx="1578610" cy="3867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eorgia" panose="02040502050405020303" pitchFamily="18" charset="0"/>
                <a:cs typeface="Calibri" panose="020F0502020204030204" charset="0"/>
              </a:rPr>
              <a:t>Client Lib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DCEC18-7B9C-4F2B-98CD-6B33C714FB77}"/>
              </a:ext>
            </a:extLst>
          </p:cNvPr>
          <p:cNvGrpSpPr/>
          <p:nvPr/>
        </p:nvGrpSpPr>
        <p:grpSpPr>
          <a:xfrm>
            <a:off x="1985894" y="3622514"/>
            <a:ext cx="1746001" cy="1593485"/>
            <a:chOff x="1201102" y="3024132"/>
            <a:chExt cx="2505075" cy="21720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0EDC3F-DDFB-49D4-8B13-80DF4EB9DA67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6376ED3-8BEB-4BBC-9CBE-33A3D14D584E}"/>
                </a:ext>
              </a:extLst>
            </p:cNvPr>
            <p:cNvCxnSpPr>
              <a:stCxn id="13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8ADC802-8A46-4BA6-894B-BC0BD5264C12}"/>
                </a:ext>
              </a:extLst>
            </p:cNvPr>
            <p:cNvSpPr txBox="1"/>
            <p:nvPr/>
          </p:nvSpPr>
          <p:spPr>
            <a:xfrm>
              <a:off x="1413192" y="3262257"/>
              <a:ext cx="209232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057407-BB9A-453A-9B8B-C91DF743C9C0}"/>
                </a:ext>
              </a:extLst>
            </p:cNvPr>
            <p:cNvSpPr txBox="1"/>
            <p:nvPr/>
          </p:nvSpPr>
          <p:spPr>
            <a:xfrm>
              <a:off x="1201103" y="4010922"/>
              <a:ext cx="250380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A3EA8C-B45C-4884-BB88-FDD0309F545C}"/>
                </a:ext>
              </a:extLst>
            </p:cNvPr>
            <p:cNvSpPr txBox="1"/>
            <p:nvPr/>
          </p:nvSpPr>
          <p:spPr>
            <a:xfrm>
              <a:off x="1781052" y="4734719"/>
              <a:ext cx="1343905" cy="461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Server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Calibri" panose="020F0502020204030204" charset="0"/>
                  <a:sym typeface="+mn-ea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AC9A75B-B588-453B-810C-869F110B8793}"/>
              </a:ext>
            </a:extLst>
          </p:cNvPr>
          <p:cNvGrpSpPr/>
          <p:nvPr/>
        </p:nvGrpSpPr>
        <p:grpSpPr>
          <a:xfrm>
            <a:off x="4659754" y="3621719"/>
            <a:ext cx="1746001" cy="1593485"/>
            <a:chOff x="1201102" y="3024132"/>
            <a:chExt cx="2505075" cy="21720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2002AD-4DF0-462A-B41F-6A25BBD6D474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E9D0F09-4516-476C-ADE0-4DEE0AEF2DF8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4ADCEC7-C669-45A5-A8D2-955D1D41D869}"/>
                </a:ext>
              </a:extLst>
            </p:cNvPr>
            <p:cNvSpPr txBox="1"/>
            <p:nvPr/>
          </p:nvSpPr>
          <p:spPr>
            <a:xfrm>
              <a:off x="1413192" y="3262257"/>
              <a:ext cx="209232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290C8B-627F-4C38-841D-7741D37FBFAF}"/>
                </a:ext>
              </a:extLst>
            </p:cNvPr>
            <p:cNvSpPr txBox="1"/>
            <p:nvPr/>
          </p:nvSpPr>
          <p:spPr>
            <a:xfrm>
              <a:off x="1201103" y="4010922"/>
              <a:ext cx="250380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977F055-CB38-4C6B-88E1-5EC613868107}"/>
                </a:ext>
              </a:extLst>
            </p:cNvPr>
            <p:cNvSpPr txBox="1"/>
            <p:nvPr/>
          </p:nvSpPr>
          <p:spPr>
            <a:xfrm>
              <a:off x="1781052" y="4734719"/>
              <a:ext cx="1525300" cy="461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Server </a:t>
              </a:r>
              <a:r>
                <a:rPr lang="en-US" sz="1600" b="1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charset="0"/>
                  <a:sym typeface="+mn-ea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03D104-FCD3-4D42-A8AD-C4710E838111}"/>
              </a:ext>
            </a:extLst>
          </p:cNvPr>
          <p:cNvGrpSpPr/>
          <p:nvPr/>
        </p:nvGrpSpPr>
        <p:grpSpPr>
          <a:xfrm>
            <a:off x="8224033" y="3621719"/>
            <a:ext cx="1746001" cy="1593485"/>
            <a:chOff x="1201102" y="3024132"/>
            <a:chExt cx="2505075" cy="21720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4E3A25C-5027-4DDC-A494-6CFF6520F92F}"/>
                </a:ext>
              </a:extLst>
            </p:cNvPr>
            <p:cNvSpPr/>
            <p:nvPr/>
          </p:nvSpPr>
          <p:spPr>
            <a:xfrm>
              <a:off x="1207452" y="3024132"/>
              <a:ext cx="2498725" cy="163957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微软雅黑"/>
                <a:cs typeface="Calibri" panose="020F050202020403020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99C86C3-17EA-466F-8F94-F5DBFEC2613A}"/>
                </a:ext>
              </a:extLst>
            </p:cNvPr>
            <p:cNvCxnSpPr>
              <a:stCxn id="25" idx="1"/>
            </p:cNvCxnSpPr>
            <p:nvPr/>
          </p:nvCxnSpPr>
          <p:spPr>
            <a:xfrm>
              <a:off x="1201102" y="3843917"/>
              <a:ext cx="2503805" cy="635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  <a:miter lim="800000"/>
            </a:ln>
            <a:effectLst/>
          </p:spPr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D3468DD-8ECF-4D75-8CC5-143A29BF6168}"/>
                </a:ext>
              </a:extLst>
            </p:cNvPr>
            <p:cNvSpPr txBox="1"/>
            <p:nvPr/>
          </p:nvSpPr>
          <p:spPr>
            <a:xfrm>
              <a:off x="1413192" y="3262257"/>
              <a:ext cx="209232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Engine Layer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088937D-F0B5-427D-B352-0A253CD93134}"/>
                </a:ext>
              </a:extLst>
            </p:cNvPr>
            <p:cNvSpPr txBox="1"/>
            <p:nvPr/>
          </p:nvSpPr>
          <p:spPr>
            <a:xfrm>
              <a:off x="1201103" y="4010922"/>
              <a:ext cx="2503805" cy="461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Storage Layer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B28E49A-5DC1-4B4D-A617-7B9C1778F0CC}"/>
                </a:ext>
              </a:extLst>
            </p:cNvPr>
            <p:cNvSpPr txBox="1"/>
            <p:nvPr/>
          </p:nvSpPr>
          <p:spPr>
            <a:xfrm>
              <a:off x="1781052" y="4734719"/>
              <a:ext cx="1545999" cy="4614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 panose="02040502050405020303" pitchFamily="18" charset="0"/>
                  <a:cs typeface="Calibri" panose="020F0502020204030204" charset="0"/>
                  <a:sym typeface="+mn-ea"/>
                </a:rPr>
                <a:t>Server </a:t>
              </a:r>
              <a:r>
                <a:rPr lang="en-US" altLang="zh-CN" sz="1600" b="1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charset="0"/>
                  <a:sym typeface="+mn-ea"/>
                </a:rPr>
                <a:t>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Calibri" panose="020F0502020204030204" charset="0"/>
                <a:sym typeface="+mn-ea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1B72CF0-917F-44C8-9FE4-F0BBF0A30282}"/>
              </a:ext>
            </a:extLst>
          </p:cNvPr>
          <p:cNvSpPr txBox="1"/>
          <p:nvPr/>
        </p:nvSpPr>
        <p:spPr>
          <a:xfrm>
            <a:off x="7094797" y="4023079"/>
            <a:ext cx="435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charset="0"/>
                <a:sym typeface="+mn-ea"/>
              </a:rPr>
              <a:t>…</a:t>
            </a:r>
            <a:endParaRPr lang="zh-CN" altLang="en-US" sz="20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141FBDE-6C7B-46D7-87A5-51267272C1CA}"/>
              </a:ext>
            </a:extLst>
          </p:cNvPr>
          <p:cNvCxnSpPr>
            <a:cxnSpLocks/>
          </p:cNvCxnSpPr>
          <p:nvPr/>
        </p:nvCxnSpPr>
        <p:spPr>
          <a:xfrm>
            <a:off x="3731010" y="4824550"/>
            <a:ext cx="1453765" cy="10961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5DD344D-FA3C-4780-A555-A08E738591D1}"/>
              </a:ext>
            </a:extLst>
          </p:cNvPr>
          <p:cNvCxnSpPr>
            <a:cxnSpLocks/>
          </p:cNvCxnSpPr>
          <p:nvPr/>
        </p:nvCxnSpPr>
        <p:spPr>
          <a:xfrm>
            <a:off x="6202833" y="4823755"/>
            <a:ext cx="63065" cy="10410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EF02AD-9913-4B6C-BE11-CA81B5900371}"/>
              </a:ext>
            </a:extLst>
          </p:cNvPr>
          <p:cNvCxnSpPr>
            <a:cxnSpLocks/>
          </p:cNvCxnSpPr>
          <p:nvPr/>
        </p:nvCxnSpPr>
        <p:spPr>
          <a:xfrm flipH="1">
            <a:off x="7003131" y="4823755"/>
            <a:ext cx="1316004" cy="10410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2C81C29-117C-46D6-B649-F99204EAFAF6}"/>
              </a:ext>
            </a:extLst>
          </p:cNvPr>
          <p:cNvSpPr/>
          <p:nvPr/>
        </p:nvSpPr>
        <p:spPr>
          <a:xfrm>
            <a:off x="2268855" y="3263265"/>
            <a:ext cx="1143000" cy="358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eorgia" panose="02040502050405020303" pitchFamily="18" charset="0"/>
              </a:rPr>
              <a:t>TCP port</a:t>
            </a:r>
            <a:endParaRPr lang="zh-CN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AF25C570-84CF-40FC-BCDC-840F9BCC2BC4}"/>
              </a:ext>
            </a:extLst>
          </p:cNvPr>
          <p:cNvSpPr/>
          <p:nvPr/>
        </p:nvSpPr>
        <p:spPr>
          <a:xfrm>
            <a:off x="4334247" y="2192271"/>
            <a:ext cx="2809240" cy="559435"/>
          </a:xfrm>
          <a:prstGeom prst="cloud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等线" panose="02010600030101010101" charset="-122"/>
                <a:cs typeface="Calibri" panose="020F0502020204030204" charset="0"/>
              </a:rPr>
              <a:t>TCP network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6F8F5BA-8F82-4B51-9D04-2999BDF88039}"/>
              </a:ext>
            </a:extLst>
          </p:cNvPr>
          <p:cNvCxnSpPr>
            <a:cxnSpLocks/>
          </p:cNvCxnSpPr>
          <p:nvPr/>
        </p:nvCxnSpPr>
        <p:spPr>
          <a:xfrm>
            <a:off x="3872892" y="1663802"/>
            <a:ext cx="1407768" cy="5595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0F2907C-896F-4061-B612-AB98F16CC805}"/>
              </a:ext>
            </a:extLst>
          </p:cNvPr>
          <p:cNvCxnSpPr>
            <a:cxnSpLocks/>
          </p:cNvCxnSpPr>
          <p:nvPr/>
        </p:nvCxnSpPr>
        <p:spPr>
          <a:xfrm flipH="1">
            <a:off x="6202832" y="1637273"/>
            <a:ext cx="1315149" cy="5549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838758D-FBD4-42A1-B0D2-4B54BC073660}"/>
              </a:ext>
            </a:extLst>
          </p:cNvPr>
          <p:cNvSpPr txBox="1"/>
          <p:nvPr/>
        </p:nvSpPr>
        <p:spPr>
          <a:xfrm>
            <a:off x="5505926" y="1191212"/>
            <a:ext cx="435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prstClr val="black"/>
                </a:solidFill>
                <a:latin typeface="Georgia" panose="02040502050405020303" pitchFamily="18" charset="0"/>
                <a:cs typeface="Calibri" panose="020F0502020204030204" charset="0"/>
                <a:sym typeface="+mn-ea"/>
              </a:rPr>
              <a:t>…</a:t>
            </a:r>
            <a:endParaRPr lang="zh-CN" altLang="en-US" sz="20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7497F3-0DE1-4A8A-AF71-58F118590ECE}"/>
              </a:ext>
            </a:extLst>
          </p:cNvPr>
          <p:cNvSpPr/>
          <p:nvPr/>
        </p:nvSpPr>
        <p:spPr>
          <a:xfrm>
            <a:off x="4965148" y="3266764"/>
            <a:ext cx="1143000" cy="358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eorgia" panose="02040502050405020303" pitchFamily="18" charset="0"/>
              </a:rPr>
              <a:t>TCP port</a:t>
            </a:r>
            <a:endParaRPr lang="zh-CN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BFB435-515B-4F9E-82A7-54C09A9358A0}"/>
              </a:ext>
            </a:extLst>
          </p:cNvPr>
          <p:cNvSpPr/>
          <p:nvPr/>
        </p:nvSpPr>
        <p:spPr>
          <a:xfrm>
            <a:off x="8525091" y="3266764"/>
            <a:ext cx="1143000" cy="358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Georgia" panose="02040502050405020303" pitchFamily="18" charset="0"/>
              </a:rPr>
              <a:t>TCP port</a:t>
            </a:r>
            <a:endParaRPr lang="zh-CN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68B3D15-3690-4223-93D2-1A625D5D984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840355" y="2735677"/>
            <a:ext cx="2158688" cy="527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76786BC-E981-40CB-843F-41DA9A516AD9}"/>
              </a:ext>
            </a:extLst>
          </p:cNvPr>
          <p:cNvCxnSpPr>
            <a:cxnSpLocks/>
            <a:stCxn id="42" idx="1"/>
            <a:endCxn id="49" idx="0"/>
          </p:cNvCxnSpPr>
          <p:nvPr/>
        </p:nvCxnSpPr>
        <p:spPr>
          <a:xfrm flipH="1">
            <a:off x="5536648" y="2751110"/>
            <a:ext cx="202219" cy="515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9B93EC8-E7C3-4016-BDF4-ABA6C1DDB548}"/>
              </a:ext>
            </a:extLst>
          </p:cNvPr>
          <p:cNvCxnSpPr>
            <a:cxnSpLocks/>
          </p:cNvCxnSpPr>
          <p:nvPr/>
        </p:nvCxnSpPr>
        <p:spPr>
          <a:xfrm>
            <a:off x="6404780" y="2677046"/>
            <a:ext cx="2668496" cy="584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形状&#10;&#10;低可信度描述已自动生成">
            <a:extLst>
              <a:ext uri="{FF2B5EF4-FFF2-40B4-BE49-F238E27FC236}">
                <a16:creationId xmlns:a16="http://schemas.microsoft.com/office/drawing/2014/main" id="{723607FD-576F-4BB8-AB7B-A00465CED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50" y="3370228"/>
            <a:ext cx="512225" cy="609600"/>
          </a:xfrm>
          <a:prstGeom prst="rect">
            <a:avLst/>
          </a:prstGeom>
        </p:spPr>
      </p:pic>
      <p:pic>
        <p:nvPicPr>
          <p:cNvPr id="64" name="图片 63" descr="形状&#10;&#10;低可信度描述已自动生成">
            <a:extLst>
              <a:ext uri="{FF2B5EF4-FFF2-40B4-BE49-F238E27FC236}">
                <a16:creationId xmlns:a16="http://schemas.microsoft.com/office/drawing/2014/main" id="{5188CED6-45B1-4DBD-A1C4-31923C44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0" y="3373102"/>
            <a:ext cx="512225" cy="609600"/>
          </a:xfrm>
          <a:prstGeom prst="rect">
            <a:avLst/>
          </a:prstGeom>
        </p:spPr>
      </p:pic>
      <p:pic>
        <p:nvPicPr>
          <p:cNvPr id="65" name="图片 64" descr="形状&#10;&#10;低可信度描述已自动生成">
            <a:extLst>
              <a:ext uri="{FF2B5EF4-FFF2-40B4-BE49-F238E27FC236}">
                <a16:creationId xmlns:a16="http://schemas.microsoft.com/office/drawing/2014/main" id="{89FEFB5F-274C-4A9E-8F92-D7C2A6B69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35" y="3368071"/>
            <a:ext cx="512225" cy="609600"/>
          </a:xfrm>
          <a:prstGeom prst="rect">
            <a:avLst/>
          </a:prstGeom>
        </p:spPr>
      </p:pic>
      <p:pic>
        <p:nvPicPr>
          <p:cNvPr id="67" name="图片 66" descr="形状&#10;&#10;低可信度描述已自动生成">
            <a:extLst>
              <a:ext uri="{FF2B5EF4-FFF2-40B4-BE49-F238E27FC236}">
                <a16:creationId xmlns:a16="http://schemas.microsoft.com/office/drawing/2014/main" id="{F9711EF4-386F-496B-8F01-63FB2CF38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35" y="815368"/>
            <a:ext cx="450850" cy="450850"/>
          </a:xfrm>
          <a:prstGeom prst="rect">
            <a:avLst/>
          </a:prstGeom>
        </p:spPr>
      </p:pic>
      <p:pic>
        <p:nvPicPr>
          <p:cNvPr id="68" name="图片 67" descr="形状&#10;&#10;低可信度描述已自动生成">
            <a:extLst>
              <a:ext uri="{FF2B5EF4-FFF2-40B4-BE49-F238E27FC236}">
                <a16:creationId xmlns:a16="http://schemas.microsoft.com/office/drawing/2014/main" id="{804F1E71-AE8A-42F5-A1DB-9813AF33F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32" y="825229"/>
            <a:ext cx="45085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</a:rPr>
              <a:t>查询接口 </a:t>
            </a:r>
            <a:r>
              <a:rPr kumimoji="1" lang="en-US" altLang="zh-CN" sz="3840" dirty="0">
                <a:latin typeface="Candara" panose="020E0502030303020204" charset="0"/>
              </a:rPr>
              <a:t>– </a:t>
            </a:r>
            <a:r>
              <a:rPr kumimoji="1" lang="en-US" altLang="zh-CN" sz="3840" dirty="0" err="1">
                <a:latin typeface="Candara" panose="020E0502030303020204" charset="0"/>
              </a:rPr>
              <a:t>sparql</a:t>
            </a:r>
            <a:r>
              <a:rPr kumimoji="1" lang="zh-CN" altLang="en-US" sz="3840" dirty="0">
                <a:latin typeface="Candara" panose="020E0502030303020204" charset="0"/>
              </a:rPr>
              <a:t>查询语言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FF99DBB-81C3-4EFD-8F1A-83A068C6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37" y="2857501"/>
            <a:ext cx="4618120" cy="1832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4FBA0B-86EA-48BC-9251-CD0CA5FB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0" y="2714490"/>
            <a:ext cx="2317656" cy="211879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62BED915-73F5-4B5A-9570-D55932CAB2F9}"/>
              </a:ext>
            </a:extLst>
          </p:cNvPr>
          <p:cNvSpPr/>
          <p:nvPr/>
        </p:nvSpPr>
        <p:spPr>
          <a:xfrm>
            <a:off x="4906682" y="3520141"/>
            <a:ext cx="1267012" cy="25101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0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2356485" cy="1080530"/>
          </a:xfrm>
        </p:spPr>
        <p:txBody>
          <a:bodyPr/>
          <a:lstStyle/>
          <a:p>
            <a:r>
              <a:rPr kumimoji="1" lang="zh-CN" altLang="en-US" sz="3840" dirty="0">
                <a:latin typeface="Candara" panose="020E0502030303020204" charset="0"/>
                <a:cs typeface="Candara" panose="020E0502030303020204" charset="0"/>
              </a:rPr>
              <a:t>系统模块</a:t>
            </a:r>
            <a:endParaRPr kumimoji="1" lang="en-US" altLang="zh-CN" sz="3840" dirty="0">
              <a:latin typeface="Candara" panose="020E0502030303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350257"/>
            <a:ext cx="2560320" cy="365125"/>
          </a:xfrm>
        </p:spPr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44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44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FEA3D40-CF87-4618-A421-0093FD0188ED}"/>
              </a:ext>
            </a:extLst>
          </p:cNvPr>
          <p:cNvGrpSpPr/>
          <p:nvPr/>
        </p:nvGrpSpPr>
        <p:grpSpPr>
          <a:xfrm>
            <a:off x="3947631" y="1370648"/>
            <a:ext cx="1908810" cy="725805"/>
            <a:chOff x="2308860" y="1960245"/>
            <a:chExt cx="1908810" cy="725805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548CAECE-D4C6-4560-A3A0-EB090EBD0BB4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1A38542-F329-4EBF-92E4-71FCF503037F}"/>
                </a:ext>
              </a:extLst>
            </p:cNvPr>
            <p:cNvSpPr txBox="1"/>
            <p:nvPr/>
          </p:nvSpPr>
          <p:spPr>
            <a:xfrm>
              <a:off x="2541745" y="2092314"/>
              <a:ext cx="1443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Console</a:t>
              </a:r>
              <a:endParaRPr lang="zh-CN" altLang="en-US" sz="2400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965ECA-C572-4C91-A7DD-16DF01BF888C}"/>
              </a:ext>
            </a:extLst>
          </p:cNvPr>
          <p:cNvGrpSpPr/>
          <p:nvPr/>
        </p:nvGrpSpPr>
        <p:grpSpPr>
          <a:xfrm>
            <a:off x="6064943" y="1375405"/>
            <a:ext cx="2794258" cy="725805"/>
            <a:chOff x="2308860" y="1960245"/>
            <a:chExt cx="1908810" cy="725805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1AAA180-076B-4A7F-8304-6E5FF8B8A2F7}"/>
                </a:ext>
              </a:extLst>
            </p:cNvPr>
            <p:cNvSpPr/>
            <p:nvPr/>
          </p:nvSpPr>
          <p:spPr>
            <a:xfrm>
              <a:off x="2308860" y="1960245"/>
              <a:ext cx="1908810" cy="72580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B286599-3B33-4E52-8DB0-BDAF2A8B22FF}"/>
                </a:ext>
              </a:extLst>
            </p:cNvPr>
            <p:cNvSpPr txBox="1"/>
            <p:nvPr/>
          </p:nvSpPr>
          <p:spPr>
            <a:xfrm>
              <a:off x="2308861" y="2092313"/>
              <a:ext cx="1908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RPC Client</a:t>
              </a:r>
              <a:endParaRPr lang="zh-CN" altLang="en-US" sz="2400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26D57A-1BF5-4023-9D62-0B3626B456F0}"/>
              </a:ext>
            </a:extLst>
          </p:cNvPr>
          <p:cNvGrpSpPr/>
          <p:nvPr/>
        </p:nvGrpSpPr>
        <p:grpSpPr>
          <a:xfrm>
            <a:off x="3913341" y="2404873"/>
            <a:ext cx="2463166" cy="725805"/>
            <a:chOff x="2051685" y="1960243"/>
            <a:chExt cx="2360296" cy="72580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D4CC9C25-E729-4C38-A323-B4D3292DA05C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D5AB152-05D1-428D-87DE-9F810E61FAD0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SPARQL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Engine</a:t>
              </a:r>
              <a:endParaRPr lang="zh-CN" altLang="en-US" sz="2400" dirty="0">
                <a:solidFill>
                  <a:schemeClr val="accent5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DEE3DF-E140-443C-9736-26723C5C9509}"/>
              </a:ext>
            </a:extLst>
          </p:cNvPr>
          <p:cNvGrpSpPr/>
          <p:nvPr/>
        </p:nvGrpSpPr>
        <p:grpSpPr>
          <a:xfrm>
            <a:off x="6595109" y="2429451"/>
            <a:ext cx="2261233" cy="725805"/>
            <a:chOff x="2051685" y="1960243"/>
            <a:chExt cx="2360296" cy="725805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A55BB359-BFF3-4C28-8DBE-EEB44228F3C4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8F675BA-CB28-4DFF-ADBB-649D9B77A7A2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Update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5"/>
                  </a:solidFill>
                  <a:latin typeface="Georgia" panose="02040502050405020303" pitchFamily="18" charset="0"/>
                </a:rPr>
                <a:t>Engine</a:t>
              </a:r>
              <a:endParaRPr lang="zh-CN" altLang="en-US" sz="2400" dirty="0">
                <a:solidFill>
                  <a:schemeClr val="accent5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A4301B9-2F5A-4EE0-891C-E3BF764861EA}"/>
              </a:ext>
            </a:extLst>
          </p:cNvPr>
          <p:cNvGrpSpPr/>
          <p:nvPr/>
        </p:nvGrpSpPr>
        <p:grpSpPr>
          <a:xfrm>
            <a:off x="2040011" y="3516699"/>
            <a:ext cx="2107647" cy="725805"/>
            <a:chOff x="2051685" y="1960243"/>
            <a:chExt cx="2360296" cy="725805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0F2477C-8396-4DD0-A836-84B0329A70CD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88CC831-043A-44E8-A51E-9046B49BB115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RDF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Graph</a:t>
              </a:r>
              <a:endParaRPr lang="zh-CN" altLang="en-US" sz="2400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1C9C47-0C0D-4FBF-9880-EF2D8DE7333E}"/>
              </a:ext>
            </a:extLst>
          </p:cNvPr>
          <p:cNvGrpSpPr/>
          <p:nvPr/>
        </p:nvGrpSpPr>
        <p:grpSpPr>
          <a:xfrm>
            <a:off x="4364353" y="3530912"/>
            <a:ext cx="2316482" cy="725805"/>
            <a:chOff x="2051685" y="1960243"/>
            <a:chExt cx="2360296" cy="725805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C325194-AFFD-45B2-B6F6-8E5FADC31674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DAE3F0-E5E7-45AA-8D02-E81178197AB3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Property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Graph</a:t>
              </a:r>
              <a:endParaRPr lang="zh-CN" altLang="en-US" sz="2400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BF56616-B3AC-484A-9386-675653D5E961}"/>
              </a:ext>
            </a:extLst>
          </p:cNvPr>
          <p:cNvGrpSpPr/>
          <p:nvPr/>
        </p:nvGrpSpPr>
        <p:grpSpPr>
          <a:xfrm>
            <a:off x="6867523" y="3530911"/>
            <a:ext cx="2005967" cy="725805"/>
            <a:chOff x="2051685" y="1960243"/>
            <a:chExt cx="2360296" cy="725805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5823A2E-1AEA-4038-94C4-5D6F4596F901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E8CC3F4-EF6F-4B9C-B0A9-9BEB2D42F548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3"/>
                  </a:solidFill>
                  <a:latin typeface="Georgia" panose="02040502050405020303" pitchFamily="18" charset="0"/>
                </a:rPr>
                <a:t>HyperGraph</a:t>
              </a:r>
              <a:endParaRPr lang="zh-CN" altLang="en-US" sz="2400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9E70B8-2FAB-454D-B8C4-20EA3406EA69}"/>
              </a:ext>
            </a:extLst>
          </p:cNvPr>
          <p:cNvGrpSpPr/>
          <p:nvPr/>
        </p:nvGrpSpPr>
        <p:grpSpPr>
          <a:xfrm>
            <a:off x="2037157" y="4647823"/>
            <a:ext cx="2604612" cy="725805"/>
            <a:chOff x="2051685" y="1960243"/>
            <a:chExt cx="2360296" cy="725805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26E964AE-E9D6-46D4-B3FF-302A780025B6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391E1E-73BB-4172-9200-A3847625E109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Key-Value Store</a:t>
              </a:r>
              <a:endParaRPr lang="zh-CN" altLang="en-US" sz="2400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EF2833-F2A3-4090-A374-C766917D9DA7}"/>
              </a:ext>
            </a:extLst>
          </p:cNvPr>
          <p:cNvGrpSpPr/>
          <p:nvPr/>
        </p:nvGrpSpPr>
        <p:grpSpPr>
          <a:xfrm>
            <a:off x="4846320" y="4642796"/>
            <a:ext cx="1844040" cy="725805"/>
            <a:chOff x="2051685" y="1960243"/>
            <a:chExt cx="2360296" cy="725805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58207EF-BD7B-4001-9A45-E2E6E63C7BA5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D60225B-2B8C-44F4-9240-79830BFB4153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Meta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Store</a:t>
              </a:r>
              <a:endParaRPr lang="zh-CN" altLang="en-US" sz="2400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7B1897D-4E7A-434A-BEF5-95F0B049081B}"/>
              </a:ext>
            </a:extLst>
          </p:cNvPr>
          <p:cNvGrpSpPr/>
          <p:nvPr/>
        </p:nvGrpSpPr>
        <p:grpSpPr>
          <a:xfrm>
            <a:off x="2045726" y="5723211"/>
            <a:ext cx="2005967" cy="725805"/>
            <a:chOff x="2051685" y="1960243"/>
            <a:chExt cx="2360296" cy="725805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DC5DB06-89C2-429C-96B0-1D5DA0FEF8BA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75E969-1E63-4228-ACDF-BC1B638A3B24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Data Loader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EE4CA5-FC7B-4760-A364-F61A3606F26C}"/>
              </a:ext>
            </a:extLst>
          </p:cNvPr>
          <p:cNvGrpSpPr/>
          <p:nvPr/>
        </p:nvGrpSpPr>
        <p:grpSpPr>
          <a:xfrm>
            <a:off x="4226002" y="5723212"/>
            <a:ext cx="2476263" cy="963068"/>
            <a:chOff x="2051685" y="1960243"/>
            <a:chExt cx="2360296" cy="963068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59C661-C0B7-4EE1-B5B7-E09EE414E084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4F9AEA9-7369-416D-B052-33BCDFBC83C2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Communication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74296DA-3313-4698-9DCE-B789D1B0C9D2}"/>
              </a:ext>
            </a:extLst>
          </p:cNvPr>
          <p:cNvGrpSpPr/>
          <p:nvPr/>
        </p:nvGrpSpPr>
        <p:grpSpPr>
          <a:xfrm>
            <a:off x="6926580" y="5723212"/>
            <a:ext cx="1952625" cy="725805"/>
            <a:chOff x="2051685" y="1960243"/>
            <a:chExt cx="2360296" cy="72580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77ADE32-E6B8-4C4C-8242-250D4CA5A6A8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5AE0339-F5B8-470E-B25B-F7A1489E8672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Georgia" panose="02040502050405020303" pitchFamily="18" charset="0"/>
                </a:rPr>
                <a:t>Malloc</a:t>
              </a:r>
              <a:endParaRPr lang="zh-CN" altLang="en-US" sz="2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0ED9CCD-77F7-451E-A729-CDD1A98E7609}"/>
              </a:ext>
            </a:extLst>
          </p:cNvPr>
          <p:cNvGrpSpPr/>
          <p:nvPr/>
        </p:nvGrpSpPr>
        <p:grpSpPr>
          <a:xfrm>
            <a:off x="2040524" y="1357648"/>
            <a:ext cx="1632358" cy="1845938"/>
            <a:chOff x="2037828" y="1960242"/>
            <a:chExt cx="1710262" cy="175888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D5F40048-3598-4669-B916-1CCAFEE0CC63}"/>
                </a:ext>
              </a:extLst>
            </p:cNvPr>
            <p:cNvSpPr/>
            <p:nvPr/>
          </p:nvSpPr>
          <p:spPr>
            <a:xfrm>
              <a:off x="2051686" y="1960242"/>
              <a:ext cx="1696404" cy="175888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73EDE9E-728C-4267-BFF8-F3B0A3695848}"/>
                </a:ext>
              </a:extLst>
            </p:cNvPr>
            <p:cNvSpPr txBox="1"/>
            <p:nvPr/>
          </p:nvSpPr>
          <p:spPr>
            <a:xfrm>
              <a:off x="2037828" y="2351629"/>
              <a:ext cx="1696404" cy="96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B2635"/>
                  </a:solidFill>
                  <a:latin typeface="Georgia" panose="02040502050405020303" pitchFamily="18" charset="0"/>
                </a:rPr>
                <a:t>String </a:t>
              </a:r>
            </a:p>
            <a:p>
              <a:pPr algn="ctr"/>
              <a:r>
                <a:rPr lang="en-US" altLang="zh-CN" sz="2800" dirty="0">
                  <a:solidFill>
                    <a:srgbClr val="8B2635"/>
                  </a:solidFill>
                  <a:latin typeface="Georgia" panose="02040502050405020303" pitchFamily="18" charset="0"/>
                </a:rPr>
                <a:t>Server</a:t>
              </a:r>
              <a:endParaRPr lang="zh-CN" altLang="en-US" sz="2800" dirty="0">
                <a:solidFill>
                  <a:srgbClr val="8B2635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734E1D-BC42-4CFB-BD59-1EB3B1FAF957}"/>
              </a:ext>
            </a:extLst>
          </p:cNvPr>
          <p:cNvGrpSpPr/>
          <p:nvPr/>
        </p:nvGrpSpPr>
        <p:grpSpPr>
          <a:xfrm>
            <a:off x="6894910" y="4644324"/>
            <a:ext cx="2005967" cy="725805"/>
            <a:chOff x="2051685" y="1960243"/>
            <a:chExt cx="2360296" cy="725805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FC0AD33-7E13-497A-953F-BE6142EAA9CF}"/>
                </a:ext>
              </a:extLst>
            </p:cNvPr>
            <p:cNvSpPr/>
            <p:nvPr/>
          </p:nvSpPr>
          <p:spPr>
            <a:xfrm>
              <a:off x="2051685" y="1960243"/>
              <a:ext cx="2360295" cy="72580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8D8FE8F-19BD-43BF-A708-4701908F320D}"/>
                </a:ext>
              </a:extLst>
            </p:cNvPr>
            <p:cNvSpPr txBox="1"/>
            <p:nvPr/>
          </p:nvSpPr>
          <p:spPr>
            <a:xfrm>
              <a:off x="2051686" y="2092314"/>
              <a:ext cx="2360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Temp</a:t>
              </a:r>
              <a:r>
                <a:rPr lang="en-US" altLang="zh-CN" sz="2400" dirty="0">
                  <a:latin typeface="Georgia" panose="02040502050405020303" pitchFamily="18" charset="0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Store</a:t>
              </a:r>
              <a:endParaRPr lang="zh-CN" altLang="en-US" sz="2400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4CD8FF-E78F-4DB7-A633-B11AC568FDF0}"/>
              </a:ext>
            </a:extLst>
          </p:cNvPr>
          <p:cNvCxnSpPr>
            <a:cxnSpLocks/>
          </p:cNvCxnSpPr>
          <p:nvPr/>
        </p:nvCxnSpPr>
        <p:spPr>
          <a:xfrm>
            <a:off x="3887146" y="2211705"/>
            <a:ext cx="49863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8EBB200-834B-4BE9-9971-C874930D3796}"/>
              </a:ext>
            </a:extLst>
          </p:cNvPr>
          <p:cNvSpPr txBox="1"/>
          <p:nvPr/>
        </p:nvSpPr>
        <p:spPr>
          <a:xfrm>
            <a:off x="8354027" y="1537573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客户端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20EAC78-EF4F-42D0-857F-F5FF9667772E}"/>
              </a:ext>
            </a:extLst>
          </p:cNvPr>
          <p:cNvCxnSpPr>
            <a:cxnSpLocks/>
          </p:cNvCxnSpPr>
          <p:nvPr/>
        </p:nvCxnSpPr>
        <p:spPr>
          <a:xfrm>
            <a:off x="2048587" y="3335655"/>
            <a:ext cx="682490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5A0B3C3-8B98-4FAB-AAF3-75F70BBCEE12}"/>
              </a:ext>
            </a:extLst>
          </p:cNvPr>
          <p:cNvSpPr txBox="1"/>
          <p:nvPr/>
        </p:nvSpPr>
        <p:spPr>
          <a:xfrm>
            <a:off x="8354027" y="2567189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引擎层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8723E5C-6281-4BAE-91BB-B3EE310013AB}"/>
              </a:ext>
            </a:extLst>
          </p:cNvPr>
          <p:cNvCxnSpPr>
            <a:cxnSpLocks/>
          </p:cNvCxnSpPr>
          <p:nvPr/>
        </p:nvCxnSpPr>
        <p:spPr>
          <a:xfrm>
            <a:off x="2028581" y="4441791"/>
            <a:ext cx="6833478" cy="1353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513F1D4-7D52-45B1-BC72-11388227CC2F}"/>
              </a:ext>
            </a:extLst>
          </p:cNvPr>
          <p:cNvSpPr txBox="1"/>
          <p:nvPr/>
        </p:nvSpPr>
        <p:spPr>
          <a:xfrm>
            <a:off x="8354027" y="3662982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图模型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3345E66-69B2-4978-9EAA-B9E2AF42818D}"/>
              </a:ext>
            </a:extLst>
          </p:cNvPr>
          <p:cNvCxnSpPr>
            <a:cxnSpLocks/>
          </p:cNvCxnSpPr>
          <p:nvPr/>
        </p:nvCxnSpPr>
        <p:spPr>
          <a:xfrm>
            <a:off x="2045726" y="5582316"/>
            <a:ext cx="687229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E93BC5E-A73F-4B8F-8760-C9FCEAEF6E13}"/>
              </a:ext>
            </a:extLst>
          </p:cNvPr>
          <p:cNvSpPr txBox="1"/>
          <p:nvPr/>
        </p:nvSpPr>
        <p:spPr>
          <a:xfrm>
            <a:off x="8354027" y="4774865"/>
            <a:ext cx="279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存储层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0E9F3B4-FFA4-45DC-9614-D9BA387A367B}"/>
              </a:ext>
            </a:extLst>
          </p:cNvPr>
          <p:cNvSpPr txBox="1"/>
          <p:nvPr/>
        </p:nvSpPr>
        <p:spPr>
          <a:xfrm>
            <a:off x="8843253" y="5871937"/>
            <a:ext cx="18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基础设施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532130" lvl="2" indent="-532130">
          <a:buNone/>
          <a:defRPr lang="en-US" altLang="zh-CN" sz="2400" dirty="0">
            <a:solidFill>
              <a:srgbClr val="C00000"/>
            </a:solidFill>
            <a:effectLst/>
            <a:latin typeface="Georgia" panose="02040502050405020303" charset="0"/>
            <a:ea typeface="Meiryo UI" pitchFamily="34" charset="-128"/>
            <a:cs typeface="Georgia" panose="02040502050405020303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719</Words>
  <Application>Microsoft Office PowerPoint</Application>
  <PresentationFormat>宽屏</PresentationFormat>
  <Paragraphs>272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Candara</vt:lpstr>
      <vt:lpstr>Georgia</vt:lpstr>
      <vt:lpstr>Office 主题​​</vt:lpstr>
      <vt:lpstr>1_Office 主题​​</vt:lpstr>
      <vt:lpstr>Wukong图系统介绍</vt:lpstr>
      <vt:lpstr>PowerPoint 演示文稿</vt:lpstr>
      <vt:lpstr>简介</vt:lpstr>
      <vt:lpstr>主目录</vt:lpstr>
      <vt:lpstr>代码目录</vt:lpstr>
      <vt:lpstr>脚本目录</vt:lpstr>
      <vt:lpstr>架构</vt:lpstr>
      <vt:lpstr>查询接口 – sparql查询语言</vt:lpstr>
      <vt:lpstr>系统模块</vt:lpstr>
      <vt:lpstr>工作流 - 启动</vt:lpstr>
      <vt:lpstr>工作流 – 查询执行</vt:lpstr>
      <vt:lpstr>PowerPoint 演示文稿</vt:lpstr>
      <vt:lpstr>查询引擎</vt:lpstr>
      <vt:lpstr>工作窃取</vt:lpstr>
      <vt:lpstr>RDF图存储</vt:lpstr>
      <vt:lpstr>现有索引</vt:lpstr>
      <vt:lpstr>键值对格式</vt:lpstr>
      <vt:lpstr>PowerPoint 演示文稿</vt:lpstr>
      <vt:lpstr>超图</vt:lpstr>
      <vt:lpstr>持久化存储</vt:lpstr>
      <vt:lpstr>时序数据存储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子航</dc:creator>
  <cp:lastModifiedBy>姚 子航</cp:lastModifiedBy>
  <cp:revision>51</cp:revision>
  <dcterms:created xsi:type="dcterms:W3CDTF">2021-04-10T15:43:03Z</dcterms:created>
  <dcterms:modified xsi:type="dcterms:W3CDTF">2021-04-22T13:23:00Z</dcterms:modified>
</cp:coreProperties>
</file>