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0"/>
  </p:notesMasterIdLst>
  <p:sldIdLst>
    <p:sldId id="289" r:id="rId2"/>
    <p:sldId id="313" r:id="rId3"/>
    <p:sldId id="263" r:id="rId4"/>
    <p:sldId id="314" r:id="rId5"/>
    <p:sldId id="338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36" r:id="rId14"/>
    <p:sldId id="339" r:id="rId15"/>
    <p:sldId id="340" r:id="rId16"/>
    <p:sldId id="343" r:id="rId17"/>
    <p:sldId id="341" r:id="rId18"/>
    <p:sldId id="344" r:id="rId19"/>
    <p:sldId id="34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25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E93"/>
    <a:srgbClr val="C8161E"/>
    <a:srgbClr val="C9161E"/>
    <a:srgbClr val="FFFFFF"/>
    <a:srgbClr val="BFE2F3"/>
    <a:srgbClr val="C31823"/>
    <a:srgbClr val="C9151E"/>
    <a:srgbClr val="E9CBBC"/>
    <a:srgbClr val="E0A487"/>
    <a:srgbClr val="D97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7" autoAdjust="0"/>
    <p:restoredTop sz="94785" autoAdjust="0"/>
  </p:normalViewPr>
  <p:slideViewPr>
    <p:cSldViewPr snapToGrid="0">
      <p:cViewPr varScale="1">
        <p:scale>
          <a:sx n="114" d="100"/>
          <a:sy n="114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/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HON - Huawei Open Network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Huang Yongxi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2019.9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9" y="1685925"/>
            <a:ext cx="5705435" cy="45662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chemeClr val="tx1"/>
                </a:solidFill>
                <a:sym typeface="+mn-ea"/>
              </a:rPr>
              <a:t>IPFS Stack: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b="1" dirty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en-US" dirty="0">
                <a:sym typeface="+mn-ea"/>
              </a:rPr>
              <a:t>Objects (Merkle DAG)</a:t>
            </a:r>
            <a:endParaRPr lang="" altLang="en-US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+mn-ea"/>
              </a:rPr>
              <a:t>Files in IPFS are partitioned into a set of blocks with maximum size 256 </a:t>
            </a:r>
            <a:r>
              <a:rPr lang="en-US" altLang="en-US" dirty="0" err="1">
                <a:sym typeface="+mn-ea"/>
              </a:rPr>
              <a:t>Kb</a:t>
            </a:r>
            <a:r>
              <a:rPr lang="en-US" altLang="en-US" dirty="0">
                <a:sym typeface="+mn-ea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+mn-ea"/>
              </a:rPr>
              <a:t>Merkle-DAG is a  DAG where each node corresponds to a file block.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+mn-ea"/>
              </a:rPr>
              <a:t>Merkle-DAG nodes are immutable. Any change in a node would alter its identifier and essentially creating a different DAG.</a:t>
            </a:r>
          </a:p>
          <a:p>
            <a:pPr lvl="1">
              <a:lnSpc>
                <a:spcPct val="150000"/>
              </a:lnSpc>
            </a:pP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IPFS ?</a:t>
            </a:r>
            <a:endParaRPr lang="en-US" altLang="en-US" dirty="0"/>
          </a:p>
        </p:txBody>
      </p:sp>
      <p:pic>
        <p:nvPicPr>
          <p:cNvPr id="5" name="Picture 2" descr="https://upload-images.jianshu.io/upload_images/8795363-10dd7f6eaef67296.png">
            <a:extLst>
              <a:ext uri="{FF2B5EF4-FFF2-40B4-BE49-F238E27FC236}">
                <a16:creationId xmlns:a16="http://schemas.microsoft.com/office/drawing/2014/main" id="{9E6FE17F-668B-4BE0-B71A-54301B221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85" y="2753564"/>
            <a:ext cx="2981325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49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9" y="1685925"/>
            <a:ext cx="5705435" cy="45662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chemeClr val="tx1"/>
                </a:solidFill>
                <a:sym typeface="+mn-ea"/>
              </a:rPr>
              <a:t>IPFS Stack: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b="1" dirty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en-US" dirty="0">
                <a:sym typeface="+mn-ea"/>
              </a:rPr>
              <a:t>Files</a:t>
            </a:r>
            <a:endParaRPr lang="" altLang="en-US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A versioned filesystem on top of the Merkle DAG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The File Model is similar to Git’s:</a:t>
            </a:r>
          </a:p>
          <a:p>
            <a:pPr lvl="2">
              <a:lnSpc>
                <a:spcPct val="150000"/>
              </a:lnSpc>
            </a:pPr>
            <a:r>
              <a:rPr lang="en-US" altLang="en-US" dirty="0">
                <a:sym typeface="+mn-ea"/>
              </a:rPr>
              <a:t>block: a variable-size block of data</a:t>
            </a:r>
          </a:p>
          <a:p>
            <a:pPr lvl="2">
              <a:lnSpc>
                <a:spcPct val="150000"/>
              </a:lnSpc>
            </a:pPr>
            <a:r>
              <a:rPr lang="en-US" altLang="en-US" dirty="0">
                <a:sym typeface="+mn-ea"/>
              </a:rPr>
              <a:t>list: a collection of blocks or other lists</a:t>
            </a:r>
          </a:p>
          <a:p>
            <a:pPr lvl="2">
              <a:lnSpc>
                <a:spcPct val="150000"/>
              </a:lnSpc>
            </a:pPr>
            <a:r>
              <a:rPr lang="en-US" altLang="en-US" dirty="0">
                <a:sym typeface="+mn-ea"/>
              </a:rPr>
              <a:t>t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ree: a collection of blocks, lists, or other trees</a:t>
            </a:r>
          </a:p>
          <a:p>
            <a:pPr lvl="2">
              <a:lnSpc>
                <a:spcPct val="150000"/>
              </a:lnSpc>
            </a:pPr>
            <a:r>
              <a:rPr lang="en-US" altLang="en-US" dirty="0">
                <a:sym typeface="+mn-ea"/>
              </a:rPr>
              <a:t>commit: a snapshot in the version history of a tree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IPFS ?</a:t>
            </a:r>
            <a:endParaRPr lang="en-US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5058A52-53F0-47C5-9890-4093F0AB734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37131" y="2600587"/>
            <a:ext cx="2829056" cy="302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6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9" y="1685925"/>
            <a:ext cx="7433567" cy="45662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chemeClr val="tx1"/>
                </a:solidFill>
                <a:sym typeface="+mn-ea"/>
              </a:rPr>
              <a:t>IPFS Stack: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b="1" dirty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Naming (</a:t>
            </a:r>
            <a:r>
              <a:rPr lang="en-US" altLang="en-US" dirty="0">
                <a:sym typeface="+mn-ea"/>
              </a:rPr>
              <a:t>Inter-Planetary Name System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" altLang="en-US" dirty="0">
                <a:sym typeface="+mn-ea"/>
              </a:rPr>
              <a:t>A </a:t>
            </a:r>
            <a:r>
              <a:rPr lang="en-US" altLang="zh-CN" dirty="0"/>
              <a:t>system for creating and updating mutable links to IPFS content.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A name in IPNS is the hash of a public key. It is associated with a record containing information about the hash it links to that is signed by the corresponding private key.</a:t>
            </a:r>
          </a:p>
          <a:p>
            <a:pPr marL="0" indent="0">
              <a:lnSpc>
                <a:spcPct val="150000"/>
              </a:lnSpc>
              <a:buNone/>
            </a:pPr>
            <a:endParaRPr lang="" altLang="en-US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IPFS 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926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30" y="1685925"/>
            <a:ext cx="4644390" cy="45662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A toolbox for building apps based on IPFS</a:t>
            </a:r>
          </a:p>
          <a:p>
            <a:pPr lvl="1">
              <a:lnSpc>
                <a:spcPct val="150000"/>
              </a:lnSpc>
            </a:pPr>
            <a:r>
              <a:rPr lang="en-US" altLang="en-US" sz="1800">
                <a:solidFill>
                  <a:schemeClr val="tx1"/>
                </a:solidFill>
                <a:sym typeface="+mn-ea"/>
              </a:rPr>
              <a:t>Provide photo backup and storage over IPFS</a:t>
            </a:r>
          </a:p>
          <a:p>
            <a:pPr lvl="1">
              <a:lnSpc>
                <a:spcPct val="150000"/>
              </a:lnSpc>
            </a:pPr>
            <a:r>
              <a:rPr lang="en-US" altLang="en-US" sz="1800">
                <a:solidFill>
                  <a:schemeClr val="tx1"/>
                </a:solidFill>
                <a:sym typeface="+mn-ea"/>
              </a:rPr>
              <a:t>Decentralized photo sharing</a:t>
            </a:r>
          </a:p>
          <a:p>
            <a:pPr lvl="1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Extensibility 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for other applications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3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About Textile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420" y="2535555"/>
            <a:ext cx="3235960" cy="35413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310" y="1781175"/>
            <a:ext cx="2380615" cy="8337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30" y="1685925"/>
            <a:ext cx="4644390" cy="45662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chemeClr val="tx1"/>
                </a:solidFill>
                <a:sym typeface="+mn-ea"/>
              </a:rPr>
              <a:t>Core Concepts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    Wallet and Account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A hierarchical deterministic (HD) wallet to derive account keys from a set of unique words, mnemonic phrase.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Each account can own several account peers which are automatically stay in sync.</a:t>
            </a:r>
          </a:p>
          <a:p>
            <a:pPr lvl="1">
              <a:lnSpc>
                <a:spcPct val="13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About Textile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4393" t="2779" r="5032" b="971"/>
          <a:stretch>
            <a:fillRect/>
          </a:stretch>
        </p:blipFill>
        <p:spPr>
          <a:xfrm>
            <a:off x="5076825" y="2449195"/>
            <a:ext cx="4014470" cy="2403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30" y="1685925"/>
            <a:ext cx="4644390" cy="45662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b="1">
                <a:solidFill>
                  <a:schemeClr val="tx1"/>
                </a:solidFill>
                <a:sym typeface="+mn-ea"/>
              </a:rPr>
              <a:t>Core Concepts</a:t>
            </a:r>
            <a:endParaRPr lang="en-US" altLang="en-US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    Thread and File</a:t>
            </a:r>
          </a:p>
          <a:p>
            <a:pPr lvl="1">
              <a:lnSpc>
                <a:spcPct val="150000"/>
              </a:lnSpc>
            </a:pPr>
            <a:r>
              <a:rPr lang="en-US" altLang="en-US" sz="1800">
                <a:solidFill>
                  <a:schemeClr val="tx1"/>
                </a:solidFill>
                <a:sym typeface="+mn-ea"/>
              </a:rPr>
              <a:t>Thread is the fundation of Textile. Sharing is implemented by thread syncing.</a:t>
            </a:r>
          </a:p>
          <a:p>
            <a:pPr lvl="1">
              <a:lnSpc>
                <a:spcPct val="150000"/>
              </a:lnSpc>
            </a:pPr>
            <a:r>
              <a:rPr lang="en-US" altLang="en-US" sz="1800">
                <a:solidFill>
                  <a:schemeClr val="tx1"/>
                </a:solidFill>
                <a:sym typeface="+mn-ea"/>
              </a:rPr>
              <a:t>A thread is a hash chain with blocks containing different kinds of data.</a:t>
            </a:r>
          </a:p>
          <a:p>
            <a:pPr lvl="1">
              <a:lnSpc>
                <a:spcPct val="150000"/>
              </a:lnSpc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File block contains metadata including CID on IPFS.</a:t>
            </a:r>
          </a:p>
          <a:p>
            <a:pPr lvl="1">
              <a:lnSpc>
                <a:spcPct val="150000"/>
              </a:lnSpc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3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About Textile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351020" y="2885649"/>
            <a:ext cx="4616532" cy="2854960"/>
            <a:chOff x="479351" y="5199925"/>
            <a:chExt cx="5820841" cy="3599932"/>
          </a:xfrm>
        </p:grpSpPr>
        <p:sp>
          <p:nvSpPr>
            <p:cNvPr id="5" name="圆角矩形 4"/>
            <p:cNvSpPr/>
            <p:nvPr/>
          </p:nvSpPr>
          <p:spPr>
            <a:xfrm>
              <a:off x="2627784" y="5234752"/>
              <a:ext cx="1080120" cy="43204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kern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Block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923928" y="5234752"/>
              <a:ext cx="1080120" cy="432048"/>
            </a:xfrm>
            <a:prstGeom prst="roundRect">
              <a:avLst/>
            </a:prstGeom>
            <a:solidFill>
              <a:srgbClr val="FFCE9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kern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Block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220072" y="5234752"/>
              <a:ext cx="1080120" cy="432048"/>
            </a:xfrm>
            <a:prstGeom prst="roundRect">
              <a:avLst/>
            </a:prstGeom>
            <a:solidFill>
              <a:srgbClr val="FFCE9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kern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File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79351" y="5199925"/>
              <a:ext cx="1944216" cy="502837"/>
            </a:xfrm>
            <a:prstGeom prst="rect">
              <a:avLst/>
            </a:prstGeom>
            <a:noFill/>
          </p:spPr>
          <p:txBody>
            <a:bodyPr wrap="square" lIns="46800" rIns="46800" rtlCol="0">
              <a:spAutoFit/>
            </a:bodyPr>
            <a:lstStyle/>
            <a:p>
              <a:pPr marL="471170" indent="0">
                <a:buNone/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Thread</a:t>
              </a:r>
            </a:p>
          </p:txBody>
        </p:sp>
        <p:sp>
          <p:nvSpPr>
            <p:cNvPr id="7" name="左大括号 6"/>
            <p:cNvSpPr/>
            <p:nvPr/>
          </p:nvSpPr>
          <p:spPr>
            <a:xfrm>
              <a:off x="2267744" y="5234752"/>
              <a:ext cx="216024" cy="432048"/>
            </a:xfrm>
            <a:prstGeom prst="leftBrace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肘形连接符 11"/>
            <p:cNvCxnSpPr/>
            <p:nvPr/>
          </p:nvCxnSpPr>
          <p:spPr>
            <a:xfrm rot="5400000">
              <a:off x="5249617" y="5704915"/>
              <a:ext cx="585309" cy="50921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左大括号 13"/>
            <p:cNvSpPr/>
            <p:nvPr/>
          </p:nvSpPr>
          <p:spPr>
            <a:xfrm rot="5400000">
              <a:off x="5013429" y="5429778"/>
              <a:ext cx="432376" cy="1886335"/>
            </a:xfrm>
            <a:prstGeom prst="leftBrace">
              <a:avLst>
                <a:gd name="adj1" fmla="val 8333"/>
                <a:gd name="adj2" fmla="val 48599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109506" y="6589134"/>
              <a:ext cx="2170566" cy="2210723"/>
            </a:xfrm>
            <a:prstGeom prst="rect">
              <a:avLst/>
            </a:prstGeom>
            <a:noFill/>
          </p:spPr>
          <p:txBody>
            <a:bodyPr wrap="square" lIns="46800" rIns="46800" rtlCol="0">
              <a:spAutoFit/>
            </a:bodyPr>
            <a:lstStyle/>
            <a:p>
              <a:pPr marL="471170" indent="0">
                <a:buNone/>
              </a:pPr>
              <a:r>
                <a:rPr lang="en-US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Name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471170" indent="0">
                <a:buNone/>
              </a:pPr>
              <a:r>
                <a:rPr lang="en-US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Type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471170" indent="0">
                <a:buNone/>
              </a:pPr>
              <a:r>
                <a:rPr lang="en-US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Hash (CID)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471170" indent="0">
                <a:buNone/>
              </a:pPr>
              <a:r>
                <a:rPr lang="en-US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Owner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471170" indent="0">
                <a:buNone/>
              </a:pPr>
              <a:r>
                <a:rPr lang="en-US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Timestamp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471170" indent="0">
                <a:buNone/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…</a:t>
              </a:r>
            </a:p>
          </p:txBody>
        </p:sp>
        <p:sp>
          <p:nvSpPr>
            <p:cNvPr id="15" name="右箭头 14"/>
            <p:cNvSpPr/>
            <p:nvPr/>
          </p:nvSpPr>
          <p:spPr>
            <a:xfrm>
              <a:off x="3690792" y="5378767"/>
              <a:ext cx="216024" cy="144016"/>
            </a:xfrm>
            <a:prstGeom prst="rightArrow">
              <a:avLst>
                <a:gd name="adj1" fmla="val 39418"/>
                <a:gd name="adj2" fmla="val 7645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右箭头 17"/>
            <p:cNvSpPr/>
            <p:nvPr/>
          </p:nvSpPr>
          <p:spPr>
            <a:xfrm>
              <a:off x="5004048" y="5378767"/>
              <a:ext cx="216024" cy="144016"/>
            </a:xfrm>
            <a:prstGeom prst="rightArrow">
              <a:avLst>
                <a:gd name="adj1" fmla="val 39418"/>
                <a:gd name="adj2" fmla="val 7645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30" y="1685925"/>
            <a:ext cx="4492625" cy="45662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b="1">
                <a:solidFill>
                  <a:schemeClr val="tx1"/>
                </a:solidFill>
                <a:sym typeface="+mn-ea"/>
              </a:rPr>
              <a:t>Core Concepts</a:t>
            </a:r>
            <a:endParaRPr lang="en-US" altLang="en-US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    Contact and Search</a:t>
            </a:r>
          </a:p>
          <a:p>
            <a:pPr lvl="1">
              <a:lnSpc>
                <a:spcPct val="150000"/>
              </a:lnSpc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A contact can be seen as the peers belong to the same account. As each account may have several peers, textile use contact as the agent of account.</a:t>
            </a:r>
          </a:p>
          <a:p>
            <a:pPr lvl="1">
              <a:lnSpc>
                <a:spcPct val="150000"/>
              </a:lnSpc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Each peer will maintain an account thread containing:</a:t>
            </a:r>
          </a:p>
          <a:p>
            <a:pPr lvl="1">
              <a:lnSpc>
                <a:spcPct val="13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+mn-ea"/>
              </a:rPr>
              <a:t>About Textile</a:t>
            </a:r>
            <a:endParaRPr lang="en-US" altLang="en-US" dirty="0"/>
          </a:p>
        </p:txBody>
      </p:sp>
      <p:sp>
        <p:nvSpPr>
          <p:cNvPr id="14" name="左大括号 13"/>
          <p:cNvSpPr/>
          <p:nvPr/>
        </p:nvSpPr>
        <p:spPr>
          <a:xfrm>
            <a:off x="1135380" y="5781040"/>
            <a:ext cx="212725" cy="587375"/>
          </a:xfrm>
          <a:prstGeom prst="leftBrace">
            <a:avLst>
              <a:gd name="adj1" fmla="val 8333"/>
              <a:gd name="adj2" fmla="val 4859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48105" y="5781040"/>
            <a:ext cx="33566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/>
              <a:t>self contact</a:t>
            </a: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en-US"/>
              <a:t>a contact 'address book'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4552950" y="1891665"/>
            <a:ext cx="4749800" cy="4301490"/>
            <a:chOff x="7146" y="2655"/>
            <a:chExt cx="7480" cy="6774"/>
          </a:xfrm>
        </p:grpSpPr>
        <p:grpSp>
          <p:nvGrpSpPr>
            <p:cNvPr id="22" name="组合 21"/>
            <p:cNvGrpSpPr/>
            <p:nvPr/>
          </p:nvGrpSpPr>
          <p:grpSpPr>
            <a:xfrm>
              <a:off x="7146" y="2655"/>
              <a:ext cx="4063" cy="1167"/>
              <a:chOff x="1966963" y="4732318"/>
              <a:chExt cx="3253109" cy="934482"/>
            </a:xfrm>
          </p:grpSpPr>
          <p:sp>
            <p:nvSpPr>
              <p:cNvPr id="23" name="圆角矩形 22"/>
              <p:cNvSpPr/>
              <p:nvPr/>
            </p:nvSpPr>
            <p:spPr>
              <a:xfrm>
                <a:off x="2627784" y="5234752"/>
                <a:ext cx="1080120" cy="43204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en-US" sz="1600" kern="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Self</a:t>
                </a:r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3923928" y="5234752"/>
                <a:ext cx="1080120" cy="432048"/>
              </a:xfrm>
              <a:prstGeom prst="roundRect">
                <a:avLst/>
              </a:prstGeom>
              <a:solidFill>
                <a:srgbClr val="FFCE9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en-US" sz="1600" kern="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  <a:cs typeface="黑体" panose="02010609060101010101" pitchFamily="49" charset="-122"/>
                  </a:rPr>
                  <a:t>Others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966963" y="4732318"/>
                <a:ext cx="3134551" cy="502837"/>
              </a:xfrm>
              <a:prstGeom prst="rect">
                <a:avLst/>
              </a:prstGeom>
              <a:noFill/>
            </p:spPr>
            <p:txBody>
              <a:bodyPr wrap="square" lIns="46800" rIns="46800" rtlCol="0">
                <a:spAutoFit/>
              </a:bodyPr>
              <a:lstStyle/>
              <a:p>
                <a:pPr marL="471170" indent="0">
                  <a:buNone/>
                </a:pPr>
                <a:r>
                  <a:rPr lang="en-US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Account 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Thread</a:t>
                </a:r>
              </a:p>
            </p:txBody>
          </p:sp>
          <p:sp>
            <p:nvSpPr>
              <p:cNvPr id="31" name="右箭头 30"/>
              <p:cNvSpPr/>
              <p:nvPr/>
            </p:nvSpPr>
            <p:spPr>
              <a:xfrm>
                <a:off x="3690792" y="5378767"/>
                <a:ext cx="216024" cy="144016"/>
              </a:xfrm>
              <a:prstGeom prst="rightArrow">
                <a:avLst>
                  <a:gd name="adj1" fmla="val 39418"/>
                  <a:gd name="adj2" fmla="val 7645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右箭头 31"/>
              <p:cNvSpPr/>
              <p:nvPr/>
            </p:nvSpPr>
            <p:spPr>
              <a:xfrm>
                <a:off x="5004048" y="5378767"/>
                <a:ext cx="216024" cy="144016"/>
              </a:xfrm>
              <a:prstGeom prst="rightArrow">
                <a:avLst>
                  <a:gd name="adj1" fmla="val 39418"/>
                  <a:gd name="adj2" fmla="val 7645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7960" y="3243"/>
              <a:ext cx="6666" cy="6187"/>
              <a:chOff x="7960" y="3243"/>
              <a:chExt cx="6666" cy="6187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7960" y="4082"/>
                <a:ext cx="6666" cy="5348"/>
                <a:chOff x="8709" y="3058"/>
                <a:chExt cx="6666" cy="5348"/>
              </a:xfrm>
            </p:grpSpPr>
            <p:sp>
              <p:nvSpPr>
                <p:cNvPr id="43" name="圆角矩形 42"/>
                <p:cNvSpPr/>
                <p:nvPr/>
              </p:nvSpPr>
              <p:spPr>
                <a:xfrm>
                  <a:off x="8709" y="4586"/>
                  <a:ext cx="1699" cy="534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en-US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Contact</a:t>
                  </a:r>
                </a:p>
              </p:txBody>
            </p:sp>
            <p:sp>
              <p:nvSpPr>
                <p:cNvPr id="7" name="弧形 6"/>
                <p:cNvSpPr/>
                <p:nvPr/>
              </p:nvSpPr>
              <p:spPr>
                <a:xfrm rot="16200000">
                  <a:off x="9594" y="3505"/>
                  <a:ext cx="1968" cy="2171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左大括号 7"/>
                <p:cNvSpPr/>
                <p:nvPr/>
              </p:nvSpPr>
              <p:spPr>
                <a:xfrm>
                  <a:off x="10652" y="3173"/>
                  <a:ext cx="335" cy="1249"/>
                </a:xfrm>
                <a:prstGeom prst="leftBrace">
                  <a:avLst>
                    <a:gd name="adj1" fmla="val 8333"/>
                    <a:gd name="adj2" fmla="val 3514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11089" y="3058"/>
                  <a:ext cx="2874" cy="145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indent="0">
                    <a:buFont typeface="Wingdings" panose="05000000000000000000" charset="0"/>
                    <a:buNone/>
                  </a:pPr>
                  <a:r>
                    <a:rPr lang="en-US" altLang="en-US"/>
                    <a:t>name</a:t>
                  </a:r>
                </a:p>
                <a:p>
                  <a:pPr indent="0">
                    <a:buFont typeface="Wingdings" panose="05000000000000000000" charset="0"/>
                    <a:buNone/>
                  </a:pPr>
                  <a:r>
                    <a:rPr lang="en-US" altLang="en-US"/>
                    <a:t>avatar</a:t>
                  </a:r>
                </a:p>
                <a:p>
                  <a:pPr indent="0">
                    <a:buFont typeface="Wingdings" panose="05000000000000000000" charset="0"/>
                    <a:buNone/>
                  </a:pPr>
                  <a:r>
                    <a:rPr lang="en-US" altLang="en-US"/>
                    <a:t>address</a:t>
                  </a:r>
                </a:p>
              </p:txBody>
            </p:sp>
            <p:sp>
              <p:nvSpPr>
                <p:cNvPr id="10" name="弧形 9"/>
                <p:cNvSpPr/>
                <p:nvPr/>
              </p:nvSpPr>
              <p:spPr>
                <a:xfrm rot="10800000">
                  <a:off x="9595" y="4510"/>
                  <a:ext cx="2069" cy="1248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圆角矩形 11"/>
                <p:cNvSpPr/>
                <p:nvPr/>
              </p:nvSpPr>
              <p:spPr>
                <a:xfrm>
                  <a:off x="10686" y="5520"/>
                  <a:ext cx="1272" cy="432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Peer</a:t>
                  </a:r>
                </a:p>
              </p:txBody>
            </p:sp>
            <p:sp>
              <p:nvSpPr>
                <p:cNvPr id="13" name="弧形 12"/>
                <p:cNvSpPr/>
                <p:nvPr/>
              </p:nvSpPr>
              <p:spPr>
                <a:xfrm rot="10800000">
                  <a:off x="9595" y="3688"/>
                  <a:ext cx="2069" cy="2892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圆角矩形 14"/>
                <p:cNvSpPr/>
                <p:nvPr/>
              </p:nvSpPr>
              <p:spPr>
                <a:xfrm>
                  <a:off x="10686" y="6332"/>
                  <a:ext cx="1272" cy="432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Peer</a:t>
                  </a:r>
                </a:p>
              </p:txBody>
            </p:sp>
            <p:sp>
              <p:nvSpPr>
                <p:cNvPr id="16" name="弧形 15"/>
                <p:cNvSpPr/>
                <p:nvPr/>
              </p:nvSpPr>
              <p:spPr>
                <a:xfrm rot="10800000">
                  <a:off x="9595" y="3173"/>
                  <a:ext cx="2069" cy="4370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圆角矩形 16"/>
                <p:cNvSpPr/>
                <p:nvPr/>
              </p:nvSpPr>
              <p:spPr>
                <a:xfrm>
                  <a:off x="10686" y="7324"/>
                  <a:ext cx="1272" cy="432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</a:rPr>
                    <a:t>Peer</a:t>
                  </a:r>
                </a:p>
              </p:txBody>
            </p:sp>
            <p:sp>
              <p:nvSpPr>
                <p:cNvPr id="18" name="左大括号 17"/>
                <p:cNvSpPr/>
                <p:nvPr/>
              </p:nvSpPr>
              <p:spPr>
                <a:xfrm>
                  <a:off x="12064" y="7069"/>
                  <a:ext cx="335" cy="1249"/>
                </a:xfrm>
                <a:prstGeom prst="leftBrace">
                  <a:avLst>
                    <a:gd name="adj1" fmla="val 8333"/>
                    <a:gd name="adj2" fmla="val 35148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12501" y="6954"/>
                  <a:ext cx="2874" cy="1452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indent="0">
                    <a:buFont typeface="Wingdings" panose="05000000000000000000" charset="0"/>
                    <a:buNone/>
                  </a:pPr>
                  <a:r>
                    <a:rPr lang="en-US" altLang="en-US"/>
                    <a:t>name</a:t>
                  </a:r>
                </a:p>
                <a:p>
                  <a:pPr indent="0">
                    <a:buFont typeface="Wingdings" panose="05000000000000000000" charset="0"/>
                    <a:buNone/>
                  </a:pPr>
                  <a:r>
                    <a:rPr lang="en-US" altLang="en-US"/>
                    <a:t>avatar</a:t>
                  </a:r>
                </a:p>
                <a:p>
                  <a:pPr indent="0">
                    <a:buFont typeface="Wingdings" panose="05000000000000000000" charset="0"/>
                    <a:buNone/>
                  </a:pPr>
                  <a:r>
                    <a:rPr lang="en-US" altLang="en-US"/>
                    <a:t>address</a:t>
                  </a: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>
                  <a:off x="12501" y="3058"/>
                  <a:ext cx="2584" cy="145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txBody>
                <a:bodyPr wrap="square" rtlCol="0" anchor="t">
                  <a:spAutoFit/>
                </a:bodyPr>
                <a:lstStyle/>
                <a:p>
                  <a:pPr indent="0">
                    <a:buFont typeface="Wingdings" panose="05000000000000000000" charset="0"/>
                    <a:buNone/>
                  </a:pPr>
                  <a:r>
                    <a:rPr lang="en-US" altLang="en-US"/>
                    <a:t>Derived from the last updated peer</a:t>
                  </a:r>
                </a:p>
              </p:txBody>
            </p:sp>
          </p:grpSp>
          <p:sp>
            <p:nvSpPr>
              <p:cNvPr id="33" name="文本框 32"/>
              <p:cNvSpPr txBox="1"/>
              <p:nvPr/>
            </p:nvSpPr>
            <p:spPr>
              <a:xfrm>
                <a:off x="11390" y="3243"/>
                <a:ext cx="2874" cy="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indent="0">
                  <a:buFont typeface="Wingdings" panose="05000000000000000000" charset="0"/>
                  <a:buNone/>
                </a:pPr>
                <a:r>
                  <a:rPr lang="en-US" altLang="en-US"/>
                  <a:t>...</a:t>
                </a: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>
                <a:off x="8418" y="3910"/>
                <a:ext cx="0" cy="15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30" y="1685925"/>
            <a:ext cx="4644390" cy="45662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b="1">
                <a:solidFill>
                  <a:schemeClr val="tx1"/>
                </a:solidFill>
                <a:sym typeface="+mn-ea"/>
              </a:rPr>
              <a:t>Core Concepts</a:t>
            </a:r>
            <a:endParaRPr lang="en-US" altLang="en-US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    Cafe Peer</a:t>
            </a:r>
          </a:p>
          <a:p>
            <a:pPr lvl="1">
              <a:lnSpc>
                <a:spcPct val="130000"/>
              </a:lnSpc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Cafe peers are consider to be always online. However, any peer can operate as a cafe. It provide several ‘extra’ services:</a:t>
            </a:r>
          </a:p>
          <a:p>
            <a:pPr lvl="1">
              <a:lnSpc>
                <a:spcPct val="150000"/>
              </a:lnSpc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3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About Textile</a:t>
            </a:r>
          </a:p>
        </p:txBody>
      </p:sp>
      <p:sp>
        <p:nvSpPr>
          <p:cNvPr id="14" name="左大括号 13"/>
          <p:cNvSpPr/>
          <p:nvPr/>
        </p:nvSpPr>
        <p:spPr>
          <a:xfrm>
            <a:off x="1143000" y="4408170"/>
            <a:ext cx="342900" cy="1542415"/>
          </a:xfrm>
          <a:prstGeom prst="leftBrace">
            <a:avLst>
              <a:gd name="adj1" fmla="val 8333"/>
              <a:gd name="adj2" fmla="val 48599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29385" y="4308475"/>
            <a:ext cx="33566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Backup</a:t>
            </a:r>
            <a:r>
              <a:rPr lang="en-US" altLang="zh-CN"/>
              <a:t>: thread snapshots and pinning data</a:t>
            </a: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/>
              <a:t>Message inbox-ing: message like thread update</a:t>
            </a:r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/>
              <a:t>User account indexing: contact is query-able via cafe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5022850" y="2426970"/>
            <a:ext cx="4037330" cy="3068320"/>
            <a:chOff x="-6784" y="3607"/>
            <a:chExt cx="6358" cy="4832"/>
          </a:xfrm>
        </p:grpSpPr>
        <p:cxnSp>
          <p:nvCxnSpPr>
            <p:cNvPr id="38" name="直接箭头连接符 37"/>
            <p:cNvCxnSpPr/>
            <p:nvPr/>
          </p:nvCxnSpPr>
          <p:spPr>
            <a:xfrm flipH="1" flipV="1">
              <a:off x="-5004" y="4918"/>
              <a:ext cx="969" cy="66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/>
            <p:cNvGrpSpPr/>
            <p:nvPr/>
          </p:nvGrpSpPr>
          <p:grpSpPr>
            <a:xfrm>
              <a:off x="-6784" y="3607"/>
              <a:ext cx="6358" cy="4832"/>
              <a:chOff x="7716" y="3347"/>
              <a:chExt cx="6358" cy="4832"/>
            </a:xfrm>
          </p:grpSpPr>
          <p:cxnSp>
            <p:nvCxnSpPr>
              <p:cNvPr id="40" name="直接箭头连接符 39"/>
              <p:cNvCxnSpPr/>
              <p:nvPr/>
            </p:nvCxnSpPr>
            <p:spPr>
              <a:xfrm flipV="1">
                <a:off x="9890" y="5906"/>
                <a:ext cx="575" cy="15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组合 40"/>
              <p:cNvGrpSpPr/>
              <p:nvPr/>
            </p:nvGrpSpPr>
            <p:grpSpPr>
              <a:xfrm>
                <a:off x="7716" y="3347"/>
                <a:ext cx="6359" cy="4832"/>
                <a:chOff x="7716" y="3347"/>
                <a:chExt cx="6359" cy="4832"/>
              </a:xfrm>
            </p:grpSpPr>
            <p:sp>
              <p:nvSpPr>
                <p:cNvPr id="42" name="椭圆 41"/>
                <p:cNvSpPr/>
                <p:nvPr/>
              </p:nvSpPr>
              <p:spPr>
                <a:xfrm>
                  <a:off x="9245" y="7549"/>
                  <a:ext cx="1445" cy="63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Peer</a:t>
                  </a:r>
                </a:p>
              </p:txBody>
            </p:sp>
            <p:sp>
              <p:nvSpPr>
                <p:cNvPr id="43" name="圆角矩形 42"/>
                <p:cNvSpPr/>
                <p:nvPr/>
              </p:nvSpPr>
              <p:spPr>
                <a:xfrm>
                  <a:off x="9960" y="5349"/>
                  <a:ext cx="1165" cy="534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Cafe</a:t>
                  </a: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11125" y="4001"/>
                  <a:ext cx="1445" cy="63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Peer</a:t>
                  </a: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1879" y="3347"/>
                  <a:ext cx="2084" cy="5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Thread A</a:t>
                  </a:r>
                </a:p>
              </p:txBody>
            </p:sp>
            <p:cxnSp>
              <p:nvCxnSpPr>
                <p:cNvPr id="46" name="直接箭头连接符 45"/>
                <p:cNvCxnSpPr>
                  <a:stCxn id="44" idx="3"/>
                  <a:endCxn id="43" idx="0"/>
                </p:cNvCxnSpPr>
                <p:nvPr/>
              </p:nvCxnSpPr>
              <p:spPr>
                <a:xfrm flipH="1">
                  <a:off x="10543" y="4540"/>
                  <a:ext cx="794" cy="8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文本框 46"/>
                <p:cNvSpPr txBox="1"/>
                <p:nvPr/>
              </p:nvSpPr>
              <p:spPr>
                <a:xfrm>
                  <a:off x="10913" y="4727"/>
                  <a:ext cx="2084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en-US" sz="1200"/>
                    <a:t>Update</a:t>
                  </a:r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8680" y="4027"/>
                  <a:ext cx="1445" cy="63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Peer</a:t>
                  </a: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>
                  <a:off x="7716" y="3347"/>
                  <a:ext cx="2656" cy="5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Thread A </a:t>
                  </a:r>
                  <a:r>
                    <a:rPr lang="en-US" altLang="en-US" sz="1200" b="1">
                      <a:solidFill>
                        <a:schemeClr val="accent1"/>
                      </a:solidFill>
                    </a:rPr>
                    <a:t>Old Ver.</a:t>
                  </a: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11337" y="5326"/>
                  <a:ext cx="2739" cy="58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/>
                    <a:t>Thread A </a:t>
                  </a:r>
                  <a:r>
                    <a:rPr lang="en-US" altLang="en-US" sz="1200" b="1">
                      <a:solidFill>
                        <a:schemeClr val="accent5"/>
                      </a:solidFill>
                    </a:rPr>
                    <a:t>updated</a:t>
                  </a:r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8680" y="4892"/>
                  <a:ext cx="178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en-US" sz="1200"/>
                    <a:t>Unreachable</a:t>
                  </a:r>
                </a:p>
              </p:txBody>
            </p:sp>
            <p:cxnSp>
              <p:nvCxnSpPr>
                <p:cNvPr id="52" name="直接箭头连接符 51"/>
                <p:cNvCxnSpPr/>
                <p:nvPr/>
              </p:nvCxnSpPr>
              <p:spPr>
                <a:xfrm flipH="1">
                  <a:off x="10125" y="5919"/>
                  <a:ext cx="594" cy="163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lg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文本框 52"/>
                <p:cNvSpPr txBox="1"/>
                <p:nvPr/>
              </p:nvSpPr>
              <p:spPr>
                <a:xfrm>
                  <a:off x="8587" y="6351"/>
                  <a:ext cx="178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en-US" sz="1200"/>
                    <a:t>Search query</a:t>
                  </a: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10372" y="6785"/>
                  <a:ext cx="1785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en-US" sz="1200"/>
                    <a:t>contact info</a:t>
                  </a:r>
                </a:p>
              </p:txBody>
            </p:sp>
          </p:grp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b="1">
                <a:solidFill>
                  <a:schemeClr val="tx1"/>
                </a:solidFill>
                <a:sym typeface="+mn-ea"/>
              </a:rPr>
              <a:t>Textile provide:</a:t>
            </a:r>
          </a:p>
          <a:p>
            <a:pPr lvl="1">
              <a:lnSpc>
                <a:spcPct val="150000"/>
              </a:lnSpc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An account management scheme based on wallet and account syncing</a:t>
            </a:r>
          </a:p>
          <a:p>
            <a:pPr lvl="1">
              <a:lnSpc>
                <a:spcPct val="150000"/>
              </a:lnSpc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A sharing and contacting way based on thread</a:t>
            </a:r>
          </a:p>
          <a:p>
            <a:pPr lvl="1">
              <a:lnSpc>
                <a:spcPct val="150000"/>
              </a:lnSpc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A network topology based on cafe peers and account peers</a:t>
            </a:r>
          </a:p>
          <a:p>
            <a:pPr lvl="1">
              <a:lnSpc>
                <a:spcPct val="150000"/>
              </a:lnSpc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A contact searching and communicating method </a:t>
            </a:r>
          </a:p>
          <a:p>
            <a:pPr lvl="1">
              <a:lnSpc>
                <a:spcPct val="150000"/>
              </a:lnSpc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A series of cross-platform API </a:t>
            </a:r>
          </a:p>
          <a:p>
            <a:pPr lvl="1">
              <a:lnSpc>
                <a:spcPct val="150000"/>
              </a:lnSpc>
            </a:pP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3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About Textile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30" y="1685925"/>
            <a:ext cx="4644390" cy="45662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b="1" dirty="0">
                <a:sym typeface="+mn-ea"/>
              </a:rPr>
              <a:t>Using and optimizing Textile</a:t>
            </a:r>
          </a:p>
          <a:p>
            <a:pPr lvl="1">
              <a:lnSpc>
                <a:spcPct val="150000"/>
              </a:lnSpc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Share Videos</a:t>
            </a:r>
          </a:p>
          <a:p>
            <a:pPr lvl="1">
              <a:lnSpc>
                <a:spcPct val="150000"/>
              </a:lnSpc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Search Local Contacts</a:t>
            </a:r>
          </a:p>
          <a:p>
            <a:pPr lvl="1">
              <a:lnSpc>
                <a:spcPct val="150000"/>
              </a:lnSpc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Support for Huawei OpenID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3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 in Progress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5761117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Our Goal: 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Use IPFS as dIstribute file system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Running stable IPFS peers on mobile devices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Build SDK for App writing</a:t>
            </a:r>
          </a:p>
          <a:p>
            <a:pPr lvl="0">
              <a:lnSpc>
                <a:spcPct val="150000"/>
              </a:lnSpc>
            </a:pPr>
            <a:r>
              <a:rPr lang="en-US" altLang="en-US" sz="2220" dirty="0"/>
              <a:t>Work in Progress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Using and optimizing Textile to meet our own requirement: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    </a:t>
            </a:r>
            <a:r>
              <a:rPr lang="en-US" altLang="en-US" dirty="0"/>
              <a:t>Sharing Videos, Searching Local Contacts,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dirty="0"/>
              <a:t>    Support for Huawei OpenID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Project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255385" y="2649855"/>
            <a:ext cx="2403475" cy="2807970"/>
            <a:chOff x="9652" y="4563"/>
            <a:chExt cx="3785" cy="442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605" y="7153"/>
              <a:ext cx="1832" cy="183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52" y="7360"/>
              <a:ext cx="1418" cy="141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2193" y="7852"/>
              <a:ext cx="93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FS</a:t>
              </a:r>
            </a:p>
          </p:txBody>
        </p:sp>
        <p:sp>
          <p:nvSpPr>
            <p:cNvPr id="8" name="左大括号 7"/>
            <p:cNvSpPr/>
            <p:nvPr/>
          </p:nvSpPr>
          <p:spPr>
            <a:xfrm rot="5400000">
              <a:off x="10919" y="5151"/>
              <a:ext cx="1177" cy="3241"/>
            </a:xfrm>
            <a:prstGeom prst="leftBrace">
              <a:avLst>
                <a:gd name="adj1" fmla="val 44774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72" y="4563"/>
              <a:ext cx="1871" cy="14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30" y="1685925"/>
            <a:ext cx="5490845" cy="4921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" altLang="en-US" b="1" dirty="0">
                <a:sym typeface="+mn-ea"/>
              </a:rPr>
              <a:t>How does Textile share photos?</a:t>
            </a:r>
            <a:endParaRPr lang="en-US" altLang="en-US" b="1" dirty="0"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" altLang="en-US">
                <a:solidFill>
                  <a:schemeClr val="tx1"/>
                </a:solidFill>
                <a:sym typeface="+mn-ea"/>
              </a:rPr>
              <a:t>Design the specific thread for certain purpose.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" altLang="en-US">
                <a:solidFill>
                  <a:schemeClr val="tx1"/>
                </a:solidFill>
                <a:sym typeface="+mn-ea"/>
              </a:rPr>
              <a:t>The design is embodied in two aspects: </a:t>
            </a:r>
            <a:endParaRPr lang="en-US" alt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" altLang="en-US" b="1">
                <a:solidFill>
                  <a:schemeClr val="tx1"/>
                </a:solidFill>
                <a:sym typeface="+mn-ea"/>
              </a:rPr>
              <a:t>Schema: </a:t>
            </a:r>
            <a:r>
              <a:rPr lang="" altLang="en-US">
                <a:solidFill>
                  <a:schemeClr val="tx1"/>
                </a:solidFill>
                <a:sym typeface="+mn-ea"/>
              </a:rPr>
              <a:t>Define the structure of thread.</a:t>
            </a:r>
            <a:endParaRPr lang="en-US" alt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" altLang="en-US" b="1">
                <a:solidFill>
                  <a:schemeClr val="tx1"/>
                </a:solidFill>
                <a:sym typeface="+mn-ea"/>
              </a:rPr>
              <a:t>Mill: </a:t>
            </a:r>
            <a:r>
              <a:rPr lang="" altLang="en-US">
                <a:solidFill>
                  <a:schemeClr val="tx1"/>
                </a:solidFill>
                <a:sym typeface="+mn-ea"/>
              </a:rPr>
              <a:t>The operation apply on files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" altLang="en-US" b="1" dirty="0"/>
              <a:t>Note:</a:t>
            </a:r>
            <a:r>
              <a:rPr lang="" altLang="en-US" dirty="0"/>
              <a:t> Both schema and mill are concepts related to threads instread of files.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dirty="0"/>
              <a:t>Share Videos</a:t>
            </a:r>
          </a:p>
        </p:txBody>
      </p:sp>
      <p:pic>
        <p:nvPicPr>
          <p:cNvPr id="5" name="图片 4" descr="mediaschem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925" y="1953895"/>
            <a:ext cx="2345690" cy="4709795"/>
          </a:xfrm>
          <a:prstGeom prst="round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11570" y="1585595"/>
            <a:ext cx="25190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" altLang="zh-CN"/>
              <a:t>media schema definition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30" y="1685925"/>
            <a:ext cx="4625340" cy="4921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" altLang="en-US" b="1" dirty="0">
                <a:sym typeface="+mn-ea"/>
              </a:rPr>
              <a:t>Schema:</a:t>
            </a:r>
          </a:p>
          <a:p>
            <a:pPr lvl="1">
              <a:lnSpc>
                <a:spcPct val="130000"/>
              </a:lnSpc>
            </a:pPr>
            <a:r>
              <a:rPr lang="" altLang="en-US" dirty="0">
                <a:sym typeface="+mn-ea"/>
              </a:rPr>
              <a:t>Instruction for how to “mill” an input.</a:t>
            </a:r>
          </a:p>
          <a:p>
            <a:pPr lvl="1">
              <a:lnSpc>
                <a:spcPct val="130000"/>
              </a:lnSpc>
            </a:pPr>
            <a:r>
              <a:rPr lang="" altLang="en-US" dirty="0">
                <a:sym typeface="+mn-ea"/>
              </a:rPr>
              <a:t>Define whether or not the DAG node should be pinned on peers.</a:t>
            </a:r>
          </a:p>
          <a:p>
            <a:pPr>
              <a:lnSpc>
                <a:spcPct val="130000"/>
              </a:lnSpc>
            </a:pPr>
            <a:r>
              <a:rPr lang="" altLang="en-US" b="1" dirty="0">
                <a:sym typeface="+mn-ea"/>
              </a:rPr>
              <a:t>Mill:</a:t>
            </a:r>
          </a:p>
          <a:p>
            <a:pPr lvl="1">
              <a:lnSpc>
                <a:spcPct val="130000"/>
              </a:lnSpc>
            </a:pPr>
            <a:r>
              <a:rPr lang="" altLang="en-US" sz="1800" dirty="0">
                <a:sym typeface="+mn-ea"/>
              </a:rPr>
              <a:t>Validate the input against accepted media types.</a:t>
            </a:r>
          </a:p>
          <a:p>
            <a:pPr lvl="1">
              <a:lnSpc>
                <a:spcPct val="130000"/>
              </a:lnSpc>
            </a:pPr>
            <a:r>
              <a:rPr lang="" altLang="en-US" sz="1800" dirty="0">
                <a:sym typeface="+mn-ea"/>
              </a:rPr>
              <a:t>Transform the input data (encode, resample, encrypt, etc)</a:t>
            </a:r>
          </a:p>
          <a:p>
            <a:pPr lvl="1">
              <a:lnSpc>
                <a:spcPct val="130000"/>
              </a:lnSpc>
            </a:pPr>
            <a:r>
              <a:rPr lang="" altLang="en-US" dirty="0"/>
              <a:t>Index a metadata object describing the transformed output.</a:t>
            </a:r>
            <a:endParaRPr lang="en-US" altLang="zh-CN" dirty="0"/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en-US" b="1" dirty="0"/>
              <a:t>Note:</a:t>
            </a:r>
            <a:r>
              <a:rPr lang="en-US" altLang="en-US" dirty="0"/>
              <a:t> </a:t>
            </a:r>
            <a:r>
              <a:rPr lang="" altLang="en-US" dirty="0"/>
              <a:t>Mill is implemented as interface instead of struct.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Share Videos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119370" y="2870409"/>
            <a:ext cx="3588555" cy="398780"/>
            <a:chOff x="479351" y="5199925"/>
            <a:chExt cx="4524697" cy="502837"/>
          </a:xfrm>
        </p:grpSpPr>
        <p:sp>
          <p:nvSpPr>
            <p:cNvPr id="7" name="圆角矩形 6"/>
            <p:cNvSpPr/>
            <p:nvPr/>
          </p:nvSpPr>
          <p:spPr>
            <a:xfrm>
              <a:off x="2627784" y="5234752"/>
              <a:ext cx="1080120" cy="43204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kern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Block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923928" y="5234752"/>
              <a:ext cx="1080120" cy="432048"/>
            </a:xfrm>
            <a:prstGeom prst="roundRect">
              <a:avLst/>
            </a:prstGeom>
            <a:noFill/>
            <a:ln w="28575">
              <a:solidFill>
                <a:srgbClr val="FFCE93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E93"/>
                  </a:solidFill>
                </a14:hiddenFill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" altLang="en-US" sz="1600" kern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File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9351" y="5199925"/>
              <a:ext cx="1944216" cy="502837"/>
            </a:xfrm>
            <a:prstGeom prst="rect">
              <a:avLst/>
            </a:prstGeom>
            <a:noFill/>
          </p:spPr>
          <p:txBody>
            <a:bodyPr wrap="square" lIns="46800" rIns="46800" rtlCol="0">
              <a:spAutoFit/>
            </a:bodyPr>
            <a:lstStyle/>
            <a:p>
              <a:pPr marL="471170" indent="0">
                <a:buNone/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Thread</a:t>
              </a:r>
            </a:p>
          </p:txBody>
        </p:sp>
        <p:sp>
          <p:nvSpPr>
            <p:cNvPr id="9" name="左大括号 8"/>
            <p:cNvSpPr/>
            <p:nvPr/>
          </p:nvSpPr>
          <p:spPr>
            <a:xfrm>
              <a:off x="2383038" y="5234752"/>
              <a:ext cx="216024" cy="432048"/>
            </a:xfrm>
            <a:prstGeom prst="leftBrace">
              <a:avLst/>
            </a:prstGeom>
            <a:ln>
              <a:solidFill>
                <a:schemeClr val="accent1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3690792" y="5378767"/>
              <a:ext cx="216024" cy="144016"/>
            </a:xfrm>
            <a:prstGeom prst="rightArrow">
              <a:avLst>
                <a:gd name="adj1" fmla="val 39418"/>
                <a:gd name="adj2" fmla="val 7645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473065" y="2087880"/>
            <a:ext cx="3455035" cy="3328670"/>
            <a:chOff x="8619" y="3288"/>
            <a:chExt cx="5441" cy="5242"/>
          </a:xfrm>
        </p:grpSpPr>
        <p:sp>
          <p:nvSpPr>
            <p:cNvPr id="48" name="椭圆 47"/>
            <p:cNvSpPr/>
            <p:nvPr/>
          </p:nvSpPr>
          <p:spPr>
            <a:xfrm>
              <a:off x="8619" y="3288"/>
              <a:ext cx="1445" cy="63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File</a:t>
              </a:r>
            </a:p>
          </p:txBody>
        </p:sp>
        <p:sp>
          <p:nvSpPr>
            <p:cNvPr id="13" name="右箭头 12"/>
            <p:cNvSpPr/>
            <p:nvPr/>
          </p:nvSpPr>
          <p:spPr>
            <a:xfrm rot="5400000">
              <a:off x="9125" y="4130"/>
              <a:ext cx="434" cy="180"/>
            </a:xfrm>
            <a:prstGeom prst="rightArrow">
              <a:avLst>
                <a:gd name="adj1" fmla="val 39418"/>
                <a:gd name="adj2" fmla="val 7645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右箭头 18"/>
            <p:cNvSpPr/>
            <p:nvPr/>
          </p:nvSpPr>
          <p:spPr>
            <a:xfrm rot="5400000">
              <a:off x="9269" y="5958"/>
              <a:ext cx="434" cy="180"/>
            </a:xfrm>
            <a:prstGeom prst="rightArrow">
              <a:avLst>
                <a:gd name="adj1" fmla="val 39418"/>
                <a:gd name="adj2" fmla="val 7645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8811" y="5104"/>
              <a:ext cx="1349" cy="54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" altLang="en-US" sz="1600" kern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Schema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8687" y="4564"/>
              <a:ext cx="1753" cy="116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8812" y="6265"/>
              <a:ext cx="1349" cy="54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" altLang="en-US" sz="1600" kern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Mill</a:t>
              </a:r>
            </a:p>
          </p:txBody>
        </p:sp>
        <p:sp>
          <p:nvSpPr>
            <p:cNvPr id="24" name="右箭头 23"/>
            <p:cNvSpPr/>
            <p:nvPr/>
          </p:nvSpPr>
          <p:spPr>
            <a:xfrm rot="5400000">
              <a:off x="9268" y="7069"/>
              <a:ext cx="434" cy="180"/>
            </a:xfrm>
            <a:prstGeom prst="rightArrow">
              <a:avLst>
                <a:gd name="adj1" fmla="val 39418"/>
                <a:gd name="adj2" fmla="val 7645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619" y="7514"/>
              <a:ext cx="2607" cy="10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txBody>
            <a:bodyPr wrap="square" rtlCol="0" anchor="t">
              <a:spAutoFit/>
            </a:bodyPr>
            <a:lstStyle/>
            <a:p>
              <a:pPr indent="0">
                <a:buFont typeface="Wingdings" panose="05000000000000000000" charset="0"/>
                <a:buNone/>
              </a:pPr>
              <a:r>
                <a:rPr lang="" altLang="en-US"/>
                <a:t>Transformed data and meta</a:t>
              </a:r>
            </a:p>
          </p:txBody>
        </p:sp>
        <p:sp>
          <p:nvSpPr>
            <p:cNvPr id="27" name="右箭头 26"/>
            <p:cNvSpPr/>
            <p:nvPr/>
          </p:nvSpPr>
          <p:spPr>
            <a:xfrm>
              <a:off x="11340" y="7932"/>
              <a:ext cx="434" cy="180"/>
            </a:xfrm>
            <a:prstGeom prst="rightArrow">
              <a:avLst>
                <a:gd name="adj1" fmla="val 39418"/>
                <a:gd name="adj2" fmla="val 7645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12172" y="7610"/>
              <a:ext cx="1889" cy="82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" altLang="en-US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File Node</a:t>
              </a:r>
            </a:p>
          </p:txBody>
        </p:sp>
        <p:sp>
          <p:nvSpPr>
            <p:cNvPr id="29" name="右箭头 28"/>
            <p:cNvSpPr/>
            <p:nvPr/>
          </p:nvSpPr>
          <p:spPr>
            <a:xfrm rot="16200000">
              <a:off x="12027" y="6285"/>
              <a:ext cx="2178" cy="180"/>
            </a:xfrm>
            <a:prstGeom prst="rightArrow">
              <a:avLst>
                <a:gd name="adj1" fmla="val 39418"/>
                <a:gd name="adj2" fmla="val 7645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30" y="1685925"/>
            <a:ext cx="5490845" cy="4921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b="1" dirty="0">
                <a:sym typeface="+mn-ea"/>
              </a:rPr>
              <a:t>How </a:t>
            </a:r>
            <a:r>
              <a:rPr lang="" altLang="en-US" b="1" dirty="0">
                <a:sym typeface="+mn-ea"/>
              </a:rPr>
              <a:t>to make videos shareable?</a:t>
            </a:r>
            <a:endParaRPr lang="en-US" altLang="en-US" b="1" dirty="0"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>
                <a:solidFill>
                  <a:schemeClr val="tx1"/>
                </a:solidFill>
                <a:sym typeface="+mn-ea"/>
              </a:rPr>
              <a:t>Design the specific thread </a:t>
            </a:r>
            <a:r>
              <a:rPr lang="" altLang="en-US">
                <a:solidFill>
                  <a:schemeClr val="tx1"/>
                </a:solidFill>
                <a:sym typeface="+mn-ea"/>
              </a:rPr>
              <a:t>video sharing.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" altLang="en-US" b="1">
                <a:solidFill>
                  <a:schemeClr val="tx1"/>
                </a:solidFill>
                <a:sym typeface="+mn-ea"/>
              </a:rPr>
              <a:t>Basic </a:t>
            </a:r>
            <a:r>
              <a:rPr lang="en-US" altLang="en-US" b="1">
                <a:solidFill>
                  <a:schemeClr val="tx1"/>
                </a:solidFill>
                <a:sym typeface="+mn-ea"/>
              </a:rPr>
              <a:t>Schema: 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Define the structure of thread.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" altLang="en-US" dirty="0"/>
          </a:p>
          <a:p>
            <a:pPr marL="457200" lvl="1" indent="0">
              <a:lnSpc>
                <a:spcPct val="150000"/>
              </a:lnSpc>
              <a:buNone/>
            </a:pPr>
            <a:endParaRPr lang="" altLang="en-US" dirty="0"/>
          </a:p>
          <a:p>
            <a:pPr marL="457200" lvl="1" indent="0">
              <a:lnSpc>
                <a:spcPct val="150000"/>
              </a:lnSpc>
              <a:buNone/>
            </a:pPr>
            <a:endParaRPr lang="" altLang="en-US" dirty="0"/>
          </a:p>
          <a:p>
            <a:pPr lvl="1" algn="l">
              <a:lnSpc>
                <a:spcPct val="150000"/>
              </a:lnSpc>
              <a:buSzTx/>
            </a:pPr>
            <a:r>
              <a:rPr lang="en-US" altLang="en-US" b="1"/>
              <a:t>Add more options:</a:t>
            </a:r>
            <a:endParaRPr lang="" altLang="en-US"/>
          </a:p>
          <a:p>
            <a:pPr marL="457200" lvl="1" indent="0" algn="l">
              <a:lnSpc>
                <a:spcPct val="150000"/>
              </a:lnSpc>
              <a:buSzTx/>
              <a:buNone/>
            </a:pPr>
            <a:r>
              <a:rPr lang="" altLang="en-US"/>
              <a:t>	 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Share Videos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00150" y="3170555"/>
            <a:ext cx="18751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zh-CN" dirty="0"/>
              <a:t>name: video</a:t>
            </a:r>
          </a:p>
          <a:p>
            <a:r>
              <a:rPr lang="" altLang="zh-CN" dirty="0"/>
              <a:t>pin: true</a:t>
            </a:r>
          </a:p>
          <a:p>
            <a:r>
              <a:rPr lang="" altLang="zh-CN" dirty="0"/>
              <a:t>links: </a:t>
            </a:r>
          </a:p>
          <a:p>
            <a:r>
              <a:rPr lang="" altLang="zh-CN" dirty="0"/>
              <a:t>    use: file</a:t>
            </a:r>
          </a:p>
          <a:p>
            <a:r>
              <a:rPr lang="" altLang="zh-CN" dirty="0"/>
              <a:t>    mill: video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04290" y="5034915"/>
            <a:ext cx="1875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</a:t>
            </a:r>
            <a:r>
              <a:rPr lang="" altLang="en-US"/>
              <a:t>opts</a:t>
            </a:r>
            <a:r>
              <a:rPr lang="en-US" altLang="zh-CN"/>
              <a:t>: </a:t>
            </a:r>
          </a:p>
          <a:p>
            <a:r>
              <a:rPr lang="en-US" altLang="zh-CN"/>
              <a:t>       </a:t>
            </a:r>
            <a:r>
              <a:rPr lang="" altLang="en-US"/>
              <a:t>rate control</a:t>
            </a:r>
          </a:p>
          <a:p>
            <a:r>
              <a:rPr lang="" altLang="en-US"/>
              <a:t>       streaming</a:t>
            </a:r>
          </a:p>
          <a:p>
            <a:r>
              <a:rPr lang="" altLang="en-US"/>
              <a:t>       ...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30" y="1685925"/>
            <a:ext cx="5490845" cy="4921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b="1" dirty="0">
                <a:sym typeface="+mn-ea"/>
              </a:rPr>
              <a:t>How to make videos shareable?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Design the specific thread video sharing. </a:t>
            </a:r>
          </a:p>
          <a:p>
            <a:pPr lvl="1">
              <a:lnSpc>
                <a:spcPct val="150000"/>
              </a:lnSpc>
            </a:pPr>
            <a:r>
              <a:rPr lang="en-US" altLang="en-US" b="1" dirty="0">
                <a:solidFill>
                  <a:schemeClr val="tx1"/>
                </a:solidFill>
                <a:sym typeface="+mn-ea"/>
              </a:rPr>
              <a:t>Basic </a:t>
            </a:r>
            <a:r>
              <a:rPr lang="" altLang="en-US" b="1" dirty="0">
                <a:solidFill>
                  <a:schemeClr val="tx1"/>
                </a:solidFill>
                <a:sym typeface="+mn-ea"/>
              </a:rPr>
              <a:t>Mill</a:t>
            </a:r>
            <a:r>
              <a:rPr lang="en-US" altLang="en-US" b="1" dirty="0">
                <a:solidFill>
                  <a:schemeClr val="tx1"/>
                </a:solidFill>
                <a:sym typeface="+mn-ea"/>
              </a:rPr>
              <a:t>: </a:t>
            </a:r>
            <a:r>
              <a:rPr lang="" altLang="en-US" dirty="0">
                <a:solidFill>
                  <a:schemeClr val="tx1"/>
                </a:solidFill>
                <a:sym typeface="+mn-ea"/>
              </a:rPr>
              <a:t>Transform the file just as blob</a:t>
            </a:r>
            <a:endParaRPr lang="en-US" altLang="en-US" dirty="0"/>
          </a:p>
          <a:p>
            <a:pPr lvl="1" algn="l">
              <a:lnSpc>
                <a:spcPct val="150000"/>
              </a:lnSpc>
              <a:buSzTx/>
            </a:pPr>
            <a:r>
              <a:rPr lang="" altLang="en-US" b="1" dirty="0"/>
              <a:t>Add more functionality</a:t>
            </a:r>
            <a:r>
              <a:rPr lang="en-US" altLang="en-US" b="1" dirty="0"/>
              <a:t>:</a:t>
            </a:r>
          </a:p>
          <a:p>
            <a:pPr lvl="2">
              <a:lnSpc>
                <a:spcPct val="150000"/>
              </a:lnSpc>
              <a:buSzTx/>
            </a:pPr>
            <a:r>
              <a:rPr lang="en-US" altLang="en-US" dirty="0"/>
              <a:t>Support video streaming: Segment the video based on HLS </a:t>
            </a:r>
            <a:r>
              <a:rPr lang="en-US" altLang="zh-CN" dirty="0"/>
              <a:t>protocol and build DAG structure for files.</a:t>
            </a:r>
          </a:p>
          <a:p>
            <a:pPr lvl="2">
              <a:lnSpc>
                <a:spcPct val="150000"/>
              </a:lnSpc>
              <a:buSzTx/>
            </a:pPr>
            <a:r>
              <a:rPr lang="en-US" altLang="en-US" dirty="0"/>
              <a:t>Rate control.</a:t>
            </a:r>
          </a:p>
          <a:p>
            <a:pPr lvl="2">
              <a:lnSpc>
                <a:spcPct val="150000"/>
              </a:lnSpc>
              <a:buSzTx/>
            </a:pPr>
            <a:r>
              <a:rPr lang="en-US" altLang="en-US" dirty="0"/>
              <a:t>Accelerate the transformation.</a:t>
            </a:r>
          </a:p>
          <a:p>
            <a:pPr marL="914400" lvl="2" indent="0" algn="l">
              <a:lnSpc>
                <a:spcPct val="150000"/>
              </a:lnSpc>
              <a:buSzTx/>
              <a:buNone/>
            </a:pPr>
            <a:endParaRPr lang="en-US" altLang="en-US" dirty="0"/>
          </a:p>
          <a:p>
            <a:pPr marL="457200" lvl="1" indent="0" algn="l">
              <a:lnSpc>
                <a:spcPct val="150000"/>
              </a:lnSpc>
              <a:buSzTx/>
              <a:buNone/>
            </a:pPr>
            <a:r>
              <a:rPr lang="en-US" altLang="en-US" dirty="0"/>
              <a:t>	 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Share Videos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30" y="1685925"/>
            <a:ext cx="5490845" cy="4921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b="1" dirty="0">
                <a:sym typeface="+mn-ea"/>
              </a:rPr>
              <a:t>Contacts Search Strategy of Textile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Textile search contacts in three ways: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Search the local contacts address book.</a:t>
            </a:r>
            <a:endParaRPr lang="en-US" altLang="en-US" dirty="0"/>
          </a:p>
          <a:p>
            <a:pPr lvl="1" algn="l">
              <a:lnSpc>
                <a:spcPct val="150000"/>
              </a:lnSpc>
              <a:buSzTx/>
            </a:pPr>
            <a:r>
              <a:rPr lang="en-US" altLang="en-US" dirty="0"/>
              <a:t>Search through cafe peer.</a:t>
            </a:r>
          </a:p>
          <a:p>
            <a:pPr lvl="1" algn="l">
              <a:lnSpc>
                <a:spcPct val="150000"/>
              </a:lnSpc>
              <a:buSzTx/>
            </a:pPr>
            <a:r>
              <a:rPr lang="en-US" altLang="en-US" dirty="0"/>
              <a:t>Search through </a:t>
            </a:r>
            <a:r>
              <a:rPr lang="en-US" altLang="en-US" dirty="0" err="1"/>
              <a:t>pubsub</a:t>
            </a:r>
            <a:r>
              <a:rPr lang="en-US" altLang="en-US" dirty="0"/>
              <a:t> if there is no cafe peer.</a:t>
            </a:r>
          </a:p>
          <a:p>
            <a:pPr marL="914400" lvl="2" indent="0" algn="l">
              <a:lnSpc>
                <a:spcPct val="150000"/>
              </a:lnSpc>
              <a:buSzTx/>
              <a:buNone/>
            </a:pPr>
            <a:endParaRPr lang="en-US" altLang="en-US" dirty="0"/>
          </a:p>
          <a:p>
            <a:pPr marL="457200" lvl="1" indent="0" algn="l">
              <a:lnSpc>
                <a:spcPct val="150000"/>
              </a:lnSpc>
              <a:buSzTx/>
              <a:buNone/>
            </a:pPr>
            <a:r>
              <a:rPr lang="en-US" altLang="en-US" dirty="0"/>
              <a:t>	 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Search Local Contacts</a:t>
            </a:r>
          </a:p>
        </p:txBody>
      </p:sp>
    </p:spTree>
    <p:extLst>
      <p:ext uri="{BB962C8B-B14F-4D97-AF65-F5344CB8AC3E}">
        <p14:creationId xmlns:p14="http://schemas.microsoft.com/office/powerpoint/2010/main" val="2015871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30" y="1685925"/>
            <a:ext cx="5490845" cy="4921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b="1" dirty="0">
                <a:sym typeface="+mn-ea"/>
              </a:rPr>
              <a:t>Use </a:t>
            </a:r>
            <a:r>
              <a:rPr lang="en-US" altLang="en-US" b="1" dirty="0" err="1">
                <a:sym typeface="+mn-ea"/>
              </a:rPr>
              <a:t>mDNS</a:t>
            </a:r>
            <a:r>
              <a:rPr lang="en-US" altLang="en-US" b="1" dirty="0">
                <a:sym typeface="+mn-ea"/>
              </a:rPr>
              <a:t> to search the local network directly</a:t>
            </a:r>
          </a:p>
          <a:p>
            <a:pPr lvl="1" algn="l">
              <a:lnSpc>
                <a:spcPct val="150000"/>
              </a:lnSpc>
              <a:buSzTx/>
            </a:pPr>
            <a:r>
              <a:rPr lang="en-US" altLang="en-US" b="1" dirty="0"/>
              <a:t>Plan A:</a:t>
            </a:r>
            <a:r>
              <a:rPr lang="en-US" altLang="en-US" dirty="0"/>
              <a:t> Use </a:t>
            </a:r>
            <a:r>
              <a:rPr lang="en-US" altLang="en-US" dirty="0" err="1"/>
              <a:t>mDNS</a:t>
            </a:r>
            <a:r>
              <a:rPr lang="en-US" altLang="en-US" dirty="0"/>
              <a:t> as an independent module to search contacts.</a:t>
            </a:r>
          </a:p>
          <a:p>
            <a:pPr lvl="1" algn="l">
              <a:lnSpc>
                <a:spcPct val="150000"/>
              </a:lnSpc>
              <a:buSzTx/>
            </a:pPr>
            <a:r>
              <a:rPr lang="en-US" altLang="en-US" b="1" dirty="0"/>
              <a:t>Plan B:</a:t>
            </a:r>
            <a:r>
              <a:rPr lang="en-US" altLang="en-US" dirty="0"/>
              <a:t> Add </a:t>
            </a:r>
            <a:r>
              <a:rPr lang="en-US" altLang="en-US" dirty="0" err="1"/>
              <a:t>mDNS</a:t>
            </a:r>
            <a:r>
              <a:rPr lang="en-US" altLang="en-US" dirty="0"/>
              <a:t> as a additional search approach for all kinds of search query.</a:t>
            </a:r>
          </a:p>
          <a:p>
            <a:pPr marL="914400" lvl="2" indent="0" algn="l">
              <a:lnSpc>
                <a:spcPct val="150000"/>
              </a:lnSpc>
              <a:buSzTx/>
              <a:buNone/>
            </a:pPr>
            <a:endParaRPr lang="en-US" altLang="en-US" dirty="0"/>
          </a:p>
          <a:p>
            <a:pPr marL="457200" lvl="1" indent="0" algn="l">
              <a:lnSpc>
                <a:spcPct val="150000"/>
              </a:lnSpc>
              <a:buSzTx/>
              <a:buNone/>
            </a:pPr>
            <a:r>
              <a:rPr lang="en-US" altLang="en-US" dirty="0"/>
              <a:t>	 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Search Local Contacts</a:t>
            </a:r>
          </a:p>
        </p:txBody>
      </p:sp>
    </p:spTree>
    <p:extLst>
      <p:ext uri="{BB962C8B-B14F-4D97-AF65-F5344CB8AC3E}">
        <p14:creationId xmlns:p14="http://schemas.microsoft.com/office/powerpoint/2010/main" val="4181435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30" y="1685925"/>
            <a:ext cx="5490845" cy="4921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b="1" dirty="0">
                <a:sym typeface="+mn-ea"/>
              </a:rPr>
              <a:t>Textile’s Account generate method:</a:t>
            </a:r>
          </a:p>
          <a:p>
            <a:pPr lvl="1">
              <a:lnSpc>
                <a:spcPct val="150000"/>
              </a:lnSpc>
            </a:pPr>
            <a:r>
              <a:rPr lang="en-US" altLang="en-US" dirty="0" err="1">
                <a:sym typeface="+mn-ea"/>
              </a:rPr>
              <a:t>Genarate</a:t>
            </a:r>
            <a:r>
              <a:rPr lang="en-US" altLang="en-US" dirty="0">
                <a:sym typeface="+mn-ea"/>
              </a:rPr>
              <a:t> through hierarchical deterministic (HD) wallet.</a:t>
            </a:r>
          </a:p>
          <a:p>
            <a:pPr lvl="1">
              <a:lnSpc>
                <a:spcPct val="150000"/>
              </a:lnSpc>
            </a:pPr>
            <a:r>
              <a:rPr lang="en-US" altLang="en-US" dirty="0" err="1">
                <a:sym typeface="+mn-ea"/>
              </a:rPr>
              <a:t>Monemonic</a:t>
            </a:r>
            <a:r>
              <a:rPr lang="en-US" altLang="en-US" dirty="0">
                <a:sym typeface="+mn-ea"/>
              </a:rPr>
              <a:t> phrase serve as the recovery phrase when get the accounts back.</a:t>
            </a:r>
          </a:p>
          <a:p>
            <a:pPr>
              <a:lnSpc>
                <a:spcPct val="150000"/>
              </a:lnSpc>
            </a:pPr>
            <a:r>
              <a:rPr lang="en-US" altLang="en-US" b="1" dirty="0">
                <a:sym typeface="+mn-ea"/>
              </a:rPr>
              <a:t>Textile’s Account generate method: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+mn-ea"/>
              </a:rPr>
              <a:t>Derive wallet seed from </a:t>
            </a:r>
            <a:r>
              <a:rPr lang="en-US" altLang="en-US" dirty="0" err="1">
                <a:sym typeface="+mn-ea"/>
              </a:rPr>
              <a:t>OpenID</a:t>
            </a:r>
            <a:r>
              <a:rPr lang="en-US" altLang="en-US" dirty="0">
                <a:sym typeface="+mn-ea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b="1" dirty="0"/>
              <a:t>Note: </a:t>
            </a:r>
            <a:r>
              <a:rPr lang="en-US" altLang="zh-CN" dirty="0"/>
              <a:t>An wallet object only contains a </a:t>
            </a:r>
            <a:r>
              <a:rPr lang="en-US" altLang="zh-CN" dirty="0" err="1"/>
              <a:t>monemonic</a:t>
            </a:r>
            <a:r>
              <a:rPr lang="en-US" altLang="zh-CN" dirty="0"/>
              <a:t> phrase.</a:t>
            </a:r>
            <a:endParaRPr lang="en-US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Support for Huawei </a:t>
            </a:r>
            <a:r>
              <a:rPr lang="en-US" altLang="en-US" dirty="0" err="1"/>
              <a:t>OpenID</a:t>
            </a:r>
            <a:endParaRPr lang="en-US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7090913" y="2066979"/>
            <a:ext cx="1673525" cy="632529"/>
          </a:xfrm>
          <a:prstGeom prst="roundRect">
            <a:avLst/>
          </a:prstGeom>
          <a:solidFill>
            <a:srgbClr val="FFC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mnemonic phrase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090913" y="3208446"/>
            <a:ext cx="1673525" cy="336430"/>
          </a:xfrm>
          <a:prstGeom prst="roundRect">
            <a:avLst/>
          </a:prstGeom>
          <a:solidFill>
            <a:srgbClr val="FFC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Wallet seed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右箭头 5"/>
          <p:cNvSpPr/>
          <p:nvPr/>
        </p:nvSpPr>
        <p:spPr>
          <a:xfrm rot="5400000">
            <a:off x="8147098" y="2896827"/>
            <a:ext cx="275590" cy="114300"/>
          </a:xfrm>
          <a:prstGeom prst="rightArrow">
            <a:avLst>
              <a:gd name="adj1" fmla="val 39418"/>
              <a:gd name="adj2" fmla="val 76455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090913" y="4063393"/>
            <a:ext cx="1673525" cy="336430"/>
          </a:xfrm>
          <a:prstGeom prst="roundRect">
            <a:avLst/>
          </a:prstGeom>
          <a:solidFill>
            <a:srgbClr val="FFC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 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 rot="5400000">
            <a:off x="8147098" y="3742195"/>
            <a:ext cx="275590" cy="114300"/>
          </a:xfrm>
          <a:prstGeom prst="rightArrow">
            <a:avLst>
              <a:gd name="adj1" fmla="val 39418"/>
              <a:gd name="adj2" fmla="val 76455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右箭头 8"/>
          <p:cNvSpPr/>
          <p:nvPr/>
        </p:nvSpPr>
        <p:spPr>
          <a:xfrm rot="5400000">
            <a:off x="8147098" y="4592352"/>
            <a:ext cx="275590" cy="114300"/>
          </a:xfrm>
          <a:prstGeom prst="rightArrow">
            <a:avLst>
              <a:gd name="adj1" fmla="val 39418"/>
              <a:gd name="adj2" fmla="val 76455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090913" y="4899182"/>
            <a:ext cx="1673525" cy="336430"/>
          </a:xfrm>
          <a:prstGeom prst="roundRect">
            <a:avLst/>
          </a:prstGeom>
          <a:solidFill>
            <a:srgbClr val="FFC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 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 rot="5400000">
            <a:off x="8147098" y="5432931"/>
            <a:ext cx="275590" cy="114300"/>
          </a:xfrm>
          <a:prstGeom prst="rightArrow">
            <a:avLst>
              <a:gd name="adj1" fmla="val 39418"/>
              <a:gd name="adj2" fmla="val 76455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504090" y="2363078"/>
            <a:ext cx="1301660" cy="336430"/>
          </a:xfrm>
          <a:prstGeom prst="roundRect">
            <a:avLst/>
          </a:prstGeom>
          <a:solidFill>
            <a:srgbClr val="FFCE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OpenID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角右箭头 15"/>
          <p:cNvSpPr/>
          <p:nvPr/>
        </p:nvSpPr>
        <p:spPr>
          <a:xfrm rot="10800000" flipH="1">
            <a:off x="6154920" y="2727425"/>
            <a:ext cx="664234" cy="728694"/>
          </a:xfrm>
          <a:prstGeom prst="bentArrow">
            <a:avLst>
              <a:gd name="adj1" fmla="val 10715"/>
              <a:gd name="adj2" fmla="val 10065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455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30" y="1685925"/>
            <a:ext cx="7951230" cy="49212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b="1" dirty="0">
                <a:sym typeface="+mn-ea"/>
              </a:rPr>
              <a:t>Is IPFS powerful enough as a File System?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+mn-ea"/>
              </a:rPr>
              <a:t>Maybe feasible for sharing data but not frequently changing data.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altLang="en-US" sz="2000" b="1" dirty="0">
                <a:sym typeface="+mn-ea"/>
              </a:rPr>
              <a:t>Would mobile peers be harmful to the existing network?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altLang="en-US" sz="2000" b="1" dirty="0">
                <a:sym typeface="+mn-ea"/>
              </a:rPr>
              <a:t>About private IPFS network.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b="1" dirty="0">
                <a:sym typeface="+mn-ea"/>
              </a:rPr>
              <a:t>About IPFS-Cluster.</a:t>
            </a:r>
            <a:endParaRPr lang="en-US" altLang="en-US" sz="2000" b="1" dirty="0">
              <a:sym typeface="+mn-ea"/>
            </a:endParaRPr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endParaRPr lang="en-US" altLang="en-US" sz="2000" b="1" dirty="0"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dirty="0"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 altLang="en-US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Questions &amp; Discuss</a:t>
            </a:r>
          </a:p>
        </p:txBody>
      </p:sp>
    </p:spTree>
    <p:extLst>
      <p:ext uri="{BB962C8B-B14F-4D97-AF65-F5344CB8AC3E}">
        <p14:creationId xmlns:p14="http://schemas.microsoft.com/office/powerpoint/2010/main" val="3487411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3348" y="1816797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</a:rPr>
              <a:t>谢 谢！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30" y="1685925"/>
            <a:ext cx="4644390" cy="45662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A </a:t>
            </a:r>
            <a:r>
              <a:rPr lang="en-US" altLang="zh-CN">
                <a:sym typeface="+mn-ea"/>
              </a:rPr>
              <a:t>series of </a:t>
            </a:r>
            <a:r>
              <a:rPr lang="zh-CN" altLang="en-US">
                <a:sym typeface="+mn-ea"/>
              </a:rPr>
              <a:t>peer-to-peer hypermedia </a:t>
            </a:r>
            <a:r>
              <a:rPr lang="zh-CN" altLang="en-US" b="1">
                <a:solidFill>
                  <a:srgbClr val="C8161E"/>
                </a:solidFill>
                <a:sym typeface="+mn-ea"/>
              </a:rPr>
              <a:t>protocol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en-US" dirty="0"/>
              <a:t>A content-address </a:t>
            </a:r>
            <a:r>
              <a:rPr lang="en-US" altLang="en-US" b="1" dirty="0">
                <a:solidFill>
                  <a:srgbClr val="C9161E"/>
                </a:solidFill>
              </a:rPr>
              <a:t>File System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IPFS ?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730" y="1976755"/>
            <a:ext cx="1647190" cy="16471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87085" y="3684905"/>
            <a:ext cx="25704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000" b="1"/>
              <a:t>InterPlanetary </a:t>
            </a:r>
          </a:p>
          <a:p>
            <a:pPr algn="ctr"/>
            <a:r>
              <a:rPr lang="zh-CN" altLang="en-US" sz="2000" b="1"/>
              <a:t>File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30" y="1685925"/>
            <a:ext cx="4644390" cy="45662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sym typeface="+mn-ea"/>
              </a:rPr>
              <a:t>A </a:t>
            </a:r>
            <a:r>
              <a:rPr lang="en-US" altLang="zh-CN">
                <a:sym typeface="+mn-ea"/>
              </a:rPr>
              <a:t>series of </a:t>
            </a:r>
            <a:r>
              <a:rPr lang="zh-CN" altLang="en-US">
                <a:sym typeface="+mn-ea"/>
              </a:rPr>
              <a:t>peer-to-peer hypermedia </a:t>
            </a:r>
            <a:r>
              <a:rPr lang="zh-CN" altLang="en-US" b="1">
                <a:solidFill>
                  <a:srgbClr val="C8161E"/>
                </a:solidFill>
                <a:sym typeface="+mn-ea"/>
              </a:rPr>
              <a:t>protocol</a:t>
            </a:r>
            <a:endParaRPr lang="en-US" altLang="zh-CN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zh-CN"/>
              <a:t>Generative identity</a:t>
            </a:r>
          </a:p>
          <a:p>
            <a:pPr lvl="1">
              <a:lnSpc>
                <a:spcPct val="130000"/>
              </a:lnSpc>
            </a:pPr>
            <a:r>
              <a:rPr lang="en-US" altLang="zh-CN"/>
              <a:t>Network communication based on LibP2P</a:t>
            </a:r>
          </a:p>
          <a:p>
            <a:pPr lvl="1">
              <a:lnSpc>
                <a:spcPct val="130000"/>
              </a:lnSpc>
            </a:pPr>
            <a:r>
              <a:rPr lang="en-US" altLang="zh-CN"/>
              <a:t>Routing algorithm for DHT</a:t>
            </a:r>
          </a:p>
          <a:p>
            <a:pPr lvl="1">
              <a:lnSpc>
                <a:spcPct val="130000"/>
              </a:lnSpc>
            </a:pPr>
            <a:r>
              <a:rPr lang="en-US" altLang="zh-CN"/>
              <a:t>A constructing swap protocal BitSwap</a:t>
            </a:r>
          </a:p>
          <a:p>
            <a:pPr lvl="1">
              <a:lnSpc>
                <a:spcPct val="130000"/>
              </a:lnSpc>
            </a:pPr>
            <a:r>
              <a:rPr lang="en-US" altLang="zh-CN"/>
              <a:t>A data structure Merkle DAG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IPFS ?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022215" y="3106420"/>
            <a:ext cx="3914140" cy="2072640"/>
            <a:chOff x="7909" y="4892"/>
            <a:chExt cx="6164" cy="3264"/>
          </a:xfrm>
        </p:grpSpPr>
        <p:grpSp>
          <p:nvGrpSpPr>
            <p:cNvPr id="5" name="组合 4"/>
            <p:cNvGrpSpPr/>
            <p:nvPr/>
          </p:nvGrpSpPr>
          <p:grpSpPr>
            <a:xfrm>
              <a:off x="7909" y="4892"/>
              <a:ext cx="6164" cy="3265"/>
              <a:chOff x="7909" y="4892"/>
              <a:chExt cx="6164" cy="3265"/>
            </a:xfrm>
          </p:grpSpPr>
          <p:cxnSp>
            <p:nvCxnSpPr>
              <p:cNvPr id="2" name="直接箭头连接符 1"/>
              <p:cNvCxnSpPr/>
              <p:nvPr/>
            </p:nvCxnSpPr>
            <p:spPr>
              <a:xfrm flipH="1">
                <a:off x="7909" y="7170"/>
                <a:ext cx="93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/>
              <p:cNvSpPr txBox="1"/>
              <p:nvPr/>
            </p:nvSpPr>
            <p:spPr>
              <a:xfrm>
                <a:off x="9171" y="6880"/>
                <a:ext cx="383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Derive from Bittorrent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9171" y="7577"/>
                <a:ext cx="463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Derive from </a:t>
                </a:r>
                <a:r>
                  <a:rPr lang="en-US" altLang="en-US"/>
                  <a:t>Git version tree</a:t>
                </a: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7909" y="7880"/>
                <a:ext cx="93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9171" y="4892"/>
                <a:ext cx="4902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/>
                  <a:t>It use several successful previous ideas</a:t>
                </a: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9171" y="6190"/>
              <a:ext cx="4000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/>
                <a:t>Kademlia </a:t>
              </a:r>
              <a:r>
                <a:rPr lang="en-US" altLang="zh-CN"/>
                <a:t>Algorithm</a:t>
              </a: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7909" y="6480"/>
              <a:ext cx="9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30" y="1685925"/>
            <a:ext cx="4644390" cy="45662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>
                <a:sym typeface="+mn-ea"/>
              </a:rPr>
              <a:t>A content-address </a:t>
            </a:r>
            <a:r>
              <a:rPr lang="en-US" altLang="en-US" b="1" dirty="0">
                <a:solidFill>
                  <a:srgbClr val="C9161E"/>
                </a:solidFill>
                <a:sym typeface="+mn-ea"/>
              </a:rPr>
              <a:t>File System. 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It can be used as: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lang="en-US" altLang="en-US"/>
              <a:t>A general filesystem</a:t>
            </a:r>
            <a:endParaRPr lang="en-US" altLang="zh-CN"/>
          </a:p>
          <a:p>
            <a:pPr lvl="1">
              <a:lnSpc>
                <a:spcPct val="130000"/>
              </a:lnSpc>
            </a:pPr>
            <a:r>
              <a:rPr lang="en-US" altLang="en-US"/>
              <a:t>A personal sync folder</a:t>
            </a:r>
            <a:endParaRPr lang="en-US" altLang="zh-CN"/>
          </a:p>
          <a:p>
            <a:pPr lvl="1">
              <a:lnSpc>
                <a:spcPct val="130000"/>
              </a:lnSpc>
            </a:pPr>
            <a:r>
              <a:rPr lang="en-US" altLang="en-US"/>
              <a:t>A data sharing system</a:t>
            </a:r>
          </a:p>
          <a:p>
            <a:pPr lvl="1">
              <a:lnSpc>
                <a:spcPct val="130000"/>
              </a:lnSpc>
            </a:pPr>
            <a:r>
              <a:rPr lang="en-US" altLang="en-US"/>
              <a:t>A communication platform</a:t>
            </a:r>
            <a:endParaRPr lang="en-US" altLang="zh-CN"/>
          </a:p>
          <a:p>
            <a:pPr lvl="1">
              <a:lnSpc>
                <a:spcPct val="130000"/>
              </a:lnSpc>
            </a:pPr>
            <a:r>
              <a:rPr lang="en-US" altLang="zh-CN"/>
              <a:t>A </a:t>
            </a:r>
            <a:r>
              <a:rPr lang="en-US" altLang="en-US"/>
              <a:t>distributing database</a:t>
            </a:r>
            <a:endParaRPr lang="en-US" altLang="zh-CN"/>
          </a:p>
          <a:p>
            <a:pPr lvl="1">
              <a:lnSpc>
                <a:spcPct val="130000"/>
              </a:lnSpc>
            </a:pPr>
            <a:r>
              <a:rPr lang="en-US" altLang="zh-CN"/>
              <a:t>A </a:t>
            </a:r>
            <a:r>
              <a:rPr lang="en-US" altLang="en-US"/>
              <a:t>web system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...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IPFS ?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344670" y="3987165"/>
            <a:ext cx="3959860" cy="819150"/>
            <a:chOff x="6733" y="6291"/>
            <a:chExt cx="6236" cy="1290"/>
          </a:xfrm>
        </p:grpSpPr>
        <p:cxnSp>
          <p:nvCxnSpPr>
            <p:cNvPr id="6" name="直接箭头连接符 5"/>
            <p:cNvCxnSpPr/>
            <p:nvPr/>
          </p:nvCxnSpPr>
          <p:spPr>
            <a:xfrm flipH="1">
              <a:off x="6733" y="7303"/>
              <a:ext cx="9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箭头连接符 1"/>
            <p:cNvCxnSpPr/>
            <p:nvPr/>
          </p:nvCxnSpPr>
          <p:spPr>
            <a:xfrm flipH="1">
              <a:off x="6733" y="6581"/>
              <a:ext cx="9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8335" y="6291"/>
              <a:ext cx="38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/>
                <a:t>Textile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335" y="7001"/>
              <a:ext cx="46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/>
                <a:t>orbit-db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9" y="1685925"/>
            <a:ext cx="6586279" cy="456628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IPFS Stack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Identities – manages node identity generation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Network – manages connections to other peers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Routing – maintaining information to locate specific peers and objects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Exchange – a novel block exchange protocol (</a:t>
            </a:r>
            <a:r>
              <a:rPr lang="en-US" altLang="zh-CN" dirty="0" err="1"/>
              <a:t>BitSwap</a:t>
            </a:r>
            <a:r>
              <a:rPr lang="en-US" altLang="zh-CN" dirty="0"/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Objects – a Merkle DAG of content-addressed immutable objects with links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Files – versioned file system hierarchy inspired by Git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Naming – a self-certifying mutable naming system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IPFS ?</a:t>
            </a:r>
          </a:p>
        </p:txBody>
      </p:sp>
    </p:spTree>
    <p:extLst>
      <p:ext uri="{BB962C8B-B14F-4D97-AF65-F5344CB8AC3E}">
        <p14:creationId xmlns:p14="http://schemas.microsoft.com/office/powerpoint/2010/main" val="1061944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9" y="1685925"/>
            <a:ext cx="7735571" cy="45662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chemeClr val="tx1"/>
                </a:solidFill>
                <a:sym typeface="+mn-ea"/>
              </a:rPr>
              <a:t>IPFS Stack: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b="1" dirty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Identities</a:t>
            </a:r>
            <a:endParaRPr lang="" altLang="en-US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Nodes are identified by a </a:t>
            </a:r>
            <a:r>
              <a:rPr lang="en-US" altLang="en-US" b="1" dirty="0" err="1">
                <a:solidFill>
                  <a:schemeClr val="tx1"/>
                </a:solidFill>
                <a:sym typeface="+mn-ea"/>
              </a:rPr>
              <a:t>NodeID</a:t>
            </a:r>
            <a:r>
              <a:rPr lang="en-US" altLang="en-US" b="1" dirty="0">
                <a:solidFill>
                  <a:schemeClr val="tx1"/>
                </a:solidFill>
                <a:sym typeface="+mn-ea"/>
              </a:rPr>
              <a:t>, 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the cryptographic hash of a public key, created with S/</a:t>
            </a:r>
            <a:r>
              <a:rPr lang="en-US" altLang="en-US" dirty="0" err="1">
                <a:solidFill>
                  <a:schemeClr val="tx1"/>
                </a:solidFill>
                <a:sym typeface="+mn-ea"/>
              </a:rPr>
              <a:t>Kademlia’s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 crypto puzzle.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+mn-ea"/>
              </a:rPr>
              <a:t>S/</a:t>
            </a:r>
            <a:r>
              <a:rPr lang="en-US" altLang="en-US" dirty="0" err="1">
                <a:sym typeface="+mn-ea"/>
              </a:rPr>
              <a:t>Kademlia’s</a:t>
            </a:r>
            <a:r>
              <a:rPr lang="en-US" altLang="en-US" dirty="0">
                <a:sym typeface="+mn-ea"/>
              </a:rPr>
              <a:t> crypto puzzle can effectively prevent Eclipse Attack and Sybil Attack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IPFS 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198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9" y="1685925"/>
            <a:ext cx="7735571" cy="45662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chemeClr val="tx1"/>
                </a:solidFill>
                <a:sym typeface="+mn-ea"/>
              </a:rPr>
              <a:t>IPFS Stack: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b="1" dirty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Network</a:t>
            </a:r>
            <a:endParaRPr lang="" altLang="en-US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IPFS can use any transport protocol.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+mn-ea"/>
              </a:rPr>
              <a:t>IPFS can provide reliability using </a:t>
            </a:r>
            <a:r>
              <a:rPr lang="en-US" altLang="en-US" dirty="0" err="1">
                <a:sym typeface="+mn-ea"/>
              </a:rPr>
              <a:t>uTP</a:t>
            </a:r>
            <a:r>
              <a:rPr lang="en-US" altLang="en-US" dirty="0">
                <a:sym typeface="+mn-ea"/>
              </a:rPr>
              <a:t> or SCTP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+mn-ea"/>
              </a:rPr>
              <a:t>IPFS also uses the ICE NAT traversal techniques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Optionally check integrity of messages using a hash </a:t>
            </a:r>
            <a:r>
              <a:rPr lang="en-US" altLang="en-US" dirty="0" err="1">
                <a:solidFill>
                  <a:schemeClr val="tx1"/>
                </a:solidFill>
                <a:sym typeface="+mn-ea"/>
              </a:rPr>
              <a:t>checksun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+mn-ea"/>
              </a:rPr>
              <a:t>Optionally </a:t>
            </a:r>
            <a:r>
              <a:rPr lang="en-US" altLang="en-US" dirty="0" err="1">
                <a:sym typeface="+mn-ea"/>
              </a:rPr>
              <a:t>checkes</a:t>
            </a:r>
            <a:r>
              <a:rPr lang="en-US" altLang="en-US" dirty="0">
                <a:sym typeface="+mn-ea"/>
              </a:rPr>
              <a:t> authenticity of messages using HMAC with sender’s public key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IPFS 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334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9" y="1685925"/>
            <a:ext cx="7735571" cy="45662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chemeClr val="tx1"/>
                </a:solidFill>
                <a:sym typeface="+mn-ea"/>
              </a:rPr>
              <a:t>IPFS Stack: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b="1" dirty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Routing</a:t>
            </a:r>
            <a:endParaRPr lang="" altLang="en-US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en-US" dirty="0">
                <a:solidFill>
                  <a:schemeClr val="tx1"/>
                </a:solidFill>
                <a:sym typeface="+mn-ea"/>
              </a:rPr>
              <a:t>Using a DSHT based on S/</a:t>
            </a:r>
            <a:r>
              <a:rPr lang="en-US" altLang="en-US" dirty="0" err="1">
                <a:solidFill>
                  <a:schemeClr val="tx1"/>
                </a:solidFill>
                <a:sym typeface="+mn-ea"/>
              </a:rPr>
              <a:t>Kademlia</a:t>
            </a:r>
            <a:r>
              <a:rPr lang="en-US" altLang="en-US" dirty="0">
                <a:solidFill>
                  <a:schemeClr val="tx1"/>
                </a:solidFill>
                <a:sym typeface="+mn-ea"/>
              </a:rPr>
              <a:t> and Coral.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+mn-ea"/>
              </a:rPr>
              <a:t>S/</a:t>
            </a:r>
            <a:r>
              <a:rPr lang="en-US" altLang="en-US" dirty="0" err="1">
                <a:sym typeface="+mn-ea"/>
              </a:rPr>
              <a:t>Kademlia</a:t>
            </a:r>
            <a:r>
              <a:rPr lang="en-US" altLang="en-US" dirty="0">
                <a:sym typeface="+mn-ea"/>
              </a:rPr>
              <a:t> guarantees the safety.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sym typeface="+mn-ea"/>
              </a:rPr>
              <a:t>Coral (DSHT) promotes the performances.</a:t>
            </a:r>
          </a:p>
          <a:p>
            <a:pPr lvl="1">
              <a:lnSpc>
                <a:spcPct val="150000"/>
              </a:lnSpc>
            </a:pP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IPFS 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3157514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75</TotalTime>
  <Words>1322</Words>
  <Application>Microsoft Office PowerPoint</Application>
  <PresentationFormat>全屏显示(4:3)</PresentationFormat>
  <Paragraphs>262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等线 Light</vt:lpstr>
      <vt:lpstr>黑体</vt:lpstr>
      <vt:lpstr>宋体</vt:lpstr>
      <vt:lpstr>微软雅黑</vt:lpstr>
      <vt:lpstr>Arial</vt:lpstr>
      <vt:lpstr>Calibri</vt:lpstr>
      <vt:lpstr>Wingdings</vt:lpstr>
      <vt:lpstr>2016-VI主题</vt:lpstr>
      <vt:lpstr>HON - Huawei Open Network</vt:lpstr>
      <vt:lpstr>About Project</vt:lpstr>
      <vt:lpstr>What is IPFS ?</vt:lpstr>
      <vt:lpstr>What is IPFS ?</vt:lpstr>
      <vt:lpstr>What is IPFS ?</vt:lpstr>
      <vt:lpstr>What is IPFS ?</vt:lpstr>
      <vt:lpstr>What is IPFS ?</vt:lpstr>
      <vt:lpstr>What is IPFS ?</vt:lpstr>
      <vt:lpstr>What is IPFS ?</vt:lpstr>
      <vt:lpstr>What is IPFS ?</vt:lpstr>
      <vt:lpstr>What is IPFS ?</vt:lpstr>
      <vt:lpstr>What is IPFS ?</vt:lpstr>
      <vt:lpstr>About Textile</vt:lpstr>
      <vt:lpstr>About Textile</vt:lpstr>
      <vt:lpstr>About Textile</vt:lpstr>
      <vt:lpstr>About Textile</vt:lpstr>
      <vt:lpstr>About Textile</vt:lpstr>
      <vt:lpstr>About Textile</vt:lpstr>
      <vt:lpstr>Work in Progress</vt:lpstr>
      <vt:lpstr>Share Videos</vt:lpstr>
      <vt:lpstr>Share Videos</vt:lpstr>
      <vt:lpstr>Share Videos</vt:lpstr>
      <vt:lpstr>Share Videos</vt:lpstr>
      <vt:lpstr>Search Local Contacts</vt:lpstr>
      <vt:lpstr>Search Local Contacts</vt:lpstr>
      <vt:lpstr>Support for Huawei OpenID</vt:lpstr>
      <vt:lpstr>Questions &amp; Discuss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Li Xu</cp:lastModifiedBy>
  <cp:revision>93</cp:revision>
  <dcterms:created xsi:type="dcterms:W3CDTF">2019-09-22T22:05:16Z</dcterms:created>
  <dcterms:modified xsi:type="dcterms:W3CDTF">2019-10-15T01:22:22Z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