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91285"/>
            <a:ext cx="9144000" cy="1280795"/>
          </a:xfrm>
        </p:spPr>
        <p:txBody>
          <a:bodyPr/>
          <a:p>
            <a:r>
              <a:rPr lang="en-US" altLang="zh-CN"/>
              <a:t>LoRA LLM Serving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Haoyan Zhang </a:t>
            </a:r>
            <a:endParaRPr lang="en-US" altLang="zh-CN"/>
          </a:p>
          <a:p>
            <a:r>
              <a:rPr lang="en-US" altLang="zh-CN"/>
              <a:t>2024.10.11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911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Dynamic Load Balancing</a:t>
            </a:r>
            <a:endParaRPr lang="en-US" altLang="zh-CN" sz="3200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06705" y="1142365"/>
                <a:ext cx="8087995" cy="5787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Proactive Mechanism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Predictability and periodicity in long term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Maximize the minimum burst tolerance of LoRA adapters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𝑃𝑒𝑎𝑘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𝑐𝑎𝑝𝑎𝑐𝑖𝑡𝑦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𝑎𝑣𝑔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𝑙𝑜𝑎𝑑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)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One Strategy : greedily preloads the LoRA adapter with the lowest burst tolerance to a replica without this adapter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Problem : short-term burst cause serious load imbalance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Revised strategy :  adapter-aware dispatch policy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calculates an estimated pending time including time of loading adapters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dispatches requests to the replica with the shortest estimated pending time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lvl="1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lvl="1" indent="0">
                  <a:buFont typeface="Arial" panose="020B0604020202020204" pitchFamily="34" charset="0"/>
                  <a:buNone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" y="1142365"/>
                <a:ext cx="8087995" cy="57873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235" y="422910"/>
            <a:ext cx="50292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911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Dynamic Load Balancing</a:t>
            </a:r>
            <a:endParaRPr lang="en-US" altLang="zh-CN" sz="3200">
              <a:solidFill>
                <a:srgbClr val="7030A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705" y="1142365"/>
            <a:ext cx="8087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Reactive Migration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Varying input and iutput length of requests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Strategy: migrate LoRA adapters and requests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4990" y="1544320"/>
            <a:ext cx="54673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911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  <a:sym typeface="+mn-ea"/>
              </a:rPr>
              <a:t>Evaluation Results</a:t>
            </a:r>
            <a:endParaRPr lang="en-US" altLang="zh-CN" sz="3200">
              <a:solidFill>
                <a:srgbClr val="7030A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705" y="1142365"/>
            <a:ext cx="8087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Build on vllm, 8 adapters. a four-node GPU cluster, 8 A800 for a node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1688465"/>
            <a:ext cx="9646920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911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  <a:sym typeface="+mn-ea"/>
              </a:rPr>
              <a:t>Evaluation Results</a:t>
            </a:r>
            <a:endParaRPr lang="en-US" altLang="zh-CN" sz="3200">
              <a:solidFill>
                <a:srgbClr val="7030A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705" y="1142365"/>
            <a:ext cx="8087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Build on vllm. a four-node GPU cluster, 8 A800 for a node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1688465"/>
            <a:ext cx="9646920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Outline</a:t>
            </a:r>
            <a:endParaRPr lang="en-US" altLang="zh-CN" sz="32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890" y="1061720"/>
            <a:ext cx="113042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 info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dLoRA: Dynamically Orchestrating Requests </a:t>
            </a:r>
            <a:r>
              <a:rPr lang="en-US" altLang="zh-CN">
                <a:sym typeface="+mn-ea"/>
              </a:rPr>
              <a:t>and Adapters for LoRA LLM Serving 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OSDI’24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altLang="zh-CN"/>
              <a:t>Related work -- Punica: PUNICA: MULTI-TENANT LORA SERVING (</a:t>
            </a:r>
            <a:r>
              <a:rPr lang="en-US" altLang="zh-CN">
                <a:sym typeface="+mn-ea"/>
              </a:rPr>
              <a:t>MLSys’23</a:t>
            </a:r>
            <a:r>
              <a:rPr lang="en-US" altLang="zh-CN"/>
              <a:t>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altLang="zh-CN"/>
              <a:t>Related work -- S-LORA: SERVING THOUSANDS OF CONCURRENT LORA ADAPTERS (</a:t>
            </a:r>
            <a:r>
              <a:rPr lang="en-US" altLang="zh-CN">
                <a:sym typeface="+mn-ea"/>
              </a:rPr>
              <a:t>MLSys’24</a:t>
            </a:r>
            <a:r>
              <a:rPr lang="en-US" altLang="zh-CN"/>
              <a:t>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/>
              <a:t>Background : LoRA and Serving on LoRA</a:t>
            </a:r>
            <a:endParaRPr lang="en-US" altLang="zh-CN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/>
              <a:t>Challenges : merge v.s. unmerge; multiple adapters with varying rank (size) and request loads</a:t>
            </a:r>
            <a:endParaRPr lang="en-US" altLang="zh-CN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/>
              <a:t>Solution : batching strategy; memory allocation strategy</a:t>
            </a:r>
            <a:endParaRPr lang="en-US" altLang="zh-CN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8303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Background -- LoRA (Low Rank Adaptation)</a:t>
            </a:r>
            <a:endParaRPr lang="en-US" altLang="zh-CN" sz="32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6705" y="1490345"/>
            <a:ext cx="113042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LoRA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An efficient fine-tuning method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Training: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Freeze pretrained weight, 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Fine-tune only a small number of parameters (adapter)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Inference: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Merge adpter with pretrained weight to avoid computation overhead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821" r="9499"/>
          <a:stretch>
            <a:fillRect/>
          </a:stretch>
        </p:blipFill>
        <p:spPr>
          <a:xfrm>
            <a:off x="7736205" y="2533650"/>
            <a:ext cx="4092575" cy="2546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8303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Background -- Serving on LoRA </a:t>
            </a:r>
            <a:endParaRPr lang="en-US" altLang="zh-CN" sz="320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59120" y="2384425"/>
            <a:ext cx="1206500" cy="2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adapter 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66025" y="2384425"/>
            <a:ext cx="1206500" cy="2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adapter 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72470" y="2384425"/>
            <a:ext cx="1206500" cy="2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adapter 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97010" y="2384425"/>
            <a:ext cx="1206500" cy="29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······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9120" y="701040"/>
            <a:ext cx="6419850" cy="2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Request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247130" y="102552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4085" y="102552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80175" y="102552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13220" y="101028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81040" y="102552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161655" y="102552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1456670" y="102552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1223625" y="102552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1689715" y="1025525"/>
            <a:ext cx="15240" cy="135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119110" y="5368925"/>
            <a:ext cx="1926590" cy="2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Base Model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3" idx="2"/>
          </p:cNvCxnSpPr>
          <p:nvPr/>
        </p:nvCxnSpPr>
        <p:spPr>
          <a:xfrm>
            <a:off x="6262370" y="2678430"/>
            <a:ext cx="1651635" cy="1471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</p:cNvCxnSpPr>
          <p:nvPr/>
        </p:nvCxnSpPr>
        <p:spPr>
          <a:xfrm>
            <a:off x="8169275" y="2678430"/>
            <a:ext cx="265430" cy="1457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</p:cNvCxnSpPr>
          <p:nvPr/>
        </p:nvCxnSpPr>
        <p:spPr>
          <a:xfrm flipH="1">
            <a:off x="9841230" y="2678430"/>
            <a:ext cx="1634490" cy="1461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2580" y="4625340"/>
            <a:ext cx="9300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 Feature with LoRA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 huge number of adapters on one base model 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Different requests require different adapters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Different adapters have different request loads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6705" y="1101725"/>
            <a:ext cx="93002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LLM Serving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(Orca) </a:t>
            </a:r>
            <a:r>
              <a:rPr lang="en-US" altLang="zh-CN"/>
              <a:t>:  request level -&gt; iteration level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Only batch for operations like MLP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(vllm) : Paged attention to reduce memory fragmentation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Feature : Only for one LLM (with a single adapter) 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027545" y="4151630"/>
            <a:ext cx="1926590" cy="2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Replica 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71940" y="4153535"/>
            <a:ext cx="1926590" cy="2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Replica 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0" idx="2"/>
          </p:cNvCxnSpPr>
          <p:nvPr/>
        </p:nvCxnSpPr>
        <p:spPr>
          <a:xfrm>
            <a:off x="7990840" y="4445635"/>
            <a:ext cx="1038860" cy="92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</p:cNvCxnSpPr>
          <p:nvPr/>
        </p:nvCxnSpPr>
        <p:spPr>
          <a:xfrm flipH="1">
            <a:off x="9378950" y="4447540"/>
            <a:ext cx="756285" cy="907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8303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Challenge -- Merge v.s. Unmerge</a:t>
            </a:r>
            <a:endParaRPr lang="en-US" altLang="zh-CN" sz="32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555" y="1245870"/>
            <a:ext cx="6736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Switching adapter introduces significant overhead to merged version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Unmerged version introduces computational overhead, about 2/5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Need trade-off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685" y="3483610"/>
            <a:ext cx="5650865" cy="29749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3429000"/>
            <a:ext cx="5317490" cy="3029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911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Challenge -- </a:t>
            </a:r>
            <a:r>
              <a:rPr lang="en-US" altLang="zh-CN" sz="3200">
                <a:solidFill>
                  <a:srgbClr val="7030A0"/>
                </a:solidFill>
                <a:sym typeface="+mn-ea"/>
              </a:rPr>
              <a:t>adapters with varying rank  and loads</a:t>
            </a:r>
            <a:endParaRPr lang="en-US" altLang="zh-CN" sz="3200">
              <a:solidFill>
                <a:srgbClr val="7030A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935" y="866775"/>
            <a:ext cx="2943225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35" y="3277870"/>
            <a:ext cx="2924175" cy="2324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5950" y="1274445"/>
            <a:ext cx="6991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Within a model replica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Request on different adapters cannot be simply batched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lvl="1" indent="45720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Varying ranks of adapters</a:t>
            </a:r>
            <a:endParaRPr lang="en-US" altLang="zh-CN">
              <a:sym typeface="+mn-ea"/>
            </a:endParaRPr>
          </a:p>
          <a:p>
            <a:pPr marL="0" lvl="1" indent="45720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marL="0" lvl="1" indent="45720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GPU underutilization and memory fragment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Across replicas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Varying number of adapters on replicas and requests on adapters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Variable input and output length of requests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Load imbalance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911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Solutions Proposed by S-LoRA</a:t>
            </a:r>
            <a:endParaRPr lang="en-US" altLang="zh-CN" sz="3200">
              <a:solidFill>
                <a:srgbClr val="7030A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705" y="1208405"/>
            <a:ext cx="73228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Batching Strategy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Separate computation of adapters from the base model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Customized CUDA kernel for varying request length and adapter ranks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Memory Strategy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Unify adpaters into page strategy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Parallelism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Introduce tensor parallelism to adapters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Remaining problems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Computation overhead introduced by adapters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Overlook the load imbalance across replicas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153670"/>
            <a:ext cx="476948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911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Solution of dLoRA </a:t>
            </a:r>
            <a:endParaRPr lang="en-US" altLang="zh-CN" sz="3200">
              <a:solidFill>
                <a:srgbClr val="7030A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705" y="1208405"/>
            <a:ext cx="73228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Dynamic batching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Switch between merged and unmerged inference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Tune the switching threshold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Dynamic load balancing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Proactive Mechanism -- greedy approach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Reactive Migration -- adapter-request co-migration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05" y="283210"/>
            <a:ext cx="911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Dynamic Batching </a:t>
            </a:r>
            <a:endParaRPr lang="en-US" altLang="zh-CN" sz="3200">
              <a:solidFill>
                <a:srgbClr val="7030A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705" y="1208405"/>
            <a:ext cx="7322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Objective: </a:t>
            </a:r>
            <a:r>
              <a:rPr lang="en-US" altLang="zh-CN">
                <a:sym typeface="+mn-ea"/>
              </a:rPr>
              <a:t>Whether to change state (merge / unmerge)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Introduce the overhead of switching state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Unmerged : FCFS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Merged : Prioritize one adapter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Amortize the overhead of switch into future iterations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865" y="97790"/>
            <a:ext cx="5398135" cy="5003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40" y="4968240"/>
            <a:ext cx="5813425" cy="18897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AwYjhmOWFjMzU5Y2I1NzMyNThhMDlkNWE3YThkM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3298</Words>
  <Application>WPS 演示</Application>
  <PresentationFormat>宽屏</PresentationFormat>
  <Paragraphs>203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WPS</vt:lpstr>
      <vt:lpstr>LoRA LLM Serving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86180</dc:creator>
  <cp:lastModifiedBy>T34-85</cp:lastModifiedBy>
  <cp:revision>16</cp:revision>
  <dcterms:created xsi:type="dcterms:W3CDTF">2023-08-09T12:44:00Z</dcterms:created>
  <dcterms:modified xsi:type="dcterms:W3CDTF">2024-10-11T04:36:58Z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