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82" r:id="rId3"/>
    <p:sldId id="262" r:id="rId4"/>
    <p:sldId id="261" r:id="rId5"/>
    <p:sldId id="263" r:id="rId6"/>
    <p:sldId id="277" r:id="rId7"/>
    <p:sldId id="278" r:id="rId8"/>
    <p:sldId id="265" r:id="rId9"/>
    <p:sldId id="266" r:id="rId10"/>
    <p:sldId id="283" r:id="rId11"/>
    <p:sldId id="267" r:id="rId12"/>
    <p:sldId id="279" r:id="rId13"/>
    <p:sldId id="268" r:id="rId14"/>
    <p:sldId id="280" r:id="rId15"/>
    <p:sldId id="281" r:id="rId16"/>
    <p:sldId id="271" r:id="rId17"/>
    <p:sldId id="272" r:id="rId18"/>
    <p:sldId id="273" r:id="rId19"/>
    <p:sldId id="274" r:id="rId20"/>
    <p:sldId id="275" r:id="rId21"/>
    <p:sldId id="258" r:id="rId22"/>
    <p:sldId id="259" r:id="rId23"/>
    <p:sldId id="260" r:id="rId24"/>
    <p:sldId id="264" r:id="rId25"/>
    <p:sldId id="270" r:id="rId26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751403-6C87-428C-9C7D-2F5347C1CE5A}">
          <p14:sldIdLst>
            <p14:sldId id="257"/>
            <p14:sldId id="282"/>
            <p14:sldId id="262"/>
            <p14:sldId id="261"/>
            <p14:sldId id="263"/>
            <p14:sldId id="277"/>
            <p14:sldId id="278"/>
            <p14:sldId id="265"/>
            <p14:sldId id="266"/>
            <p14:sldId id="283"/>
            <p14:sldId id="267"/>
            <p14:sldId id="279"/>
            <p14:sldId id="268"/>
            <p14:sldId id="280"/>
            <p14:sldId id="281"/>
            <p14:sldId id="271"/>
            <p14:sldId id="272"/>
            <p14:sldId id="273"/>
            <p14:sldId id="274"/>
            <p14:sldId id="275"/>
          </p14:sldIdLst>
        </p14:section>
        <p14:section name="backup" id="{370002EF-97CF-4A4A-A90D-92CB04377282}">
          <p14:sldIdLst>
            <p14:sldId id="258"/>
            <p14:sldId id="259"/>
            <p14:sldId id="260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65" autoAdjust="0"/>
  </p:normalViewPr>
  <p:slideViewPr>
    <p:cSldViewPr>
      <p:cViewPr varScale="1">
        <p:scale>
          <a:sx n="73" d="100"/>
          <a:sy n="73" d="100"/>
        </p:scale>
        <p:origin x="8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yi li" userId="69c8ccc395c7f181" providerId="LiveId" clId="{07B2B344-5CB7-443A-98E8-8E7D4330E3E7}"/>
    <pc:docChg chg="undo redo custSel addSld delSld modSld sldOrd modSection">
      <pc:chgData name="zhengyi li" userId="69c8ccc395c7f181" providerId="LiveId" clId="{07B2B344-5CB7-443A-98E8-8E7D4330E3E7}" dt="2024-12-13T03:34:07.807" v="420"/>
      <pc:docMkLst>
        <pc:docMk/>
      </pc:docMkLst>
      <pc:sldChg chg="del">
        <pc:chgData name="zhengyi li" userId="69c8ccc395c7f181" providerId="LiveId" clId="{07B2B344-5CB7-443A-98E8-8E7D4330E3E7}" dt="2024-12-13T02:54:33.861" v="20" actId="47"/>
        <pc:sldMkLst>
          <pc:docMk/>
          <pc:sldMk cId="0" sldId="256"/>
        </pc:sldMkLst>
      </pc:sldChg>
      <pc:sldChg chg="mod ord modShow">
        <pc:chgData name="zhengyi li" userId="69c8ccc395c7f181" providerId="LiveId" clId="{07B2B344-5CB7-443A-98E8-8E7D4330E3E7}" dt="2024-12-13T03:34:07.807" v="420"/>
        <pc:sldMkLst>
          <pc:docMk/>
          <pc:sldMk cId="0" sldId="258"/>
        </pc:sldMkLst>
      </pc:sldChg>
      <pc:sldChg chg="mod ord modShow">
        <pc:chgData name="zhengyi li" userId="69c8ccc395c7f181" providerId="LiveId" clId="{07B2B344-5CB7-443A-98E8-8E7D4330E3E7}" dt="2024-12-13T03:34:07.807" v="420"/>
        <pc:sldMkLst>
          <pc:docMk/>
          <pc:sldMk cId="0" sldId="259"/>
        </pc:sldMkLst>
      </pc:sldChg>
      <pc:sldChg chg="mod ord modShow">
        <pc:chgData name="zhengyi li" userId="69c8ccc395c7f181" providerId="LiveId" clId="{07B2B344-5CB7-443A-98E8-8E7D4330E3E7}" dt="2024-12-13T03:34:07.807" v="420"/>
        <pc:sldMkLst>
          <pc:docMk/>
          <pc:sldMk cId="0" sldId="260"/>
        </pc:sldMkLst>
      </pc:sldChg>
      <pc:sldChg chg="ord">
        <pc:chgData name="zhengyi li" userId="69c8ccc395c7f181" providerId="LiveId" clId="{07B2B344-5CB7-443A-98E8-8E7D4330E3E7}" dt="2024-12-13T02:56:51.791" v="166"/>
        <pc:sldMkLst>
          <pc:docMk/>
          <pc:sldMk cId="0" sldId="262"/>
        </pc:sldMkLst>
      </pc:sldChg>
      <pc:sldChg chg="addSp modSp mod modNotesTx">
        <pc:chgData name="zhengyi li" userId="69c8ccc395c7f181" providerId="LiveId" clId="{07B2B344-5CB7-443A-98E8-8E7D4330E3E7}" dt="2024-12-13T03:26:03.236" v="380" actId="20577"/>
        <pc:sldMkLst>
          <pc:docMk/>
          <pc:sldMk cId="0" sldId="265"/>
        </pc:sldMkLst>
        <pc:spChg chg="add mod">
          <ac:chgData name="zhengyi li" userId="69c8ccc395c7f181" providerId="LiveId" clId="{07B2B344-5CB7-443A-98E8-8E7D4330E3E7}" dt="2024-12-13T03:24:00.790" v="347" actId="1076"/>
          <ac:spMkLst>
            <pc:docMk/>
            <pc:sldMk cId="0" sldId="265"/>
            <ac:spMk id="7" creationId="{3A3A017C-3A13-FD93-09D1-BFAC9B76CD74}"/>
          </ac:spMkLst>
        </pc:spChg>
        <pc:grpChg chg="mod">
          <ac:chgData name="zhengyi li" userId="69c8ccc395c7f181" providerId="LiveId" clId="{07B2B344-5CB7-443A-98E8-8E7D4330E3E7}" dt="2024-12-13T03:23:45.650" v="338" actId="1076"/>
          <ac:grpSpMkLst>
            <pc:docMk/>
            <pc:sldMk cId="0" sldId="265"/>
            <ac:grpSpMk id="3" creationId="{00000000-0000-0000-0000-000000000000}"/>
          </ac:grpSpMkLst>
        </pc:grpChg>
      </pc:sldChg>
      <pc:sldChg chg="delSp modSp mod modNotesTx">
        <pc:chgData name="zhengyi li" userId="69c8ccc395c7f181" providerId="LiveId" clId="{07B2B344-5CB7-443A-98E8-8E7D4330E3E7}" dt="2024-12-13T03:31:01.076" v="382" actId="1076"/>
        <pc:sldMkLst>
          <pc:docMk/>
          <pc:sldMk cId="0" sldId="267"/>
        </pc:sldMkLst>
        <pc:spChg chg="mod">
          <ac:chgData name="zhengyi li" userId="69c8ccc395c7f181" providerId="LiveId" clId="{07B2B344-5CB7-443A-98E8-8E7D4330E3E7}" dt="2024-12-13T03:30:56.161" v="381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zhengyi li" userId="69c8ccc395c7f181" providerId="LiveId" clId="{07B2B344-5CB7-443A-98E8-8E7D4330E3E7}" dt="2024-12-13T03:31:01.076" v="382" actId="1076"/>
          <ac:spMkLst>
            <pc:docMk/>
            <pc:sldMk cId="0" sldId="267"/>
            <ac:spMk id="6" creationId="{6595E6A1-1BBE-BB74-813D-79E2AF2C3236}"/>
          </ac:spMkLst>
        </pc:spChg>
        <pc:spChg chg="del">
          <ac:chgData name="zhengyi li" userId="69c8ccc395c7f181" providerId="LiveId" clId="{07B2B344-5CB7-443A-98E8-8E7D4330E3E7}" dt="2024-12-13T03:02:42.370" v="171" actId="478"/>
          <ac:spMkLst>
            <pc:docMk/>
            <pc:sldMk cId="0" sldId="267"/>
            <ac:spMk id="9" creationId="{CF623461-66F6-4D68-C335-192D3BB86AE6}"/>
          </ac:spMkLst>
        </pc:spChg>
        <pc:spChg chg="del">
          <ac:chgData name="zhengyi li" userId="69c8ccc395c7f181" providerId="LiveId" clId="{07B2B344-5CB7-443A-98E8-8E7D4330E3E7}" dt="2024-12-13T03:02:46.994" v="172" actId="478"/>
          <ac:spMkLst>
            <pc:docMk/>
            <pc:sldMk cId="0" sldId="267"/>
            <ac:spMk id="15" creationId="{8C6EC45B-3772-970E-5B9F-B4C56C9ADE35}"/>
          </ac:spMkLst>
        </pc:spChg>
        <pc:spChg chg="del">
          <ac:chgData name="zhengyi li" userId="69c8ccc395c7f181" providerId="LiveId" clId="{07B2B344-5CB7-443A-98E8-8E7D4330E3E7}" dt="2024-12-13T03:02:46.994" v="172" actId="478"/>
          <ac:spMkLst>
            <pc:docMk/>
            <pc:sldMk cId="0" sldId="267"/>
            <ac:spMk id="16" creationId="{887CD598-37C6-1FB5-61CB-166199EF3E9D}"/>
          </ac:spMkLst>
        </pc:spChg>
      </pc:sldChg>
      <pc:sldChg chg="addSp modSp mod">
        <pc:chgData name="zhengyi li" userId="69c8ccc395c7f181" providerId="LiveId" clId="{07B2B344-5CB7-443A-98E8-8E7D4330E3E7}" dt="2024-12-13T03:16:07.760" v="277"/>
        <pc:sldMkLst>
          <pc:docMk/>
          <pc:sldMk cId="0" sldId="268"/>
        </pc:sldMkLst>
        <pc:spChg chg="mod">
          <ac:chgData name="zhengyi li" userId="69c8ccc395c7f181" providerId="LiveId" clId="{07B2B344-5CB7-443A-98E8-8E7D4330E3E7}" dt="2024-12-13T03:16:07.760" v="277"/>
          <ac:spMkLst>
            <pc:docMk/>
            <pc:sldMk cId="0" sldId="268"/>
            <ac:spMk id="7" creationId="{7E534938-736D-3A37-F93A-672BD635835C}"/>
          </ac:spMkLst>
        </pc:spChg>
        <pc:picChg chg="add mod">
          <ac:chgData name="zhengyi li" userId="69c8ccc395c7f181" providerId="LiveId" clId="{07B2B344-5CB7-443A-98E8-8E7D4330E3E7}" dt="2024-12-13T03:15:58.689" v="272" actId="1076"/>
          <ac:picMkLst>
            <pc:docMk/>
            <pc:sldMk cId="0" sldId="268"/>
            <ac:picMk id="4" creationId="{419F46FD-45A2-0DE4-FEAF-73D9E876500C}"/>
          </ac:picMkLst>
        </pc:picChg>
      </pc:sldChg>
      <pc:sldChg chg="ord">
        <pc:chgData name="zhengyi li" userId="69c8ccc395c7f181" providerId="LiveId" clId="{07B2B344-5CB7-443A-98E8-8E7D4330E3E7}" dt="2024-12-13T03:33:54.842" v="418"/>
        <pc:sldMkLst>
          <pc:docMk/>
          <pc:sldMk cId="0" sldId="270"/>
        </pc:sldMkLst>
      </pc:sldChg>
      <pc:sldChg chg="modSp mod">
        <pc:chgData name="zhengyi li" userId="69c8ccc395c7f181" providerId="LiveId" clId="{07B2B344-5CB7-443A-98E8-8E7D4330E3E7}" dt="2024-12-13T03:19:01.600" v="278" actId="20577"/>
        <pc:sldMkLst>
          <pc:docMk/>
          <pc:sldMk cId="0" sldId="274"/>
        </pc:sldMkLst>
        <pc:spChg chg="mod">
          <ac:chgData name="zhengyi li" userId="69c8ccc395c7f181" providerId="LiveId" clId="{07B2B344-5CB7-443A-98E8-8E7D4330E3E7}" dt="2024-12-13T03:19:01.600" v="278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zhengyi li" userId="69c8ccc395c7f181" providerId="LiveId" clId="{07B2B344-5CB7-443A-98E8-8E7D4330E3E7}" dt="2024-12-13T03:21:01.704" v="321" actId="20577"/>
        <pc:sldMkLst>
          <pc:docMk/>
          <pc:sldMk cId="0" sldId="275"/>
        </pc:sldMkLst>
        <pc:spChg chg="mod">
          <ac:chgData name="zhengyi li" userId="69c8ccc395c7f181" providerId="LiveId" clId="{07B2B344-5CB7-443A-98E8-8E7D4330E3E7}" dt="2024-12-13T03:21:01.704" v="321" actId="20577"/>
          <ac:spMkLst>
            <pc:docMk/>
            <pc:sldMk cId="0" sldId="275"/>
            <ac:spMk id="3" creationId="{00000000-0000-0000-0000-000000000000}"/>
          </ac:spMkLst>
        </pc:spChg>
      </pc:sldChg>
      <pc:sldChg chg="addSp delSp modSp mod">
        <pc:chgData name="zhengyi li" userId="69c8ccc395c7f181" providerId="LiveId" clId="{07B2B344-5CB7-443A-98E8-8E7D4330E3E7}" dt="2024-12-13T03:31:56.996" v="394"/>
        <pc:sldMkLst>
          <pc:docMk/>
          <pc:sldMk cId="3442830582" sldId="277"/>
        </pc:sldMkLst>
        <pc:spChg chg="mod">
          <ac:chgData name="zhengyi li" userId="69c8ccc395c7f181" providerId="LiveId" clId="{07B2B344-5CB7-443A-98E8-8E7D4330E3E7}" dt="2024-12-13T03:31:56.996" v="394"/>
          <ac:spMkLst>
            <pc:docMk/>
            <pc:sldMk cId="3442830582" sldId="277"/>
            <ac:spMk id="3" creationId="{C7A22318-A90D-04CF-F1C3-7152CDB3AEEC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4" creationId="{5C5814E9-27B6-2BC3-74F8-20BB01439923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5" creationId="{40A32EB6-7D4D-52BB-4CB0-3E8A463A409D}"/>
          </ac:spMkLst>
        </pc:spChg>
        <pc:spChg chg="add mod">
          <ac:chgData name="zhengyi li" userId="69c8ccc395c7f181" providerId="LiveId" clId="{07B2B344-5CB7-443A-98E8-8E7D4330E3E7}" dt="2024-12-13T03:22:54.029" v="328" actId="403"/>
          <ac:spMkLst>
            <pc:docMk/>
            <pc:sldMk cId="3442830582" sldId="277"/>
            <ac:spMk id="6" creationId="{293DFE28-464A-DC10-61EA-BFFA5C0822EE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7" creationId="{07A7CBEC-EC53-1949-DE24-B82A189E8C97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8" creationId="{07A15113-5A31-350A-7E0F-C77C5342BF43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9" creationId="{6781EB7A-1827-71E3-B27C-48E9A27B0DF3}"/>
          </ac:spMkLst>
        </pc:spChg>
        <pc:spChg chg="add mod">
          <ac:chgData name="zhengyi li" userId="69c8ccc395c7f181" providerId="LiveId" clId="{07B2B344-5CB7-443A-98E8-8E7D4330E3E7}" dt="2024-12-13T01:44:00.081" v="1"/>
          <ac:spMkLst>
            <pc:docMk/>
            <pc:sldMk cId="3442830582" sldId="277"/>
            <ac:spMk id="10" creationId="{DACB506F-9EB6-D6FC-428C-75D83C6FF5C8}"/>
          </ac:spMkLst>
        </pc:spChg>
        <pc:spChg chg="add mod">
          <ac:chgData name="zhengyi li" userId="69c8ccc395c7f181" providerId="LiveId" clId="{07B2B344-5CB7-443A-98E8-8E7D4330E3E7}" dt="2024-12-13T01:57:07.266" v="10" actId="403"/>
          <ac:spMkLst>
            <pc:docMk/>
            <pc:sldMk cId="3442830582" sldId="277"/>
            <ac:spMk id="11" creationId="{817A9B29-7CA9-FB48-C4E5-668251E7DCA6}"/>
          </ac:spMkLst>
        </pc:spChg>
        <pc:spChg chg="add mod">
          <ac:chgData name="zhengyi li" userId="69c8ccc395c7f181" providerId="LiveId" clId="{07B2B344-5CB7-443A-98E8-8E7D4330E3E7}" dt="2024-12-13T01:44:00.081" v="1"/>
          <ac:spMkLst>
            <pc:docMk/>
            <pc:sldMk cId="3442830582" sldId="277"/>
            <ac:spMk id="12" creationId="{E25C1B9D-2689-D2D4-7528-73098997DC06}"/>
          </ac:spMkLst>
        </pc:spChg>
        <pc:spChg chg="add mod">
          <ac:chgData name="zhengyi li" userId="69c8ccc395c7f181" providerId="LiveId" clId="{07B2B344-5CB7-443A-98E8-8E7D4330E3E7}" dt="2024-12-13T01:44:00.081" v="1"/>
          <ac:spMkLst>
            <pc:docMk/>
            <pc:sldMk cId="3442830582" sldId="277"/>
            <ac:spMk id="13" creationId="{E836497B-C220-2957-6600-571C28D45132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14" creationId="{C9ADC11F-DA7F-7331-2D53-A3FCEE6D259C}"/>
          </ac:spMkLst>
        </pc:spChg>
        <pc:spChg chg="add mod">
          <ac:chgData name="zhengyi li" userId="69c8ccc395c7f181" providerId="LiveId" clId="{07B2B344-5CB7-443A-98E8-8E7D4330E3E7}" dt="2024-12-13T01:44:00.081" v="1"/>
          <ac:spMkLst>
            <pc:docMk/>
            <pc:sldMk cId="3442830582" sldId="277"/>
            <ac:spMk id="15" creationId="{4B9B9EEA-AE03-5511-03FE-B08FD4330867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16" creationId="{2A096CD8-715F-C6EC-E9FD-A61E2557183B}"/>
          </ac:spMkLst>
        </pc:spChg>
        <pc:spChg chg="del">
          <ac:chgData name="zhengyi li" userId="69c8ccc395c7f181" providerId="LiveId" clId="{07B2B344-5CB7-443A-98E8-8E7D4330E3E7}" dt="2024-12-13T01:43:59.697" v="0" actId="478"/>
          <ac:spMkLst>
            <pc:docMk/>
            <pc:sldMk cId="3442830582" sldId="277"/>
            <ac:spMk id="17" creationId="{854A1947-C34C-753A-D792-A038C03AE9E2}"/>
          </ac:spMkLst>
        </pc:spChg>
        <pc:spChg chg="add mod">
          <ac:chgData name="zhengyi li" userId="69c8ccc395c7f181" providerId="LiveId" clId="{07B2B344-5CB7-443A-98E8-8E7D4330E3E7}" dt="2024-12-13T01:44:00.081" v="1"/>
          <ac:spMkLst>
            <pc:docMk/>
            <pc:sldMk cId="3442830582" sldId="277"/>
            <ac:spMk id="18" creationId="{76D6A295-B71E-83E6-824E-EE5E57735D08}"/>
          </ac:spMkLst>
        </pc:spChg>
        <pc:spChg chg="add mod">
          <ac:chgData name="zhengyi li" userId="69c8ccc395c7f181" providerId="LiveId" clId="{07B2B344-5CB7-443A-98E8-8E7D4330E3E7}" dt="2024-12-13T01:44:00.081" v="1"/>
          <ac:spMkLst>
            <pc:docMk/>
            <pc:sldMk cId="3442830582" sldId="277"/>
            <ac:spMk id="19" creationId="{E679C823-3B2A-9114-AE73-B867C6E81FF1}"/>
          </ac:spMkLst>
        </pc:sp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0" creationId="{628571AF-C1E4-CD8E-CCC0-314D1B9304F1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1" creationId="{6655CCFD-0DB3-2B20-B224-BAB98A72CD14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2" creationId="{52E914B6-AE5A-6CF5-1D3F-761089201D38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3" creationId="{0BD1A9B9-F16F-B0F2-846F-0C9A4B0B2C56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4" creationId="{87E67126-2D09-0D2A-BE9F-736B6D75F90B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5" creationId="{2D1EBD9A-A3DB-3D36-B8D4-1CCD61ADA512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6" creationId="{BF79C0F5-7DE0-1DFD-329B-A61294A131DD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7" creationId="{918A663F-17F1-630E-FD61-AE9192DD6441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8" creationId="{4DFF8146-95A0-F59C-1637-598B251B8F9F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29" creationId="{29057771-B8EF-6DB8-8063-CD0836D4CBC6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0" creationId="{7CF81E0C-875C-EB49-64E1-91F00766EFE9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1" creationId="{F07F3DAF-4F2B-74A6-76DB-D45D4AE2A88A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2" creationId="{AAA1FF75-96A7-0E94-BC93-DCF418B20048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3" creationId="{FA221F63-7048-2089-8F1F-DE152405F53F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4" creationId="{7B63D698-5C2C-D2E0-BFD3-2CF966E8F1BE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5" creationId="{34E053F6-E014-9D48-535D-E592A4F39BFE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6" creationId="{10386962-A320-AEC2-E3A6-901A8BB7D7B3}"/>
          </ac:cxnSpMkLst>
        </pc:cxnChg>
        <pc:cxnChg chg="add mod">
          <ac:chgData name="zhengyi li" userId="69c8ccc395c7f181" providerId="LiveId" clId="{07B2B344-5CB7-443A-98E8-8E7D4330E3E7}" dt="2024-12-13T01:44:00.081" v="1"/>
          <ac:cxnSpMkLst>
            <pc:docMk/>
            <pc:sldMk cId="3442830582" sldId="277"/>
            <ac:cxnSpMk id="37" creationId="{6330C233-14C4-8303-9A75-F7573380A494}"/>
          </ac:cxnSpMkLst>
        </pc:cxnChg>
      </pc:sldChg>
      <pc:sldChg chg="modSp mod">
        <pc:chgData name="zhengyi li" userId="69c8ccc395c7f181" providerId="LiveId" clId="{07B2B344-5CB7-443A-98E8-8E7D4330E3E7}" dt="2024-12-13T03:32:22.188" v="410" actId="20577"/>
        <pc:sldMkLst>
          <pc:docMk/>
          <pc:sldMk cId="3768390636" sldId="278"/>
        </pc:sldMkLst>
        <pc:spChg chg="mod">
          <ac:chgData name="zhengyi li" userId="69c8ccc395c7f181" providerId="LiveId" clId="{07B2B344-5CB7-443A-98E8-8E7D4330E3E7}" dt="2024-12-13T03:32:22.188" v="410" actId="20577"/>
          <ac:spMkLst>
            <pc:docMk/>
            <pc:sldMk cId="3768390636" sldId="278"/>
            <ac:spMk id="3" creationId="{3B65F96E-95A3-D69B-69DF-72ED23611449}"/>
          </ac:spMkLst>
        </pc:spChg>
        <pc:spChg chg="mod">
          <ac:chgData name="zhengyi li" userId="69c8ccc395c7f181" providerId="LiveId" clId="{07B2B344-5CB7-443A-98E8-8E7D4330E3E7}" dt="2024-12-13T03:23:05.919" v="335" actId="403"/>
          <ac:spMkLst>
            <pc:docMk/>
            <pc:sldMk cId="3768390636" sldId="278"/>
            <ac:spMk id="4" creationId="{40400C0F-0946-C4BB-2CE7-90C3BB0C7293}"/>
          </ac:spMkLst>
        </pc:spChg>
        <pc:spChg chg="mod">
          <ac:chgData name="zhengyi li" userId="69c8ccc395c7f181" providerId="LiveId" clId="{07B2B344-5CB7-443A-98E8-8E7D4330E3E7}" dt="2024-12-13T01:57:17.867" v="19"/>
          <ac:spMkLst>
            <pc:docMk/>
            <pc:sldMk cId="3768390636" sldId="278"/>
            <ac:spMk id="7" creationId="{365A047E-E020-202B-D5FF-86E074521334}"/>
          </ac:spMkLst>
        </pc:spChg>
      </pc:sldChg>
      <pc:sldChg chg="modSp mod">
        <pc:chgData name="zhengyi li" userId="69c8ccc395c7f181" providerId="LiveId" clId="{07B2B344-5CB7-443A-98E8-8E7D4330E3E7}" dt="2024-12-13T03:32:50.856" v="416"/>
        <pc:sldMkLst>
          <pc:docMk/>
          <pc:sldMk cId="1485576390" sldId="280"/>
        </pc:sldMkLst>
        <pc:spChg chg="mod">
          <ac:chgData name="zhengyi li" userId="69c8ccc395c7f181" providerId="LiveId" clId="{07B2B344-5CB7-443A-98E8-8E7D4330E3E7}" dt="2024-12-13T03:32:50.856" v="416"/>
          <ac:spMkLst>
            <pc:docMk/>
            <pc:sldMk cId="1485576390" sldId="280"/>
            <ac:spMk id="3" creationId="{FFD8CE22-8F16-995B-490E-3DF2311E4579}"/>
          </ac:spMkLst>
        </pc:spChg>
      </pc:sldChg>
      <pc:sldChg chg="addSp delSp modSp mod">
        <pc:chgData name="zhengyi li" userId="69c8ccc395c7f181" providerId="LiveId" clId="{07B2B344-5CB7-443A-98E8-8E7D4330E3E7}" dt="2024-12-13T03:15:51.086" v="268" actId="21"/>
        <pc:sldMkLst>
          <pc:docMk/>
          <pc:sldMk cId="3888225272" sldId="281"/>
        </pc:sldMkLst>
        <pc:picChg chg="add del mod">
          <ac:chgData name="zhengyi li" userId="69c8ccc395c7f181" providerId="LiveId" clId="{07B2B344-5CB7-443A-98E8-8E7D4330E3E7}" dt="2024-12-13T03:15:51.086" v="268" actId="21"/>
          <ac:picMkLst>
            <pc:docMk/>
            <pc:sldMk cId="3888225272" sldId="281"/>
            <ac:picMk id="7" creationId="{419F46FD-45A2-0DE4-FEAF-73D9E876500C}"/>
          </ac:picMkLst>
        </pc:picChg>
      </pc:sldChg>
      <pc:sldChg chg="modSp add mod">
        <pc:chgData name="zhengyi li" userId="69c8ccc395c7f181" providerId="LiveId" clId="{07B2B344-5CB7-443A-98E8-8E7D4330E3E7}" dt="2024-12-13T03:19:32.339" v="300" actId="20577"/>
        <pc:sldMkLst>
          <pc:docMk/>
          <pc:sldMk cId="415932843" sldId="282"/>
        </pc:sldMkLst>
        <pc:spChg chg="mod">
          <ac:chgData name="zhengyi li" userId="69c8ccc395c7f181" providerId="LiveId" clId="{07B2B344-5CB7-443A-98E8-8E7D4330E3E7}" dt="2024-12-13T03:19:32.339" v="300" actId="20577"/>
          <ac:spMkLst>
            <pc:docMk/>
            <pc:sldMk cId="415932843" sldId="282"/>
            <ac:spMk id="3" creationId="{B633DB0B-B2DE-6298-2B1E-EFD46ACF5EFA}"/>
          </ac:spMkLst>
        </pc:spChg>
      </pc:sldChg>
      <pc:sldChg chg="addSp delSp modSp add mod ord">
        <pc:chgData name="zhengyi li" userId="69c8ccc395c7f181" providerId="LiveId" clId="{07B2B344-5CB7-443A-98E8-8E7D4330E3E7}" dt="2024-12-13T03:03:42.105" v="177" actId="1076"/>
        <pc:sldMkLst>
          <pc:docMk/>
          <pc:sldMk cId="918966947" sldId="283"/>
        </pc:sldMkLst>
        <pc:spChg chg="del">
          <ac:chgData name="zhengyi li" userId="69c8ccc395c7f181" providerId="LiveId" clId="{07B2B344-5CB7-443A-98E8-8E7D4330E3E7}" dt="2024-12-13T03:02:22.161" v="169" actId="478"/>
          <ac:spMkLst>
            <pc:docMk/>
            <pc:sldMk cId="918966947" sldId="283"/>
            <ac:spMk id="3" creationId="{EB42F8D8-72D0-4EBF-DD64-73A91C55B246}"/>
          </ac:spMkLst>
        </pc:spChg>
        <pc:spChg chg="del">
          <ac:chgData name="zhengyi li" userId="69c8ccc395c7f181" providerId="LiveId" clId="{07B2B344-5CB7-443A-98E8-8E7D4330E3E7}" dt="2024-12-13T03:02:18.543" v="168" actId="478"/>
          <ac:spMkLst>
            <pc:docMk/>
            <pc:sldMk cId="918966947" sldId="283"/>
            <ac:spMk id="6" creationId="{9E27295B-1049-8BCA-6150-DA34E375E2D6}"/>
          </ac:spMkLst>
        </pc:spChg>
        <pc:spChg chg="mod">
          <ac:chgData name="zhengyi li" userId="69c8ccc395c7f181" providerId="LiveId" clId="{07B2B344-5CB7-443A-98E8-8E7D4330E3E7}" dt="2024-12-13T03:03:12.372" v="175"/>
          <ac:spMkLst>
            <pc:docMk/>
            <pc:sldMk cId="918966947" sldId="283"/>
            <ac:spMk id="7" creationId="{96478591-8348-6FE8-36B6-7B4000FB81B2}"/>
          </ac:spMkLst>
        </pc:spChg>
        <pc:spChg chg="mod">
          <ac:chgData name="zhengyi li" userId="69c8ccc395c7f181" providerId="LiveId" clId="{07B2B344-5CB7-443A-98E8-8E7D4330E3E7}" dt="2024-12-13T03:02:27.843" v="170" actId="1076"/>
          <ac:spMkLst>
            <pc:docMk/>
            <pc:sldMk cId="918966947" sldId="283"/>
            <ac:spMk id="9" creationId="{ED034072-1A86-069E-4FB1-94986D752C8C}"/>
          </ac:spMkLst>
        </pc:spChg>
        <pc:spChg chg="mod">
          <ac:chgData name="zhengyi li" userId="69c8ccc395c7f181" providerId="LiveId" clId="{07B2B344-5CB7-443A-98E8-8E7D4330E3E7}" dt="2024-12-13T03:02:27.843" v="170" actId="1076"/>
          <ac:spMkLst>
            <pc:docMk/>
            <pc:sldMk cId="918966947" sldId="283"/>
            <ac:spMk id="15" creationId="{8102483F-2BDD-5F4A-611D-8BAAC6474E25}"/>
          </ac:spMkLst>
        </pc:spChg>
        <pc:spChg chg="mod">
          <ac:chgData name="zhengyi li" userId="69c8ccc395c7f181" providerId="LiveId" clId="{07B2B344-5CB7-443A-98E8-8E7D4330E3E7}" dt="2024-12-13T03:02:27.843" v="170" actId="1076"/>
          <ac:spMkLst>
            <pc:docMk/>
            <pc:sldMk cId="918966947" sldId="283"/>
            <ac:spMk id="16" creationId="{A667B724-C1F2-DEAE-B1D1-A4A7AC869C4A}"/>
          </ac:spMkLst>
        </pc:spChg>
        <pc:grpChg chg="add mod">
          <ac:chgData name="zhengyi li" userId="69c8ccc395c7f181" providerId="LiveId" clId="{07B2B344-5CB7-443A-98E8-8E7D4330E3E7}" dt="2024-12-13T03:03:42.105" v="177" actId="1076"/>
          <ac:grpSpMkLst>
            <pc:docMk/>
            <pc:sldMk cId="918966947" sldId="283"/>
            <ac:grpSpMk id="4" creationId="{90A35794-0EEA-3315-D80A-79030684C082}"/>
          </ac:grpSpMkLst>
        </pc:grpChg>
        <pc:picChg chg="mod">
          <ac:chgData name="zhengyi li" userId="69c8ccc395c7f181" providerId="LiveId" clId="{07B2B344-5CB7-443A-98E8-8E7D4330E3E7}" dt="2024-12-13T03:03:12.372" v="175"/>
          <ac:picMkLst>
            <pc:docMk/>
            <pc:sldMk cId="918966947" sldId="283"/>
            <ac:picMk id="5" creationId="{E6F3DA8B-7405-EDAF-F001-0B8B1B5A25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931DF-BE5E-4846-999E-7677BEB0E9B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E8CF9-51C7-4330-BB71-D9842298E2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7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奇异值分解是特征值分解的推广，从方阵</a:t>
            </a:r>
            <a:r>
              <a:rPr lang="en-US" altLang="zh-CN" dirty="0"/>
              <a:t>-&gt;</a:t>
            </a:r>
            <a:r>
              <a:rPr lang="zh-CN" altLang="en-US" dirty="0"/>
              <a:t>任意矩阵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E8CF9-51C7-4330-BB71-D9842298E2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3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是正交矩阵，是</a:t>
            </a:r>
            <a:r>
              <a:rPr lang="en-US" altLang="zh-CN" dirty="0"/>
              <a:t>Q^T*Q</a:t>
            </a:r>
            <a:r>
              <a:rPr lang="zh-CN" altLang="en-US" dirty="0"/>
              <a:t>的特征向量</a:t>
            </a:r>
            <a:endParaRPr lang="en-US" altLang="zh-CN" dirty="0"/>
          </a:p>
          <a:p>
            <a:r>
              <a:rPr lang="en-US" altLang="zh-CN" dirty="0"/>
              <a:t>H*V</a:t>
            </a:r>
            <a:r>
              <a:rPr lang="zh-CN" altLang="en-US" dirty="0"/>
              <a:t>总是可以求逆的，因为</a:t>
            </a:r>
            <a:r>
              <a:rPr lang="en-US" altLang="zh-CN" dirty="0"/>
              <a:t>V</a:t>
            </a:r>
            <a:r>
              <a:rPr lang="zh-CN" altLang="en-US" dirty="0"/>
              <a:t>是满秩，</a:t>
            </a:r>
            <a:r>
              <a:rPr lang="en-US" altLang="zh-CN" dirty="0"/>
              <a:t>H</a:t>
            </a:r>
            <a:r>
              <a:rPr lang="zh-CN" altLang="en-US" dirty="0"/>
              <a:t>可以选维度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E8CF9-51C7-4330-BB71-D9842298E2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2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9734" y="1665554"/>
            <a:ext cx="5272531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9475" y="1793493"/>
            <a:ext cx="10433049" cy="3956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3.0663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1000647"/>
            <a:ext cx="10370414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065" marR="5080" indent="-635" algn="ctr">
              <a:lnSpc>
                <a:spcPts val="6480"/>
              </a:lnSpc>
              <a:spcBef>
                <a:spcPts val="915"/>
              </a:spcBef>
            </a:pPr>
            <a:r>
              <a:rPr sz="6000" spc="-15" dirty="0"/>
              <a:t>Stealing </a:t>
            </a:r>
            <a:r>
              <a:rPr sz="6000" spc="-30" dirty="0"/>
              <a:t>Part</a:t>
            </a:r>
            <a:r>
              <a:rPr sz="6000" spc="1295" dirty="0"/>
              <a:t> </a:t>
            </a:r>
            <a:r>
              <a:rPr sz="6000" spc="-10" dirty="0"/>
              <a:t>of </a:t>
            </a:r>
            <a:r>
              <a:rPr sz="6000" spc="-5" dirty="0"/>
              <a:t> </a:t>
            </a:r>
            <a:r>
              <a:rPr sz="6000" dirty="0"/>
              <a:t>a </a:t>
            </a:r>
            <a:r>
              <a:rPr sz="6000" spc="-30" dirty="0"/>
              <a:t>Production </a:t>
            </a:r>
            <a:r>
              <a:rPr sz="6000" spc="-25" dirty="0"/>
              <a:t> </a:t>
            </a:r>
            <a:r>
              <a:rPr sz="6000" spc="-15" dirty="0"/>
              <a:t>Language</a:t>
            </a:r>
            <a:r>
              <a:rPr sz="6000" spc="-60" dirty="0"/>
              <a:t> </a:t>
            </a:r>
            <a:r>
              <a:rPr sz="6000" dirty="0"/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85044" y="3276600"/>
            <a:ext cx="4276725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Nicholas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Carlini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al.,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Deep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Mind+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</a:pP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https://arxiv.org/abs/2403.06634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123FC2-059F-17C8-2B41-6B1F64FF4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80D26C-6B56-F860-AE2D-269D22ED84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617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</a:t>
            </a:r>
            <a:r>
              <a:rPr spc="5" dirty="0"/>
              <a:t> </a:t>
            </a:r>
            <a:r>
              <a:rPr spc="-5" dirty="0"/>
              <a:t>output</a:t>
            </a:r>
            <a:r>
              <a:rPr spc="30" dirty="0"/>
              <a:t> </a:t>
            </a:r>
            <a:r>
              <a:rPr spc="-30" dirty="0"/>
              <a:t>layer</a:t>
            </a:r>
            <a:r>
              <a:rPr spc="-20" dirty="0"/>
              <a:t> </a:t>
            </a:r>
            <a:r>
              <a:rPr spc="-15" dirty="0"/>
              <a:t>extraction</a:t>
            </a:r>
            <a:r>
              <a:rPr spc="-10" dirty="0"/>
              <a:t> </a:t>
            </a:r>
            <a:r>
              <a:rPr spc="-20" dirty="0"/>
              <a:t>from</a:t>
            </a:r>
            <a:r>
              <a:rPr spc="-25" dirty="0"/>
              <a:t> </a:t>
            </a:r>
            <a:r>
              <a:rPr dirty="0"/>
              <a:t>logits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ED034072-1A86-069E-4FB1-94986D752C8C}"/>
              </a:ext>
            </a:extLst>
          </p:cNvPr>
          <p:cNvSpPr txBox="1"/>
          <p:nvPr/>
        </p:nvSpPr>
        <p:spPr>
          <a:xfrm>
            <a:off x="838200" y="1762290"/>
            <a:ext cx="10201275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6700" marR="304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67335" algn="l"/>
              </a:tabLst>
            </a:pPr>
            <a:r>
              <a:rPr lang="en-US" sz="2800" spc="-5" dirty="0">
                <a:latin typeface="Calibri"/>
                <a:cs typeface="Calibri"/>
              </a:rPr>
              <a:t>LLM is invariant to the affine transformation</a:t>
            </a:r>
            <a:endParaRPr sz="28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102483F-2BDD-5F4A-611D-8BAAC6474E25}"/>
                  </a:ext>
                </a:extLst>
              </p:cNvPr>
              <p:cNvSpPr txBox="1"/>
              <p:nvPr/>
            </p:nvSpPr>
            <p:spPr>
              <a:xfrm>
                <a:off x="2891703" y="2246312"/>
                <a:ext cx="60942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kumimoji="0" lang="zh-CN" altLang="en-US" sz="32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r>
                        <a:rPr kumimoji="0" lang="en-US" altLang="zh-CN" sz="32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0" lang="en-US" altLang="zh-CN" sz="32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zh-CN" sz="32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kumimoji="0" lang="en-US" altLang="zh-CN" sz="32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0" lang="en-US" altLang="zh-CN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kumimoji="0" lang="en-US" altLang="zh-CN" sz="32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32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102483F-2BDD-5F4A-611D-8BAAC6474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03" y="2246312"/>
                <a:ext cx="609426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67B724-C1F2-DEAE-B1D1-A4A7AC869C4A}"/>
                  </a:ext>
                </a:extLst>
              </p:cNvPr>
              <p:cNvSpPr txBox="1"/>
              <p:nvPr/>
            </p:nvSpPr>
            <p:spPr>
              <a:xfrm>
                <a:off x="4473634" y="2831087"/>
                <a:ext cx="64864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zh-CN" sz="32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zh-CN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)∗(</m:t>
                      </m:r>
                      <m:sSup>
                        <m:sSupPr>
                          <m:ctrlPr>
                            <a:rPr lang="en-US" altLang="zh-CN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3200" i="1" kern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kumimoji="0" lang="en-US" altLang="zh-CN" sz="32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3200" i="1" kern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67B724-C1F2-DEAE-B1D1-A4A7AC869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34" y="2831087"/>
                <a:ext cx="648644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2">
            <a:extLst>
              <a:ext uri="{FF2B5EF4-FFF2-40B4-BE49-F238E27FC236}">
                <a16:creationId xmlns:a16="http://schemas.microsoft.com/office/drawing/2014/main" id="{90A35794-0EEA-3315-D80A-79030684C082}"/>
              </a:ext>
            </a:extLst>
          </p:cNvPr>
          <p:cNvGrpSpPr/>
          <p:nvPr/>
        </p:nvGrpSpPr>
        <p:grpSpPr>
          <a:xfrm>
            <a:off x="1371600" y="2831087"/>
            <a:ext cx="1861185" cy="3719829"/>
            <a:chOff x="5692140" y="1974355"/>
            <a:chExt cx="1861185" cy="371982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E6F3DA8B-7405-EDAF-F001-0B8B1B5A25F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2140" y="1974355"/>
              <a:ext cx="1860573" cy="3719668"/>
            </a:xfrm>
            <a:prstGeom prst="rect">
              <a:avLst/>
            </a:prstGeom>
          </p:spPr>
        </p:pic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6478591-8348-6FE8-36B6-7B4000FB81B2}"/>
                </a:ext>
              </a:extLst>
            </p:cNvPr>
            <p:cNvSpPr/>
            <p:nvPr/>
          </p:nvSpPr>
          <p:spPr>
            <a:xfrm>
              <a:off x="5839206" y="2544318"/>
              <a:ext cx="1553210" cy="285115"/>
            </a:xfrm>
            <a:custGeom>
              <a:avLst/>
              <a:gdLst/>
              <a:ahLst/>
              <a:cxnLst/>
              <a:rect l="l" t="t" r="r" b="b"/>
              <a:pathLst>
                <a:path w="1553209" h="285114">
                  <a:moveTo>
                    <a:pt x="0" y="142494"/>
                  </a:moveTo>
                  <a:lnTo>
                    <a:pt x="31011" y="102476"/>
                  </a:lnTo>
                  <a:lnTo>
                    <a:pt x="83431" y="78147"/>
                  </a:lnTo>
                  <a:lnTo>
                    <a:pt x="158213" y="56254"/>
                  </a:lnTo>
                  <a:lnTo>
                    <a:pt x="203176" y="46370"/>
                  </a:lnTo>
                  <a:lnTo>
                    <a:pt x="252754" y="37273"/>
                  </a:lnTo>
                  <a:lnTo>
                    <a:pt x="306622" y="29023"/>
                  </a:lnTo>
                  <a:lnTo>
                    <a:pt x="364454" y="21680"/>
                  </a:lnTo>
                  <a:lnTo>
                    <a:pt x="425924" y="15304"/>
                  </a:lnTo>
                  <a:lnTo>
                    <a:pt x="490708" y="9953"/>
                  </a:lnTo>
                  <a:lnTo>
                    <a:pt x="558481" y="5688"/>
                  </a:lnTo>
                  <a:lnTo>
                    <a:pt x="628917" y="2567"/>
                  </a:lnTo>
                  <a:lnTo>
                    <a:pt x="701691" y="651"/>
                  </a:lnTo>
                  <a:lnTo>
                    <a:pt x="776477" y="0"/>
                  </a:lnTo>
                  <a:lnTo>
                    <a:pt x="851264" y="651"/>
                  </a:lnTo>
                  <a:lnTo>
                    <a:pt x="924038" y="2567"/>
                  </a:lnTo>
                  <a:lnTo>
                    <a:pt x="994474" y="5688"/>
                  </a:lnTo>
                  <a:lnTo>
                    <a:pt x="1062247" y="9953"/>
                  </a:lnTo>
                  <a:lnTo>
                    <a:pt x="1127031" y="15304"/>
                  </a:lnTo>
                  <a:lnTo>
                    <a:pt x="1188501" y="21680"/>
                  </a:lnTo>
                  <a:lnTo>
                    <a:pt x="1246333" y="29023"/>
                  </a:lnTo>
                  <a:lnTo>
                    <a:pt x="1300201" y="37273"/>
                  </a:lnTo>
                  <a:lnTo>
                    <a:pt x="1349779" y="46370"/>
                  </a:lnTo>
                  <a:lnTo>
                    <a:pt x="1394742" y="56254"/>
                  </a:lnTo>
                  <a:lnTo>
                    <a:pt x="1434766" y="66866"/>
                  </a:lnTo>
                  <a:lnTo>
                    <a:pt x="1498692" y="90037"/>
                  </a:lnTo>
                  <a:lnTo>
                    <a:pt x="1538956" y="115405"/>
                  </a:lnTo>
                  <a:lnTo>
                    <a:pt x="1552955" y="142494"/>
                  </a:lnTo>
                  <a:lnTo>
                    <a:pt x="1549401" y="156223"/>
                  </a:lnTo>
                  <a:lnTo>
                    <a:pt x="1498692" y="194950"/>
                  </a:lnTo>
                  <a:lnTo>
                    <a:pt x="1434766" y="218121"/>
                  </a:lnTo>
                  <a:lnTo>
                    <a:pt x="1394742" y="228733"/>
                  </a:lnTo>
                  <a:lnTo>
                    <a:pt x="1349779" y="238617"/>
                  </a:lnTo>
                  <a:lnTo>
                    <a:pt x="1300201" y="247714"/>
                  </a:lnTo>
                  <a:lnTo>
                    <a:pt x="1246333" y="255964"/>
                  </a:lnTo>
                  <a:lnTo>
                    <a:pt x="1188501" y="263307"/>
                  </a:lnTo>
                  <a:lnTo>
                    <a:pt x="1127031" y="269683"/>
                  </a:lnTo>
                  <a:lnTo>
                    <a:pt x="1062247" y="275034"/>
                  </a:lnTo>
                  <a:lnTo>
                    <a:pt x="994474" y="279299"/>
                  </a:lnTo>
                  <a:lnTo>
                    <a:pt x="924038" y="282420"/>
                  </a:lnTo>
                  <a:lnTo>
                    <a:pt x="851264" y="284336"/>
                  </a:lnTo>
                  <a:lnTo>
                    <a:pt x="776477" y="284988"/>
                  </a:lnTo>
                  <a:lnTo>
                    <a:pt x="701691" y="284336"/>
                  </a:lnTo>
                  <a:lnTo>
                    <a:pt x="628917" y="282420"/>
                  </a:lnTo>
                  <a:lnTo>
                    <a:pt x="558481" y="279299"/>
                  </a:lnTo>
                  <a:lnTo>
                    <a:pt x="490708" y="275034"/>
                  </a:lnTo>
                  <a:lnTo>
                    <a:pt x="425924" y="269683"/>
                  </a:lnTo>
                  <a:lnTo>
                    <a:pt x="364454" y="263307"/>
                  </a:lnTo>
                  <a:lnTo>
                    <a:pt x="306622" y="255964"/>
                  </a:lnTo>
                  <a:lnTo>
                    <a:pt x="252754" y="247714"/>
                  </a:lnTo>
                  <a:lnTo>
                    <a:pt x="203176" y="238617"/>
                  </a:lnTo>
                  <a:lnTo>
                    <a:pt x="158213" y="228733"/>
                  </a:lnTo>
                  <a:lnTo>
                    <a:pt x="118189" y="218121"/>
                  </a:lnTo>
                  <a:lnTo>
                    <a:pt x="54263" y="194950"/>
                  </a:lnTo>
                  <a:lnTo>
                    <a:pt x="13999" y="169582"/>
                  </a:lnTo>
                  <a:lnTo>
                    <a:pt x="0" y="142494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896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617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</a:t>
            </a:r>
            <a:r>
              <a:rPr spc="5" dirty="0"/>
              <a:t> </a:t>
            </a:r>
            <a:r>
              <a:rPr spc="-5" dirty="0"/>
              <a:t>output</a:t>
            </a:r>
            <a:r>
              <a:rPr spc="30" dirty="0"/>
              <a:t> </a:t>
            </a:r>
            <a:r>
              <a:rPr spc="-30" dirty="0"/>
              <a:t>layer</a:t>
            </a:r>
            <a:r>
              <a:rPr spc="-20" dirty="0"/>
              <a:t> </a:t>
            </a:r>
            <a:r>
              <a:rPr spc="-15" dirty="0"/>
              <a:t>extraction</a:t>
            </a:r>
            <a:r>
              <a:rPr spc="-10" dirty="0"/>
              <a:t> </a:t>
            </a:r>
            <a:r>
              <a:rPr spc="-20" dirty="0"/>
              <a:t>from</a:t>
            </a:r>
            <a:r>
              <a:rPr spc="-25" dirty="0"/>
              <a:t> </a:t>
            </a:r>
            <a:r>
              <a:rPr dirty="0"/>
              <a:t>logits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891539" y="1793493"/>
                <a:ext cx="10201275" cy="1728678"/>
              </a:xfrm>
              <a:prstGeom prst="rect">
                <a:avLst/>
              </a:prstGeom>
            </p:spPr>
            <p:txBody>
              <a:bodyPr vert="horz" wrap="square" lIns="0" tIns="60960" rIns="0" bIns="0" rtlCol="0">
                <a:spAutoFit/>
              </a:bodyPr>
              <a:lstStyle/>
              <a:p>
                <a:pPr marL="266700" marR="30480" indent="-229235">
                  <a:lnSpc>
                    <a:spcPts val="3020"/>
                  </a:lnSpc>
                  <a:spcBef>
                    <a:spcPts val="480"/>
                  </a:spcBef>
                  <a:buFont typeface="Arial MT"/>
                  <a:buChar char="•"/>
                  <a:tabLst>
                    <a:tab pos="267335" algn="l"/>
                  </a:tabLst>
                </a:pPr>
                <a:r>
                  <a:rPr lang="en-US" sz="2800" spc="-5" dirty="0">
                    <a:latin typeface="Calibri"/>
                    <a:cs typeface="Calibri"/>
                  </a:rPr>
                  <a:t>Given Q</a:t>
                </a:r>
                <a:r>
                  <a:rPr lang="en-US" sz="2800" spc="15" dirty="0">
                    <a:latin typeface="Calibri"/>
                    <a:cs typeface="Calibri"/>
                  </a:rPr>
                  <a:t> </a:t>
                </a:r>
                <a:r>
                  <a:rPr lang="en-US" sz="2800" spc="-5" dirty="0">
                    <a:latin typeface="Calibri"/>
                    <a:cs typeface="Calibri"/>
                  </a:rPr>
                  <a:t>= U</a:t>
                </a:r>
                <a:r>
                  <a:rPr lang="en-US" sz="2800" spc="20" dirty="0">
                    <a:latin typeface="Calibri"/>
                    <a:cs typeface="Calibri"/>
                  </a:rPr>
                  <a:t> </a:t>
                </a:r>
                <a:r>
                  <a:rPr lang="en-US" sz="2800" spc="-5" dirty="0">
                    <a:latin typeface="Calibri"/>
                    <a:cs typeface="Calibri"/>
                  </a:rPr>
                  <a:t>∙</a:t>
                </a:r>
                <a:r>
                  <a:rPr lang="en-US" sz="2800" spc="10" dirty="0">
                    <a:latin typeface="Calibri"/>
                    <a:cs typeface="Calibri"/>
                  </a:rPr>
                  <a:t> </a:t>
                </a:r>
                <a:r>
                  <a:rPr lang="el-GR" sz="2800" spc="-5" dirty="0">
                    <a:latin typeface="Calibri"/>
                    <a:cs typeface="Calibri"/>
                  </a:rPr>
                  <a:t>Σ</a:t>
                </a:r>
                <a:r>
                  <a:rPr lang="el-GR" sz="2800" dirty="0">
                    <a:latin typeface="Calibri"/>
                    <a:cs typeface="Calibri"/>
                  </a:rPr>
                  <a:t> </a:t>
                </a:r>
                <a:r>
                  <a:rPr lang="el-GR" sz="2800" spc="-5" dirty="0">
                    <a:latin typeface="Calibri"/>
                    <a:cs typeface="Calibri"/>
                  </a:rPr>
                  <a:t>∙</a:t>
                </a:r>
                <a:r>
                  <a:rPr lang="el-GR" sz="2800" spc="10" dirty="0">
                    <a:latin typeface="Calibri"/>
                    <a:cs typeface="Calibri"/>
                  </a:rPr>
                  <a:t> </a:t>
                </a:r>
                <a:r>
                  <a:rPr lang="en-US" sz="2800" spc="-65" dirty="0">
                    <a:latin typeface="Calibri"/>
                    <a:cs typeface="Calibri"/>
                  </a:rPr>
                  <a:t>V</a:t>
                </a:r>
                <a:r>
                  <a:rPr lang="en-US" sz="2775" spc="-97" baseline="25525" dirty="0">
                    <a:latin typeface="Calibri"/>
                    <a:cs typeface="Calibri"/>
                  </a:rPr>
                  <a:t>T</a:t>
                </a:r>
              </a:p>
              <a:p>
                <a:pPr marL="266700" marR="30480" indent="-229235">
                  <a:lnSpc>
                    <a:spcPts val="3020"/>
                  </a:lnSpc>
                  <a:spcBef>
                    <a:spcPts val="480"/>
                  </a:spcBef>
                  <a:buFont typeface="Arial MT"/>
                  <a:buChar char="•"/>
                  <a:tabLst>
                    <a:tab pos="26733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ar-AE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altLang="zh-CN" sz="2800" spc="-5" dirty="0">
                    <a:latin typeface="Calibri"/>
                    <a:cs typeface="Calibri"/>
                  </a:rPr>
                  <a:t>= </a:t>
                </a:r>
                <a:r>
                  <a:rPr lang="en-US" altLang="zh-CN" sz="2800" spc="-5" dirty="0">
                    <a:latin typeface="Calibri"/>
                    <a:cs typeface="Calibri"/>
                  </a:rPr>
                  <a:t> U</a:t>
                </a:r>
                <a:r>
                  <a:rPr lang="en-US" altLang="zh-CN" sz="2800" spc="20" dirty="0">
                    <a:latin typeface="Calibri"/>
                    <a:cs typeface="Calibri"/>
                  </a:rPr>
                  <a:t> </a:t>
                </a:r>
                <a:r>
                  <a:rPr lang="en-US" altLang="zh-CN" sz="2800" spc="-5" dirty="0">
                    <a:latin typeface="Calibri"/>
                    <a:cs typeface="Calibri"/>
                  </a:rPr>
                  <a:t>∙</a:t>
                </a:r>
                <a:r>
                  <a:rPr lang="en-US" altLang="zh-CN" sz="2800" spc="10" dirty="0">
                    <a:latin typeface="Calibri"/>
                    <a:cs typeface="Calibri"/>
                  </a:rPr>
                  <a:t> </a:t>
                </a:r>
                <a:r>
                  <a:rPr lang="el-GR" altLang="zh-CN" sz="2800" spc="-5" dirty="0">
                    <a:latin typeface="Calibri"/>
                    <a:cs typeface="Calibri"/>
                  </a:rPr>
                  <a:t>Σ</a:t>
                </a:r>
                <a:r>
                  <a:rPr lang="el-GR" sz="2800" dirty="0">
                    <a:latin typeface="Calibri"/>
                    <a:cs typeface="Calibri"/>
                  </a:rPr>
                  <a:t> </a:t>
                </a:r>
                <a:r>
                  <a:rPr lang="en-US" sz="2800" spc="-10" dirty="0">
                    <a:latin typeface="Calibri"/>
                    <a:cs typeface="Calibri"/>
                  </a:rPr>
                  <a:t>matrix</a:t>
                </a:r>
                <a:r>
                  <a:rPr lang="en-US" sz="2800" spc="10" dirty="0">
                    <a:latin typeface="Calibri"/>
                    <a:cs typeface="Calibri"/>
                  </a:rPr>
                  <a:t> </a:t>
                </a:r>
                <a:r>
                  <a:rPr lang="en-US" sz="2800" spc="-10" dirty="0">
                    <a:latin typeface="Calibri"/>
                    <a:cs typeface="Calibri"/>
                  </a:rPr>
                  <a:t>is </a:t>
                </a:r>
                <a:r>
                  <a:rPr lang="en-US" sz="2800" spc="-5" dirty="0">
                    <a:latin typeface="Calibri"/>
                    <a:cs typeface="Calibri"/>
                  </a:rPr>
                  <a:t>(</a:t>
                </a:r>
                <a:r>
                  <a:rPr lang="en-US" sz="2800" spc="-5" dirty="0">
                    <a:solidFill>
                      <a:srgbClr val="FF0000"/>
                    </a:solidFill>
                    <a:latin typeface="Calibri"/>
                    <a:cs typeface="Calibri"/>
                  </a:rPr>
                  <a:t>an</a:t>
                </a:r>
                <a:r>
                  <a:rPr lang="en-US" sz="2800" spc="5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altLang="zh-CN" sz="2800" spc="-5" dirty="0">
                    <a:solidFill>
                      <a:srgbClr val="FF0000"/>
                    </a:solidFill>
                    <a:cs typeface="Calibri"/>
                  </a:rPr>
                  <a:t>affine</a:t>
                </a:r>
                <a:r>
                  <a:rPr lang="en-US" sz="2800" spc="2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800" spc="-20" dirty="0">
                    <a:solidFill>
                      <a:srgbClr val="FF0000"/>
                    </a:solidFill>
                    <a:latin typeface="Calibri"/>
                    <a:cs typeface="Calibri"/>
                  </a:rPr>
                  <a:t>transformation</a:t>
                </a:r>
                <a:r>
                  <a:rPr lang="en-US" sz="2800" spc="30" dirty="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800" spc="5" dirty="0">
                    <a:solidFill>
                      <a:srgbClr val="FF0000"/>
                    </a:solidFill>
                    <a:latin typeface="Calibri"/>
                    <a:cs typeface="Calibri"/>
                  </a:rPr>
                  <a:t>of</a:t>
                </a:r>
                <a:r>
                  <a:rPr lang="en-US" sz="2800" spc="5" dirty="0">
                    <a:latin typeface="Calibri"/>
                    <a:cs typeface="Calibri"/>
                  </a:rPr>
                  <a:t>) </a:t>
                </a:r>
                <a:r>
                  <a:rPr lang="en-US" sz="2800" spc="-5" dirty="0">
                    <a:latin typeface="Calibri"/>
                    <a:cs typeface="Calibri"/>
                  </a:rPr>
                  <a:t>the</a:t>
                </a:r>
                <a:r>
                  <a:rPr lang="en-US" sz="2800" dirty="0">
                    <a:latin typeface="Calibri"/>
                    <a:cs typeface="Calibri"/>
                  </a:rPr>
                  <a:t> </a:t>
                </a:r>
                <a:r>
                  <a:rPr lang="en-US" sz="2800" spc="-10" dirty="0">
                    <a:latin typeface="Calibri"/>
                    <a:cs typeface="Calibri"/>
                  </a:rPr>
                  <a:t>final</a:t>
                </a:r>
                <a:r>
                  <a:rPr lang="en-US" sz="2800" spc="10" dirty="0">
                    <a:latin typeface="Calibri"/>
                    <a:cs typeface="Calibri"/>
                  </a:rPr>
                  <a:t> </a:t>
                </a:r>
                <a:r>
                  <a:rPr lang="en-US" sz="2800" spc="-25" dirty="0">
                    <a:latin typeface="Calibri"/>
                    <a:cs typeface="Calibri"/>
                  </a:rPr>
                  <a:t>layer weight</a:t>
                </a:r>
              </a:p>
              <a:p>
                <a:pPr marL="266700" marR="30480" indent="-229235">
                  <a:lnSpc>
                    <a:spcPts val="3020"/>
                  </a:lnSpc>
                  <a:spcBef>
                    <a:spcPts val="480"/>
                  </a:spcBef>
                  <a:buFont typeface="Arial MT"/>
                  <a:buChar char="•"/>
                  <a:tabLst>
                    <a:tab pos="267335" algn="l"/>
                  </a:tabLst>
                </a:pPr>
                <a:r>
                  <a:rPr lang="en-US" altLang="zh-CN" sz="2800" dirty="0">
                    <a:effectLst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ar-AE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ar-AE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ar-AE" altLang="zh-CN" sz="2800" i="1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∗</m:t>
                    </m:r>
                    <m:r>
                      <a:rPr lang="zh-CN" altLang="ar-AE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𝛴</m:t>
                    </m:r>
                  </m:oMath>
                </a14:m>
                <a:r>
                  <a:rPr lang="en-US" sz="2800" dirty="0">
                    <a:latin typeface="Calibri"/>
                    <a:cs typeface="Calibri"/>
                  </a:rPr>
                  <a:t>, then </a:t>
                </a:r>
                <a14:m>
                  <m:oMath xmlns:m="http://schemas.openxmlformats.org/officeDocument/2006/math">
                    <m:r>
                      <a:rPr lang="zh-CN" altLang="ar-AE" sz="28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ar-AE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ar-AE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ar-AE" altLang="zh-CN" sz="2800" i="1">
                        <a:effectLst/>
                        <a:latin typeface="Cambria Math" panose="02040503050406030204" pitchFamily="18" charset="0"/>
                        <a:ea typeface="MS Gothic" panose="020B0609070205080204" pitchFamily="49" charset="-128"/>
                        <a:cs typeface="MS Gothic" panose="020B0609070205080204" pitchFamily="49" charset="-128"/>
                      </a:rPr>
                      <m:t>∗</m:t>
                    </m:r>
                    <m:r>
                      <a:rPr lang="zh-CN" altLang="ar-AE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Calibri"/>
                    <a:cs typeface="Calibri"/>
                  </a:rPr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39" y="1793493"/>
                <a:ext cx="10201275" cy="1728678"/>
              </a:xfrm>
              <a:prstGeom prst="rect">
                <a:avLst/>
              </a:prstGeom>
              <a:blipFill>
                <a:blip r:embed="rId3"/>
                <a:stretch>
                  <a:fillRect l="-1613" t="-5282" b="-11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95E6A1-1BBE-BB74-813D-79E2AF2C3236}"/>
                  </a:ext>
                </a:extLst>
              </p:cNvPr>
              <p:cNvSpPr txBox="1"/>
              <p:nvPr/>
            </p:nvSpPr>
            <p:spPr>
              <a:xfrm>
                <a:off x="2945042" y="4008758"/>
                <a:ext cx="609426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zh-CN" sz="32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zh-CN" altLang="en-US" sz="32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zh-CN" altLang="en-US" sz="32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𝛴</m:t>
                      </m:r>
                      <m:r>
                        <a:rPr lang="zh-CN" altLang="en-US" sz="32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sSup>
                        <m:sSupPr>
                          <m:ctrlPr>
                            <a:rPr lang="zh-CN" altLang="zh-CN" sz="32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32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zh-CN" altLang="en-US" sz="32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zh-CN" altLang="en-US" sz="32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𝛴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zh-CN" altLang="en-US" sz="32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zh-CN" altLang="en-US" sz="32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∗</m:t>
                      </m:r>
                      <m:r>
                        <a:rPr lang="en-US" altLang="zh-CN" sz="32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32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95E6A1-1BBE-BB74-813D-79E2AF2C3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42" y="4008758"/>
                <a:ext cx="6094268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3E9A07-0716-1227-000C-5CCE0498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007048-909B-090D-4351-8CAAE291B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6175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Full</a:t>
            </a:r>
            <a:r>
              <a:rPr spc="5" dirty="0"/>
              <a:t> </a:t>
            </a:r>
            <a:r>
              <a:rPr spc="-5" dirty="0"/>
              <a:t>output</a:t>
            </a:r>
            <a:r>
              <a:rPr spc="30" dirty="0"/>
              <a:t> </a:t>
            </a:r>
            <a:r>
              <a:rPr spc="-30" dirty="0"/>
              <a:t>layer</a:t>
            </a:r>
            <a:r>
              <a:rPr spc="-20" dirty="0"/>
              <a:t> </a:t>
            </a:r>
            <a:r>
              <a:rPr spc="-15" dirty="0"/>
              <a:t>extraction</a:t>
            </a:r>
            <a:r>
              <a:rPr spc="-10" dirty="0"/>
              <a:t> </a:t>
            </a:r>
            <a:r>
              <a:rPr spc="-20" dirty="0"/>
              <a:t>from</a:t>
            </a:r>
            <a:r>
              <a:rPr spc="-25" dirty="0"/>
              <a:t> </a:t>
            </a:r>
            <a:r>
              <a:rPr dirty="0"/>
              <a:t>logits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8B9326AC-8D92-51BC-F3AE-4E3CFFF21C10}"/>
                  </a:ext>
                </a:extLst>
              </p:cNvPr>
              <p:cNvSpPr txBox="1"/>
              <p:nvPr/>
            </p:nvSpPr>
            <p:spPr>
              <a:xfrm>
                <a:off x="891539" y="1793493"/>
                <a:ext cx="10201275" cy="1343958"/>
              </a:xfrm>
              <a:prstGeom prst="rect">
                <a:avLst/>
              </a:prstGeom>
            </p:spPr>
            <p:txBody>
              <a:bodyPr vert="horz" wrap="square" lIns="0" tIns="60960" rIns="0" bIns="0" rtlCol="0">
                <a:spAutoFit/>
              </a:bodyPr>
              <a:lstStyle/>
              <a:p>
                <a:pPr marL="266700" marR="30480" indent="-229235">
                  <a:lnSpc>
                    <a:spcPts val="3020"/>
                  </a:lnSpc>
                  <a:spcBef>
                    <a:spcPts val="480"/>
                  </a:spcBef>
                  <a:buFont typeface="Arial MT"/>
                  <a:buChar char="•"/>
                  <a:tabLst>
                    <a:tab pos="267335" algn="l"/>
                  </a:tabLst>
                </a:pPr>
                <a:r>
                  <a:rPr lang="en-US" altLang="zh-CN" sz="2800" dirty="0">
                    <a:effectLst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ar-AE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ar-AE" altLang="zh-CN" sz="2800" spc="-5" dirty="0">
                    <a:latin typeface="Calibri"/>
                    <a:cs typeface="Calibri"/>
                  </a:rPr>
                  <a:t>= </a:t>
                </a:r>
                <a:r>
                  <a:rPr lang="en-US" altLang="zh-CN" sz="2800" spc="-5" dirty="0">
                    <a:latin typeface="Calibri"/>
                    <a:cs typeface="Calibri"/>
                  </a:rPr>
                  <a:t> U</a:t>
                </a:r>
                <a:r>
                  <a:rPr lang="en-US" altLang="zh-CN" sz="2800" spc="20" dirty="0">
                    <a:latin typeface="Calibri"/>
                    <a:cs typeface="Calibri"/>
                  </a:rPr>
                  <a:t> </a:t>
                </a:r>
                <a:r>
                  <a:rPr lang="en-US" altLang="zh-CN" sz="2800" spc="-5" dirty="0">
                    <a:latin typeface="Calibri"/>
                    <a:cs typeface="Calibri"/>
                  </a:rPr>
                  <a:t>∙</a:t>
                </a:r>
                <a:r>
                  <a:rPr lang="en-US" altLang="zh-CN" sz="2800" spc="10" dirty="0">
                    <a:latin typeface="Calibri"/>
                    <a:cs typeface="Calibri"/>
                  </a:rPr>
                  <a:t> </a:t>
                </a:r>
                <a:r>
                  <a:rPr lang="el-GR" altLang="zh-CN" sz="2800" spc="-5" dirty="0">
                    <a:latin typeface="Calibri"/>
                    <a:cs typeface="Calibri"/>
                  </a:rPr>
                  <a:t>Σ</a:t>
                </a:r>
                <a:endParaRPr lang="en-US" altLang="zh-CN" sz="2800" spc="-5" dirty="0">
                  <a:latin typeface="Calibri"/>
                  <a:cs typeface="Calibri"/>
                </a:endParaRPr>
              </a:p>
              <a:p>
                <a:pPr marL="266700" marR="30480" indent="-229235">
                  <a:lnSpc>
                    <a:spcPts val="3020"/>
                  </a:lnSpc>
                  <a:spcBef>
                    <a:spcPts val="480"/>
                  </a:spcBef>
                  <a:buFont typeface="Arial MT"/>
                  <a:buChar char="•"/>
                  <a:tabLst>
                    <a:tab pos="267335" algn="l"/>
                  </a:tabLst>
                </a:pPr>
                <a:r>
                  <a:rPr lang="en-US" altLang="zh-CN" sz="2800" spc="-5" dirty="0">
                    <a:latin typeface="Calibri"/>
                    <a:cs typeface="Calibri"/>
                  </a:rPr>
                  <a:t>Solve G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sz="2800" dirty="0">
                  <a:latin typeface="Calibri"/>
                  <a:cs typeface="Calibri"/>
                </a:endParaRPr>
              </a:p>
              <a:p>
                <a:pPr marL="266700" marR="30480" indent="-229235">
                  <a:lnSpc>
                    <a:spcPts val="3020"/>
                  </a:lnSpc>
                  <a:spcBef>
                    <a:spcPts val="480"/>
                  </a:spcBef>
                  <a:buFont typeface="Arial MT"/>
                  <a:buChar char="•"/>
                  <a:tabLst>
                    <a:tab pos="267335" algn="l"/>
                  </a:tabLst>
                </a:pPr>
                <a:r>
                  <a:rPr lang="en-US" altLang="zh-CN" sz="2800" dirty="0">
                    <a:latin typeface="Calibri"/>
                    <a:cs typeface="Calibri"/>
                  </a:rPr>
                  <a:t>Report root mean square error between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ar-AE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2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</m:acc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altLang="zh-CN"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8B9326AC-8D92-51BC-F3AE-4E3CFFF2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39" y="1793493"/>
                <a:ext cx="10201275" cy="1343958"/>
              </a:xfrm>
              <a:prstGeom prst="rect">
                <a:avLst/>
              </a:prstGeom>
              <a:blipFill>
                <a:blip r:embed="rId2"/>
                <a:stretch>
                  <a:fillRect l="-1613" t="-6335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4">
            <a:extLst>
              <a:ext uri="{FF2B5EF4-FFF2-40B4-BE49-F238E27FC236}">
                <a16:creationId xmlns:a16="http://schemas.microsoft.com/office/drawing/2014/main" id="{A5DE8032-6BE8-F70C-E260-1A15D12BFC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9919" y="3546759"/>
            <a:ext cx="5526294" cy="29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91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Realistic</a:t>
            </a:r>
            <a:r>
              <a:rPr spc="5" dirty="0"/>
              <a:t> </a:t>
            </a:r>
            <a:r>
              <a:rPr spc="-30" dirty="0"/>
              <a:t>attacks</a:t>
            </a:r>
            <a:r>
              <a:rPr spc="5" dirty="0"/>
              <a:t> </a:t>
            </a:r>
            <a:r>
              <a:rPr dirty="0"/>
              <a:t>using</a:t>
            </a:r>
            <a:r>
              <a:rPr spc="10" dirty="0"/>
              <a:t> </a:t>
            </a:r>
            <a:r>
              <a:rPr spc="-5" dirty="0"/>
              <a:t>logit</a:t>
            </a:r>
            <a:r>
              <a:rPr spc="5" dirty="0"/>
              <a:t> bias</a:t>
            </a:r>
            <a:r>
              <a:rPr spc="10" dirty="0"/>
              <a:t> </a:t>
            </a:r>
            <a:r>
              <a:rPr spc="-35" dirty="0"/>
              <a:t>feature</a:t>
            </a:r>
            <a:r>
              <a:rPr spc="-10" dirty="0"/>
              <a:t> </a:t>
            </a:r>
            <a:r>
              <a:rPr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123170" cy="4796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5" dirty="0">
                <a:latin typeface="Calibri"/>
                <a:cs typeface="Calibri"/>
              </a:rPr>
              <a:t>Real API</a:t>
            </a:r>
            <a:endParaRPr sz="2400" dirty="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534938-736D-3A37-F93A-672BD635835C}"/>
                  </a:ext>
                </a:extLst>
              </p:cNvPr>
              <p:cNvSpPr txBox="1"/>
              <p:nvPr/>
            </p:nvSpPr>
            <p:spPr>
              <a:xfrm>
                <a:off x="2590800" y="2397917"/>
                <a:ext cx="739140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𝑇𝑜𝑝𝐾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𝑙𝑜𝑔𝑠𝑜𝑓𝑡𝑚𝑎𝑥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E534938-736D-3A37-F93A-672BD635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397917"/>
                <a:ext cx="7391400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19F46FD-45A2-0DE4-FEAF-73D9E8765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802815"/>
            <a:ext cx="5302102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A51B491-8744-96B3-26FD-5F233412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982B1E-5DC6-1A62-1009-4639A64024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91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Realistic</a:t>
            </a:r>
            <a:r>
              <a:rPr spc="5" dirty="0"/>
              <a:t> </a:t>
            </a:r>
            <a:r>
              <a:rPr spc="-30" dirty="0"/>
              <a:t>attacks</a:t>
            </a:r>
            <a:r>
              <a:rPr spc="5" dirty="0"/>
              <a:t> </a:t>
            </a:r>
            <a:r>
              <a:rPr dirty="0"/>
              <a:t>using</a:t>
            </a:r>
            <a:r>
              <a:rPr spc="10" dirty="0"/>
              <a:t> </a:t>
            </a:r>
            <a:r>
              <a:rPr spc="-5" dirty="0"/>
              <a:t>logit</a:t>
            </a:r>
            <a:r>
              <a:rPr spc="5" dirty="0"/>
              <a:t> bias</a:t>
            </a:r>
            <a:r>
              <a:rPr spc="10" dirty="0"/>
              <a:t> </a:t>
            </a:r>
            <a:r>
              <a:rPr spc="-35" dirty="0"/>
              <a:t>feature</a:t>
            </a:r>
            <a:r>
              <a:rPr spc="-10" dirty="0"/>
              <a:t> </a:t>
            </a:r>
            <a:r>
              <a:rPr dirty="0"/>
              <a:t>[1]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D8CE22-8F16-995B-490E-3DF2311E4579}"/>
              </a:ext>
            </a:extLst>
          </p:cNvPr>
          <p:cNvSpPr txBox="1"/>
          <p:nvPr/>
        </p:nvSpPr>
        <p:spPr>
          <a:xfrm>
            <a:off x="916939" y="1757274"/>
            <a:ext cx="10123170" cy="1772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Real</a:t>
            </a:r>
            <a:r>
              <a:rPr sz="2800" spc="-5" dirty="0">
                <a:latin typeface="Calibri"/>
                <a:cs typeface="Calibri"/>
              </a:rPr>
              <a:t> APIs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offer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K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probabilities,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offer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Logit bias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added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tokens</a:t>
            </a:r>
            <a:endParaRPr sz="2400" dirty="0">
              <a:latin typeface="Calibri"/>
              <a:cs typeface="Calibri"/>
            </a:endParaRPr>
          </a:p>
          <a:p>
            <a:pPr marL="241300" marR="478155" indent="-229235">
              <a:lnSpc>
                <a:spcPts val="3020"/>
              </a:lnSpc>
              <a:spcBef>
                <a:spcPts val="9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logits, </a:t>
            </a:r>
            <a:r>
              <a:rPr lang="en-US" altLang="zh-CN" sz="2800" spc="-20" dirty="0">
                <a:latin typeface="Calibri"/>
                <a:cs typeface="Calibri"/>
              </a:rPr>
              <a:t>attacker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could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huge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 </a:t>
            </a:r>
            <a:r>
              <a:rPr sz="2800" spc="-10" dirty="0">
                <a:latin typeface="Calibri"/>
                <a:cs typeface="Calibri"/>
              </a:rPr>
              <a:t>bias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tokens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until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recovered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C2AF56-0B16-A44C-D9D7-81AA6F14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61" y="3941822"/>
            <a:ext cx="86201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7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2AC552-15AB-DC21-6A01-92B8A903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4F13D2-BF27-E221-710C-B292BB0FB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91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Realistic</a:t>
            </a:r>
            <a:r>
              <a:rPr spc="5" dirty="0"/>
              <a:t> </a:t>
            </a:r>
            <a:r>
              <a:rPr spc="-30" dirty="0"/>
              <a:t>attacks</a:t>
            </a:r>
            <a:r>
              <a:rPr spc="5" dirty="0"/>
              <a:t> </a:t>
            </a:r>
            <a:r>
              <a:rPr dirty="0"/>
              <a:t>using</a:t>
            </a:r>
            <a:r>
              <a:rPr spc="10" dirty="0"/>
              <a:t> </a:t>
            </a:r>
            <a:r>
              <a:rPr spc="-5" dirty="0"/>
              <a:t>logit</a:t>
            </a:r>
            <a:r>
              <a:rPr spc="5" dirty="0"/>
              <a:t> bias</a:t>
            </a:r>
            <a:r>
              <a:rPr spc="10" dirty="0"/>
              <a:t> </a:t>
            </a:r>
            <a:r>
              <a:rPr spc="-35" dirty="0"/>
              <a:t>feature</a:t>
            </a:r>
            <a:r>
              <a:rPr spc="-10" dirty="0"/>
              <a:t> </a:t>
            </a:r>
            <a:r>
              <a:rPr dirty="0"/>
              <a:t>[1]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B197BF8-F914-1903-CD6D-12FD971E0E2E}"/>
              </a:ext>
            </a:extLst>
          </p:cNvPr>
          <p:cNvSpPr txBox="1"/>
          <p:nvPr/>
        </p:nvSpPr>
        <p:spPr>
          <a:xfrm>
            <a:off x="916939" y="1757274"/>
            <a:ext cx="10123170" cy="292900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Production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actually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probabilities.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logprob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token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is: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75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extra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goes </a:t>
            </a:r>
            <a:r>
              <a:rPr sz="2400" spc="-25" dirty="0">
                <a:latin typeface="Calibri"/>
                <a:cs typeface="Calibri"/>
              </a:rPr>
              <a:t>away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logprob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token:</a:t>
            </a:r>
            <a:endParaRPr lang="en-US" sz="2400" spc="-2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endParaRPr lang="en-US" sz="2400" spc="-2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endParaRPr lang="en-US" sz="2400" spc="-2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lang="en-US" altLang="zh-CN" sz="2400" spc="-20" dirty="0">
                <a:latin typeface="Calibri"/>
                <a:cs typeface="Calibri"/>
              </a:rPr>
              <a:t>Always keep a token and cycle the rest four tokens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FD65502-9F04-D168-825B-1175DE433F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7356" y="2743200"/>
            <a:ext cx="4237287" cy="49698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D9E216B5-3F52-46C4-73E9-CC0EA70208D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2469" y="3774567"/>
            <a:ext cx="2081924" cy="2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2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144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E</a:t>
            </a:r>
            <a:r>
              <a:rPr spc="-60" dirty="0"/>
              <a:t>f</a:t>
            </a:r>
            <a:r>
              <a:rPr dirty="0"/>
              <a:t>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318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reasonably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efficient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075" y="2484605"/>
            <a:ext cx="7410066" cy="39842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19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R</a:t>
            </a:r>
            <a:r>
              <a:rPr spc="-5" dirty="0"/>
              <a:t>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7489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successful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production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381" y="2540554"/>
            <a:ext cx="10445418" cy="33987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51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</a:t>
            </a:r>
            <a:r>
              <a:rPr spc="-60" dirty="0"/>
              <a:t>r</a:t>
            </a:r>
            <a:r>
              <a:rPr spc="-30" dirty="0"/>
              <a:t>e</a:t>
            </a:r>
            <a:r>
              <a:rPr spc="-55" dirty="0"/>
              <a:t>v</a:t>
            </a:r>
            <a:r>
              <a:rPr spc="-5" dirty="0"/>
              <a:t>e</a:t>
            </a:r>
            <a:r>
              <a:rPr spc="-50" dirty="0"/>
              <a:t>n</a:t>
            </a:r>
            <a:r>
              <a:rPr dirty="0"/>
              <a:t>ti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28250" cy="36703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prevented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measures: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Remove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 </a:t>
            </a:r>
            <a:r>
              <a:rPr sz="2800" spc="-10" dirty="0">
                <a:latin typeface="Calibri"/>
                <a:cs typeface="Calibri"/>
              </a:rPr>
              <a:t>bias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feature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Replace</a:t>
            </a:r>
            <a:r>
              <a:rPr sz="2800" spc="-5" dirty="0">
                <a:latin typeface="Calibri"/>
                <a:cs typeface="Calibri"/>
              </a:rPr>
              <a:t> logit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blocked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tokens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Change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E.g., </a:t>
            </a:r>
            <a:r>
              <a:rPr sz="2400" spc="-5" dirty="0">
                <a:latin typeface="Calibri"/>
                <a:cs typeface="Calibri"/>
              </a:rPr>
              <a:t>split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final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layers,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costly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Post-hoc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alteration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After</a:t>
            </a:r>
            <a:r>
              <a:rPr sz="2400" spc="-10" dirty="0">
                <a:latin typeface="Calibri"/>
                <a:cs typeface="Calibri"/>
              </a:rPr>
              <a:t> training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complete,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orthogonal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noise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looks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realistic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29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Mitigation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30105" cy="35522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described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accurate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of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measures: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noise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noise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potentially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LLM </a:t>
            </a:r>
            <a:r>
              <a:rPr sz="2400" dirty="0">
                <a:latin typeface="Calibri"/>
                <a:cs typeface="Calibri"/>
              </a:rPr>
              <a:t>less </a:t>
            </a:r>
            <a:r>
              <a:rPr sz="2400" spc="-10" dirty="0">
                <a:latin typeface="Calibri"/>
                <a:cs typeface="Calibri"/>
              </a:rPr>
              <a:t>useful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Limit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queries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prompt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Serious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 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saving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state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privacy</a:t>
            </a:r>
            <a:r>
              <a:rPr sz="2400" spc="-5" dirty="0">
                <a:latin typeface="Calibri"/>
                <a:cs typeface="Calibri"/>
              </a:rPr>
              <a:t> risks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malicious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queries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defenses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insufficient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0C7755-D4C6-8F12-39E7-58CFAE849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A50DFC-3E1E-9012-F924-08FD61473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060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Stealing</a:t>
            </a:r>
            <a:r>
              <a:rPr spc="-15" dirty="0"/>
              <a:t> </a:t>
            </a:r>
            <a:r>
              <a:rPr dirty="0"/>
              <a:t>part of a</a:t>
            </a:r>
            <a:r>
              <a:rPr spc="-10" dirty="0"/>
              <a:t> </a:t>
            </a:r>
            <a:r>
              <a:rPr dirty="0"/>
              <a:t>LLM</a:t>
            </a:r>
            <a:r>
              <a:rPr spc="-2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33DB0B-B2DE-6298-2B1E-EFD46ACF5EFA}"/>
              </a:ext>
            </a:extLst>
          </p:cNvPr>
          <p:cNvSpPr txBox="1"/>
          <p:nvPr/>
        </p:nvSpPr>
        <p:spPr>
          <a:xfrm>
            <a:off x="916939" y="1757274"/>
            <a:ext cx="10303510" cy="28905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Background</a:t>
            </a:r>
          </a:p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Steal last embedding</a:t>
            </a:r>
            <a:endParaRPr lang="en-US" sz="2800" spc="-10" dirty="0">
              <a:latin typeface="Calibri"/>
              <a:cs typeface="Calibri"/>
            </a:endParaRPr>
          </a:p>
          <a:p>
            <a:pPr marL="698500" lvl="1" indent="-229235"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Stealing in a playground</a:t>
            </a:r>
          </a:p>
          <a:p>
            <a:pPr marL="698500" lvl="1" indent="-229235"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Moving to practical API</a:t>
            </a:r>
          </a:p>
          <a:p>
            <a:pPr marL="241300" indent="-229235"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Experiments </a:t>
            </a:r>
          </a:p>
          <a:p>
            <a:pPr marL="241300" indent="-229235"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Defense &amp; Conclusion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110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Stealing </a:t>
            </a:r>
            <a:r>
              <a:rPr dirty="0"/>
              <a:t>part of a LLM</a:t>
            </a:r>
            <a:r>
              <a:rPr spc="-20" dirty="0"/>
              <a:t> </a:t>
            </a: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40010" cy="307520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432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Similar idea appears in 2016:</a:t>
            </a:r>
          </a:p>
          <a:p>
            <a:pPr marL="698500" marR="314325" lvl="1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Stealing </a:t>
            </a:r>
            <a:r>
              <a:rPr lang="en-US" altLang="zh-CN" sz="2800" spc="-5" dirty="0">
                <a:latin typeface="Calibri"/>
                <a:cs typeface="Calibri"/>
              </a:rPr>
              <a:t>Machine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Learning</a:t>
            </a:r>
            <a:r>
              <a:rPr lang="en-US" altLang="zh-CN" sz="2800" spc="5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Models</a:t>
            </a:r>
            <a:r>
              <a:rPr lang="en-US" altLang="zh-CN" sz="2800" spc="20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via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Prediction</a:t>
            </a:r>
            <a:r>
              <a:rPr lang="en-US" altLang="zh-CN" sz="2800" spc="3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APIs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(USENIX Security’16)</a:t>
            </a:r>
          </a:p>
          <a:p>
            <a:pPr marL="241300" marR="31432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Innocuous designs do</a:t>
            </a:r>
            <a:r>
              <a:rPr lang="en-US" altLang="zh-CN" sz="2800" spc="-5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impact</a:t>
            </a:r>
            <a:r>
              <a:rPr lang="en-US" altLang="zh-CN" sz="2800" spc="1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the</a:t>
            </a:r>
            <a:r>
              <a:rPr lang="en-US" altLang="zh-CN" sz="2800" spc="5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security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of the</a:t>
            </a:r>
            <a:r>
              <a:rPr lang="en-US" altLang="zh-CN" sz="2800" spc="40" dirty="0">
                <a:latin typeface="Calibri"/>
                <a:cs typeface="Calibri"/>
              </a:rPr>
              <a:t> </a:t>
            </a:r>
            <a:r>
              <a:rPr lang="en-US" altLang="zh-CN" sz="2800" spc="-15" dirty="0">
                <a:latin typeface="Calibri"/>
                <a:cs typeface="Calibri"/>
              </a:rPr>
              <a:t>product</a:t>
            </a:r>
          </a:p>
          <a:p>
            <a:pPr marL="698500" marR="314325" lvl="1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5" dirty="0">
                <a:latin typeface="Calibri"/>
                <a:cs typeface="Calibri"/>
              </a:rPr>
              <a:t>Architecture design</a:t>
            </a:r>
          </a:p>
          <a:p>
            <a:pPr marL="698500" marR="314325" lvl="1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5" dirty="0">
                <a:latin typeface="Calibri"/>
                <a:cs typeface="Calibri"/>
              </a:rPr>
              <a:t>Logit bias and log probability</a:t>
            </a:r>
            <a:endParaRPr lang="en-US" altLang="zh-CN" sz="2800" dirty="0">
              <a:latin typeface="Calibri"/>
              <a:cs typeface="Calibri"/>
            </a:endParaRPr>
          </a:p>
          <a:p>
            <a:pPr marL="241300" marR="31432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sz="2800" spc="-10" dirty="0">
                <a:latin typeface="Calibri"/>
                <a:cs typeface="Calibri"/>
              </a:rPr>
              <a:t>Attack is sophisticated and easy to defend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060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Stealing</a:t>
            </a:r>
            <a:r>
              <a:rPr spc="-15" dirty="0"/>
              <a:t> </a:t>
            </a:r>
            <a:r>
              <a:rPr dirty="0"/>
              <a:t>part of a</a:t>
            </a:r>
            <a:r>
              <a:rPr spc="-10" dirty="0"/>
              <a:t> </a:t>
            </a:r>
            <a:r>
              <a:rPr dirty="0"/>
              <a:t>LLM</a:t>
            </a:r>
            <a:r>
              <a:rPr spc="-2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10303510" cy="42424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decoder-only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LLMs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ChatGPT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numeric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vectors</a:t>
            </a:r>
            <a:endParaRPr sz="2800" dirty="0">
              <a:latin typeface="Calibri"/>
              <a:cs typeface="Calibri"/>
            </a:endParaRPr>
          </a:p>
          <a:p>
            <a:pPr marL="698500" marR="1082040" lvl="1" indent="-228600">
              <a:lnSpc>
                <a:spcPts val="259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First, </a:t>
            </a:r>
            <a:r>
              <a:rPr sz="2400" spc="-5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embed </a:t>
            </a:r>
            <a:r>
              <a:rPr sz="2400" spc="-15" dirty="0">
                <a:latin typeface="Calibri"/>
                <a:cs typeface="Calibri"/>
              </a:rPr>
              <a:t>text </a:t>
            </a:r>
            <a:r>
              <a:rPr sz="2400" spc="-20" dirty="0">
                <a:latin typeface="Calibri"/>
                <a:cs typeface="Calibri"/>
              </a:rPr>
              <a:t>tokens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dense </a:t>
            </a:r>
            <a:r>
              <a:rPr sz="2400" spc="-15" dirty="0">
                <a:latin typeface="Calibri"/>
                <a:cs typeface="Calibri"/>
              </a:rPr>
              <a:t>vectors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hidden </a:t>
            </a:r>
            <a:r>
              <a:rPr sz="2400" dirty="0">
                <a:latin typeface="Calibri"/>
                <a:cs typeface="Calibri"/>
              </a:rPr>
              <a:t>model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dimension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vectors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modified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5" dirty="0">
                <a:latin typeface="Calibri"/>
                <a:cs typeface="Calibri"/>
              </a:rPr>
              <a:t> transformer </a:t>
            </a:r>
            <a:r>
              <a:rPr sz="2400" spc="-20" dirty="0">
                <a:latin typeface="Calibri"/>
                <a:cs typeface="Calibri"/>
              </a:rPr>
              <a:t>layers</a:t>
            </a:r>
            <a:endParaRPr sz="2400" dirty="0">
              <a:latin typeface="Calibri"/>
              <a:cs typeface="Calibri"/>
            </a:endParaRPr>
          </a:p>
          <a:p>
            <a:pPr marL="698500" marR="583565" lvl="1" indent="-2286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5" dirty="0">
                <a:latin typeface="Calibri"/>
                <a:cs typeface="Calibri"/>
              </a:rPr>
              <a:t>Finally,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vectors are </a:t>
            </a:r>
            <a:r>
              <a:rPr sz="2400" spc="-10" dirty="0">
                <a:latin typeface="Calibri"/>
                <a:cs typeface="Calibri"/>
              </a:rPr>
              <a:t>projected </a:t>
            </a:r>
            <a:r>
              <a:rPr sz="2400" spc="-5" dirty="0">
                <a:latin typeface="Calibri"/>
                <a:cs typeface="Calibri"/>
              </a:rPr>
              <a:t>back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vocabulary dimension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passed</a:t>
            </a:r>
            <a:r>
              <a:rPr sz="2400" spc="-10" dirty="0">
                <a:latin typeface="Calibri"/>
                <a:cs typeface="Calibri"/>
              </a:rPr>
              <a:t> 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softmax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 </a:t>
            </a:r>
            <a:r>
              <a:rPr sz="2400" spc="-25" dirty="0">
                <a:latin typeface="Calibri"/>
                <a:cs typeface="Calibri"/>
              </a:rPr>
              <a:t>token</a:t>
            </a:r>
            <a:r>
              <a:rPr sz="2400" spc="-10" dirty="0">
                <a:latin typeface="Calibri"/>
                <a:cs typeface="Calibri"/>
              </a:rPr>
              <a:t> probabilities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Developed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extract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hidden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dimension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token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black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box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models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Calibri"/>
                <a:cs typeface="Calibri"/>
              </a:rPr>
              <a:t>Techniques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token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probabilities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feature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mitigation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strategies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550"/>
            <a:ext cx="378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Original</a:t>
            </a:r>
            <a:r>
              <a:rPr sz="3600" spc="-60" dirty="0"/>
              <a:t> </a:t>
            </a:r>
            <a:r>
              <a:rPr sz="3600" spc="-45" dirty="0"/>
              <a:t>Transformer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0922" y="1451982"/>
            <a:ext cx="2890154" cy="42466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4408" y="6326835"/>
            <a:ext cx="7056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“</a:t>
            </a:r>
            <a:r>
              <a:rPr sz="1800" i="1" spc="-15" dirty="0">
                <a:latin typeface="Calibri"/>
                <a:cs typeface="Calibri"/>
              </a:rPr>
              <a:t>Attention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Is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All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45" dirty="0">
                <a:latin typeface="Calibri"/>
                <a:cs typeface="Calibri"/>
              </a:rPr>
              <a:t>You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Need</a:t>
            </a:r>
            <a:r>
              <a:rPr sz="1800" spc="-20" dirty="0">
                <a:latin typeface="Calibri"/>
                <a:cs typeface="Calibri"/>
              </a:rPr>
              <a:t>,”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Vaswani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al.,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https://arxiv.org/abs/1706.03762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550"/>
            <a:ext cx="482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Decoder-only</a:t>
            </a:r>
            <a:r>
              <a:rPr sz="3600" spc="-45" dirty="0"/>
              <a:t> Transformer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650922" y="1451982"/>
            <a:ext cx="2890520" cy="4246880"/>
            <a:chOff x="4650922" y="1451982"/>
            <a:chExt cx="2890520" cy="42468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0922" y="1451982"/>
              <a:ext cx="2890154" cy="42466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22952" y="2817368"/>
              <a:ext cx="1231265" cy="2598420"/>
            </a:xfrm>
            <a:custGeom>
              <a:avLst/>
              <a:gdLst/>
              <a:ahLst/>
              <a:cxnLst/>
              <a:rect l="l" t="t" r="r" b="b"/>
              <a:pathLst>
                <a:path w="1231264" h="2598420">
                  <a:moveTo>
                    <a:pt x="862457" y="0"/>
                  </a:moveTo>
                  <a:lnTo>
                    <a:pt x="615442" y="707009"/>
                  </a:lnTo>
                  <a:lnTo>
                    <a:pt x="368426" y="0"/>
                  </a:lnTo>
                  <a:lnTo>
                    <a:pt x="0" y="128651"/>
                  </a:lnTo>
                  <a:lnTo>
                    <a:pt x="408686" y="1298956"/>
                  </a:lnTo>
                  <a:lnTo>
                    <a:pt x="0" y="2469261"/>
                  </a:lnTo>
                  <a:lnTo>
                    <a:pt x="368426" y="2597912"/>
                  </a:lnTo>
                  <a:lnTo>
                    <a:pt x="615442" y="1890903"/>
                  </a:lnTo>
                  <a:lnTo>
                    <a:pt x="862457" y="2597912"/>
                  </a:lnTo>
                  <a:lnTo>
                    <a:pt x="1230884" y="2469261"/>
                  </a:lnTo>
                  <a:lnTo>
                    <a:pt x="822198" y="1298956"/>
                  </a:lnTo>
                  <a:lnTo>
                    <a:pt x="1230884" y="128651"/>
                  </a:lnTo>
                  <a:lnTo>
                    <a:pt x="8624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2952" y="2817368"/>
              <a:ext cx="1231265" cy="2598420"/>
            </a:xfrm>
            <a:custGeom>
              <a:avLst/>
              <a:gdLst/>
              <a:ahLst/>
              <a:cxnLst/>
              <a:rect l="l" t="t" r="r" b="b"/>
              <a:pathLst>
                <a:path w="1231264" h="2598420">
                  <a:moveTo>
                    <a:pt x="0" y="128651"/>
                  </a:moveTo>
                  <a:lnTo>
                    <a:pt x="368426" y="0"/>
                  </a:lnTo>
                  <a:lnTo>
                    <a:pt x="615442" y="707009"/>
                  </a:lnTo>
                  <a:lnTo>
                    <a:pt x="862457" y="0"/>
                  </a:lnTo>
                  <a:lnTo>
                    <a:pt x="1230884" y="128651"/>
                  </a:lnTo>
                  <a:lnTo>
                    <a:pt x="822198" y="1298956"/>
                  </a:lnTo>
                  <a:lnTo>
                    <a:pt x="1230884" y="2469261"/>
                  </a:lnTo>
                  <a:lnTo>
                    <a:pt x="862457" y="2597912"/>
                  </a:lnTo>
                  <a:lnTo>
                    <a:pt x="615442" y="1890903"/>
                  </a:lnTo>
                  <a:lnTo>
                    <a:pt x="368426" y="2597912"/>
                  </a:lnTo>
                  <a:lnTo>
                    <a:pt x="0" y="2469261"/>
                  </a:lnTo>
                  <a:lnTo>
                    <a:pt x="408686" y="1298956"/>
                  </a:lnTo>
                  <a:lnTo>
                    <a:pt x="0" y="12865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8809" y="2942716"/>
              <a:ext cx="735965" cy="649605"/>
            </a:xfrm>
            <a:custGeom>
              <a:avLst/>
              <a:gdLst/>
              <a:ahLst/>
              <a:cxnLst/>
              <a:rect l="l" t="t" r="r" b="b"/>
              <a:pathLst>
                <a:path w="735965" h="649604">
                  <a:moveTo>
                    <a:pt x="600201" y="0"/>
                  </a:moveTo>
                  <a:lnTo>
                    <a:pt x="367918" y="185674"/>
                  </a:lnTo>
                  <a:lnTo>
                    <a:pt x="135636" y="0"/>
                  </a:lnTo>
                  <a:lnTo>
                    <a:pt x="0" y="169672"/>
                  </a:lnTo>
                  <a:lnTo>
                    <a:pt x="193928" y="324738"/>
                  </a:lnTo>
                  <a:lnTo>
                    <a:pt x="0" y="479806"/>
                  </a:lnTo>
                  <a:lnTo>
                    <a:pt x="135636" y="649478"/>
                  </a:lnTo>
                  <a:lnTo>
                    <a:pt x="367918" y="463804"/>
                  </a:lnTo>
                  <a:lnTo>
                    <a:pt x="600201" y="649478"/>
                  </a:lnTo>
                  <a:lnTo>
                    <a:pt x="735838" y="479806"/>
                  </a:lnTo>
                  <a:lnTo>
                    <a:pt x="541909" y="324738"/>
                  </a:lnTo>
                  <a:lnTo>
                    <a:pt x="735838" y="169672"/>
                  </a:lnTo>
                  <a:lnTo>
                    <a:pt x="6002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18809" y="2942716"/>
              <a:ext cx="735965" cy="649605"/>
            </a:xfrm>
            <a:custGeom>
              <a:avLst/>
              <a:gdLst/>
              <a:ahLst/>
              <a:cxnLst/>
              <a:rect l="l" t="t" r="r" b="b"/>
              <a:pathLst>
                <a:path w="735965" h="649604">
                  <a:moveTo>
                    <a:pt x="0" y="169672"/>
                  </a:moveTo>
                  <a:lnTo>
                    <a:pt x="135636" y="0"/>
                  </a:lnTo>
                  <a:lnTo>
                    <a:pt x="367918" y="185674"/>
                  </a:lnTo>
                  <a:lnTo>
                    <a:pt x="600201" y="0"/>
                  </a:lnTo>
                  <a:lnTo>
                    <a:pt x="735838" y="169672"/>
                  </a:lnTo>
                  <a:lnTo>
                    <a:pt x="541909" y="324738"/>
                  </a:lnTo>
                  <a:lnTo>
                    <a:pt x="735838" y="479806"/>
                  </a:lnTo>
                  <a:lnTo>
                    <a:pt x="600201" y="649478"/>
                  </a:lnTo>
                  <a:lnTo>
                    <a:pt x="367918" y="463804"/>
                  </a:lnTo>
                  <a:lnTo>
                    <a:pt x="135636" y="649478"/>
                  </a:lnTo>
                  <a:lnTo>
                    <a:pt x="0" y="479806"/>
                  </a:lnTo>
                  <a:lnTo>
                    <a:pt x="193928" y="324738"/>
                  </a:lnTo>
                  <a:lnTo>
                    <a:pt x="0" y="16967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60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Extracting</a:t>
            </a:r>
            <a:r>
              <a:rPr spc="-10" dirty="0"/>
              <a:t> </a:t>
            </a:r>
            <a:r>
              <a:rPr dirty="0"/>
              <a:t>hidden</a:t>
            </a:r>
            <a:r>
              <a:rPr spc="10" dirty="0"/>
              <a:t> </a:t>
            </a:r>
            <a:r>
              <a:rPr spc="-5" dirty="0"/>
              <a:t>model</a:t>
            </a:r>
            <a:r>
              <a:rPr spc="-40" dirty="0"/>
              <a:t> </a:t>
            </a:r>
            <a:r>
              <a:rPr spc="-5" dirty="0"/>
              <a:t>dimensionality</a:t>
            </a:r>
            <a:r>
              <a:rPr spc="20" dirty="0"/>
              <a:t> </a:t>
            </a:r>
            <a:r>
              <a:rPr dirty="0"/>
              <a:t>[1]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91115" cy="42551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understand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start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though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realistic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Assume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(prior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softmax)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vocabulary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size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D,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&lt;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V: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matrix,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15" dirty="0">
                <a:latin typeface="Calibri"/>
                <a:cs typeface="Calibri"/>
              </a:rPr>
              <a:t> rank 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241300" marR="974725" indent="-229235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Collect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predictions,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arranging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logits</a:t>
            </a:r>
            <a:endParaRPr sz="2800" dirty="0">
              <a:latin typeface="Calibri"/>
              <a:cs typeface="Calibri"/>
            </a:endParaRPr>
          </a:p>
          <a:p>
            <a:pPr marL="241300" marR="237490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 </a:t>
            </a:r>
            <a:r>
              <a:rPr sz="2800" spc="-10" dirty="0">
                <a:latin typeface="Calibri"/>
                <a:cs typeface="Calibri"/>
              </a:rPr>
              <a:t>matrix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 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&gt;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matrix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SVD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singular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483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Realistic</a:t>
            </a:r>
            <a:r>
              <a:rPr spc="5" dirty="0"/>
              <a:t> </a:t>
            </a:r>
            <a:r>
              <a:rPr spc="-30" dirty="0"/>
              <a:t>attacks</a:t>
            </a:r>
            <a:r>
              <a:rPr spc="5" dirty="0"/>
              <a:t> </a:t>
            </a:r>
            <a:r>
              <a:rPr dirty="0"/>
              <a:t>using</a:t>
            </a:r>
            <a:r>
              <a:rPr spc="15" dirty="0"/>
              <a:t> </a:t>
            </a:r>
            <a:r>
              <a:rPr spc="-5" dirty="0"/>
              <a:t>logit</a:t>
            </a:r>
            <a:r>
              <a:rPr spc="5" dirty="0"/>
              <a:t> bias </a:t>
            </a:r>
            <a:r>
              <a:rPr spc="-35" dirty="0"/>
              <a:t>feature</a:t>
            </a:r>
            <a:r>
              <a:rPr spc="-65" dirty="0"/>
              <a:t> </a:t>
            </a:r>
            <a:r>
              <a:rPr spc="-5" dirty="0"/>
              <a:t>[3]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7274"/>
            <a:ext cx="10160000" cy="294703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67335" algn="l"/>
              </a:tabLst>
            </a:pPr>
            <a:r>
              <a:rPr sz="2800" spc="-10" dirty="0">
                <a:latin typeface="Calibri"/>
                <a:cs typeface="Calibri"/>
              </a:rPr>
              <a:t>Finally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extract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logprobs</a:t>
            </a:r>
            <a:endParaRPr sz="28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attack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binary</a:t>
            </a:r>
            <a:r>
              <a:rPr sz="2400" spc="-10" dirty="0">
                <a:latin typeface="Calibri"/>
                <a:cs typeface="Calibri"/>
              </a:rPr>
              <a:t> search </a:t>
            </a:r>
            <a:r>
              <a:rPr sz="2400" spc="-15" dirty="0">
                <a:latin typeface="Calibri"/>
                <a:cs typeface="Calibri"/>
              </a:rPr>
              <a:t>over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bias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you </a:t>
            </a:r>
            <a:r>
              <a:rPr sz="2400" spc="-15" dirty="0">
                <a:latin typeface="Calibri"/>
                <a:cs typeface="Calibri"/>
              </a:rPr>
              <a:t>want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logits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10" dirty="0">
                <a:latin typeface="Calibri"/>
                <a:cs typeface="Calibri"/>
              </a:rPr>
              <a:t> value</a:t>
            </a:r>
            <a:r>
              <a:rPr sz="2400" dirty="0">
                <a:latin typeface="Calibri"/>
                <a:cs typeface="Calibri"/>
              </a:rPr>
              <a:t> ε</a:t>
            </a:r>
            <a:endParaRPr sz="2400">
              <a:latin typeface="Calibri"/>
              <a:cs typeface="Calibri"/>
            </a:endParaRPr>
          </a:p>
          <a:p>
            <a:pPr marL="723900" lvl="1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724535" algn="l"/>
              </a:tabLst>
            </a:pP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 </a:t>
            </a:r>
            <a:r>
              <a:rPr sz="2400" spc="-25" dirty="0">
                <a:latin typeface="Calibri"/>
                <a:cs typeface="Calibri"/>
              </a:rPr>
              <a:t>token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(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266700" marR="537845" indent="-229235">
              <a:lnSpc>
                <a:spcPts val="3030"/>
              </a:lnSpc>
              <a:spcBef>
                <a:spcPts val="1019"/>
              </a:spcBef>
              <a:buFont typeface="Arial MT"/>
              <a:buChar char="•"/>
              <a:tabLst>
                <a:tab pos="267335" algn="l"/>
              </a:tabLst>
            </a:pP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appendix,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detail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complex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track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multiple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tokens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solve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equations,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further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queries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550"/>
            <a:ext cx="8331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Decoder,</a:t>
            </a:r>
            <a:r>
              <a:rPr sz="3600" spc="-15" dirty="0"/>
              <a:t> </a:t>
            </a:r>
            <a:r>
              <a:rPr sz="3600" dirty="0"/>
              <a:t>Multiple</a:t>
            </a:r>
            <a:r>
              <a:rPr sz="3600" spc="5" dirty="0"/>
              <a:t> </a:t>
            </a:r>
            <a:r>
              <a:rPr sz="3600" spc="-80" dirty="0"/>
              <a:t>Tokens</a:t>
            </a:r>
            <a:r>
              <a:rPr sz="3600" spc="-15" dirty="0"/>
              <a:t> </a:t>
            </a:r>
            <a:r>
              <a:rPr sz="3600" spc="-5" dirty="0"/>
              <a:t>and</a:t>
            </a:r>
            <a:r>
              <a:rPr sz="3600" spc="5" dirty="0"/>
              <a:t> </a:t>
            </a:r>
            <a:r>
              <a:rPr sz="3600" dirty="0"/>
              <a:t>Multiple</a:t>
            </a:r>
            <a:r>
              <a:rPr sz="3600" spc="20" dirty="0"/>
              <a:t> </a:t>
            </a:r>
            <a:r>
              <a:rPr sz="3600" spc="-40" dirty="0"/>
              <a:t>Layers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944114" y="989075"/>
            <a:ext cx="6003925" cy="5201920"/>
            <a:chOff x="2944114" y="989075"/>
            <a:chExt cx="6003925" cy="5201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3384" y="4273296"/>
              <a:ext cx="3834384" cy="1917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1794" y="5102097"/>
              <a:ext cx="93472" cy="934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3384" y="3389375"/>
              <a:ext cx="3834384" cy="1344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1794" y="4218177"/>
              <a:ext cx="93472" cy="934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3384" y="2502408"/>
              <a:ext cx="3834384" cy="1344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1794" y="3331209"/>
              <a:ext cx="93472" cy="934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0020" y="4296534"/>
              <a:ext cx="929547" cy="18590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0020" y="3389375"/>
              <a:ext cx="958596" cy="1344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0020" y="2502408"/>
              <a:ext cx="958596" cy="13441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0020" y="989075"/>
              <a:ext cx="958596" cy="202920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10484" y="2400300"/>
              <a:ext cx="5720080" cy="556260"/>
            </a:xfrm>
            <a:custGeom>
              <a:avLst/>
              <a:gdLst/>
              <a:ahLst/>
              <a:cxnLst/>
              <a:rect l="l" t="t" r="r" b="b"/>
              <a:pathLst>
                <a:path w="5720080" h="556260">
                  <a:moveTo>
                    <a:pt x="5719572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5719572" y="556260"/>
                  </a:lnTo>
                  <a:lnTo>
                    <a:pt x="5719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4358" y="2425953"/>
              <a:ext cx="93472" cy="934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4358" y="2774949"/>
              <a:ext cx="93472" cy="93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4358" y="2599689"/>
              <a:ext cx="93472" cy="934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91985" y="2432050"/>
              <a:ext cx="93471" cy="934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1985" y="2781046"/>
              <a:ext cx="93471" cy="934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1985" y="2605786"/>
              <a:ext cx="93471" cy="934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7962" y="2432050"/>
              <a:ext cx="93472" cy="934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7962" y="2781046"/>
              <a:ext cx="93472" cy="934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7962" y="2605786"/>
              <a:ext cx="93472" cy="934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3938" y="2432050"/>
              <a:ext cx="91948" cy="934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83938" y="2781046"/>
              <a:ext cx="91948" cy="934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83938" y="2605786"/>
              <a:ext cx="91948" cy="934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23818" y="2432050"/>
              <a:ext cx="93472" cy="934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3818" y="2781046"/>
              <a:ext cx="93472" cy="934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3818" y="2605786"/>
              <a:ext cx="93472" cy="9347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3384" y="989075"/>
              <a:ext cx="3834384" cy="13441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1794" y="1817877"/>
              <a:ext cx="93472" cy="919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89248" y="2304287"/>
              <a:ext cx="40300" cy="7018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10584" y="2321051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0"/>
                  </a:moveTo>
                  <a:lnTo>
                    <a:pt x="0" y="66522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47844" y="2304287"/>
              <a:ext cx="40300" cy="7018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69180" y="2321051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0"/>
                  </a:moveTo>
                  <a:lnTo>
                    <a:pt x="0" y="66522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07964" y="2301239"/>
              <a:ext cx="40300" cy="7018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29300" y="2318003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0"/>
                  </a:moveTo>
                  <a:lnTo>
                    <a:pt x="0" y="66522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5035" y="2301239"/>
              <a:ext cx="40300" cy="70180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786372" y="2318003"/>
              <a:ext cx="1450975" cy="680720"/>
            </a:xfrm>
            <a:custGeom>
              <a:avLst/>
              <a:gdLst/>
              <a:ahLst/>
              <a:cxnLst/>
              <a:rect l="l" t="t" r="r" b="b"/>
              <a:pathLst>
                <a:path w="1450975" h="680719">
                  <a:moveTo>
                    <a:pt x="0" y="0"/>
                  </a:moveTo>
                  <a:lnTo>
                    <a:pt x="0" y="665226"/>
                  </a:lnTo>
                </a:path>
                <a:path w="1450975" h="680719">
                  <a:moveTo>
                    <a:pt x="1450848" y="15240"/>
                  </a:moveTo>
                  <a:lnTo>
                    <a:pt x="1450848" y="68046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3358" y="5103622"/>
              <a:ext cx="93472" cy="919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3338" y="5102097"/>
              <a:ext cx="91947" cy="934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61132" y="4760975"/>
              <a:ext cx="5975985" cy="786765"/>
            </a:xfrm>
            <a:custGeom>
              <a:avLst/>
              <a:gdLst/>
              <a:ahLst/>
              <a:cxnLst/>
              <a:rect l="l" t="t" r="r" b="b"/>
              <a:pathLst>
                <a:path w="5975984" h="786764">
                  <a:moveTo>
                    <a:pt x="0" y="264541"/>
                  </a:moveTo>
                  <a:lnTo>
                    <a:pt x="4259" y="216969"/>
                  </a:lnTo>
                  <a:lnTo>
                    <a:pt x="16541" y="172203"/>
                  </a:lnTo>
                  <a:lnTo>
                    <a:pt x="36100" y="130988"/>
                  </a:lnTo>
                  <a:lnTo>
                    <a:pt x="62192" y="94069"/>
                  </a:lnTo>
                  <a:lnTo>
                    <a:pt x="94069" y="62192"/>
                  </a:lnTo>
                  <a:lnTo>
                    <a:pt x="130988" y="36100"/>
                  </a:lnTo>
                  <a:lnTo>
                    <a:pt x="172203" y="16541"/>
                  </a:lnTo>
                  <a:lnTo>
                    <a:pt x="216969" y="4259"/>
                  </a:lnTo>
                  <a:lnTo>
                    <a:pt x="264541" y="0"/>
                  </a:lnTo>
                  <a:lnTo>
                    <a:pt x="5711063" y="0"/>
                  </a:lnTo>
                  <a:lnTo>
                    <a:pt x="5758634" y="4259"/>
                  </a:lnTo>
                  <a:lnTo>
                    <a:pt x="5803400" y="16541"/>
                  </a:lnTo>
                  <a:lnTo>
                    <a:pt x="5844615" y="36100"/>
                  </a:lnTo>
                  <a:lnTo>
                    <a:pt x="5881534" y="62192"/>
                  </a:lnTo>
                  <a:lnTo>
                    <a:pt x="5913411" y="94069"/>
                  </a:lnTo>
                  <a:lnTo>
                    <a:pt x="5939503" y="130988"/>
                  </a:lnTo>
                  <a:lnTo>
                    <a:pt x="5959062" y="172203"/>
                  </a:lnTo>
                  <a:lnTo>
                    <a:pt x="5971344" y="216969"/>
                  </a:lnTo>
                  <a:lnTo>
                    <a:pt x="5975604" y="264541"/>
                  </a:lnTo>
                  <a:lnTo>
                    <a:pt x="5975604" y="521843"/>
                  </a:lnTo>
                  <a:lnTo>
                    <a:pt x="5971344" y="569414"/>
                  </a:lnTo>
                  <a:lnTo>
                    <a:pt x="5959062" y="614180"/>
                  </a:lnTo>
                  <a:lnTo>
                    <a:pt x="5939503" y="655395"/>
                  </a:lnTo>
                  <a:lnTo>
                    <a:pt x="5913411" y="692314"/>
                  </a:lnTo>
                  <a:lnTo>
                    <a:pt x="5881534" y="724191"/>
                  </a:lnTo>
                  <a:lnTo>
                    <a:pt x="5844615" y="750283"/>
                  </a:lnTo>
                  <a:lnTo>
                    <a:pt x="5803400" y="769842"/>
                  </a:lnTo>
                  <a:lnTo>
                    <a:pt x="5758634" y="782124"/>
                  </a:lnTo>
                  <a:lnTo>
                    <a:pt x="5711063" y="786384"/>
                  </a:lnTo>
                  <a:lnTo>
                    <a:pt x="264541" y="786384"/>
                  </a:lnTo>
                  <a:lnTo>
                    <a:pt x="216969" y="782124"/>
                  </a:lnTo>
                  <a:lnTo>
                    <a:pt x="172203" y="769842"/>
                  </a:lnTo>
                  <a:lnTo>
                    <a:pt x="130988" y="750283"/>
                  </a:lnTo>
                  <a:lnTo>
                    <a:pt x="94069" y="724191"/>
                  </a:lnTo>
                  <a:lnTo>
                    <a:pt x="62192" y="692314"/>
                  </a:lnTo>
                  <a:lnTo>
                    <a:pt x="36100" y="655395"/>
                  </a:lnTo>
                  <a:lnTo>
                    <a:pt x="16541" y="614180"/>
                  </a:lnTo>
                  <a:lnTo>
                    <a:pt x="4259" y="569414"/>
                  </a:lnTo>
                  <a:lnTo>
                    <a:pt x="0" y="521843"/>
                  </a:lnTo>
                  <a:lnTo>
                    <a:pt x="0" y="264541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3358" y="4218177"/>
              <a:ext cx="93472" cy="934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3338" y="4218177"/>
              <a:ext cx="91947" cy="9347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961132" y="3877055"/>
              <a:ext cx="5975985" cy="784860"/>
            </a:xfrm>
            <a:custGeom>
              <a:avLst/>
              <a:gdLst/>
              <a:ahLst/>
              <a:cxnLst/>
              <a:rect l="l" t="t" r="r" b="b"/>
              <a:pathLst>
                <a:path w="5975984" h="784860">
                  <a:moveTo>
                    <a:pt x="0" y="264033"/>
                  </a:moveTo>
                  <a:lnTo>
                    <a:pt x="4254" y="216579"/>
                  </a:lnTo>
                  <a:lnTo>
                    <a:pt x="16521" y="171913"/>
                  </a:lnTo>
                  <a:lnTo>
                    <a:pt x="36053" y="130781"/>
                  </a:lnTo>
                  <a:lnTo>
                    <a:pt x="62105" y="93930"/>
                  </a:lnTo>
                  <a:lnTo>
                    <a:pt x="93930" y="62105"/>
                  </a:lnTo>
                  <a:lnTo>
                    <a:pt x="130781" y="36053"/>
                  </a:lnTo>
                  <a:lnTo>
                    <a:pt x="171913" y="16521"/>
                  </a:lnTo>
                  <a:lnTo>
                    <a:pt x="216579" y="4254"/>
                  </a:lnTo>
                  <a:lnTo>
                    <a:pt x="264032" y="0"/>
                  </a:lnTo>
                  <a:lnTo>
                    <a:pt x="5711571" y="0"/>
                  </a:lnTo>
                  <a:lnTo>
                    <a:pt x="5759024" y="4254"/>
                  </a:lnTo>
                  <a:lnTo>
                    <a:pt x="5803690" y="16521"/>
                  </a:lnTo>
                  <a:lnTo>
                    <a:pt x="5844822" y="36053"/>
                  </a:lnTo>
                  <a:lnTo>
                    <a:pt x="5881673" y="62105"/>
                  </a:lnTo>
                  <a:lnTo>
                    <a:pt x="5913498" y="93930"/>
                  </a:lnTo>
                  <a:lnTo>
                    <a:pt x="5939550" y="130781"/>
                  </a:lnTo>
                  <a:lnTo>
                    <a:pt x="5959082" y="171913"/>
                  </a:lnTo>
                  <a:lnTo>
                    <a:pt x="5971349" y="216579"/>
                  </a:lnTo>
                  <a:lnTo>
                    <a:pt x="5975604" y="264033"/>
                  </a:lnTo>
                  <a:lnTo>
                    <a:pt x="5975604" y="520827"/>
                  </a:lnTo>
                  <a:lnTo>
                    <a:pt x="5971349" y="568280"/>
                  </a:lnTo>
                  <a:lnTo>
                    <a:pt x="5959082" y="612946"/>
                  </a:lnTo>
                  <a:lnTo>
                    <a:pt x="5939550" y="654078"/>
                  </a:lnTo>
                  <a:lnTo>
                    <a:pt x="5913498" y="690929"/>
                  </a:lnTo>
                  <a:lnTo>
                    <a:pt x="5881673" y="722754"/>
                  </a:lnTo>
                  <a:lnTo>
                    <a:pt x="5844822" y="748806"/>
                  </a:lnTo>
                  <a:lnTo>
                    <a:pt x="5803690" y="768338"/>
                  </a:lnTo>
                  <a:lnTo>
                    <a:pt x="5759024" y="780605"/>
                  </a:lnTo>
                  <a:lnTo>
                    <a:pt x="5711571" y="784860"/>
                  </a:lnTo>
                  <a:lnTo>
                    <a:pt x="264032" y="784860"/>
                  </a:lnTo>
                  <a:lnTo>
                    <a:pt x="216579" y="780605"/>
                  </a:lnTo>
                  <a:lnTo>
                    <a:pt x="171913" y="768338"/>
                  </a:lnTo>
                  <a:lnTo>
                    <a:pt x="130781" y="748806"/>
                  </a:lnTo>
                  <a:lnTo>
                    <a:pt x="93930" y="722754"/>
                  </a:lnTo>
                  <a:lnTo>
                    <a:pt x="62105" y="690929"/>
                  </a:lnTo>
                  <a:lnTo>
                    <a:pt x="36053" y="654078"/>
                  </a:lnTo>
                  <a:lnTo>
                    <a:pt x="16521" y="612946"/>
                  </a:lnTo>
                  <a:lnTo>
                    <a:pt x="4254" y="568280"/>
                  </a:lnTo>
                  <a:lnTo>
                    <a:pt x="0" y="520827"/>
                  </a:lnTo>
                  <a:lnTo>
                    <a:pt x="0" y="264033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3358" y="3332733"/>
              <a:ext cx="93472" cy="934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3338" y="3331209"/>
              <a:ext cx="91947" cy="93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950464" y="2990087"/>
              <a:ext cx="5975985" cy="784860"/>
            </a:xfrm>
            <a:custGeom>
              <a:avLst/>
              <a:gdLst/>
              <a:ahLst/>
              <a:cxnLst/>
              <a:rect l="l" t="t" r="r" b="b"/>
              <a:pathLst>
                <a:path w="5975984" h="784860">
                  <a:moveTo>
                    <a:pt x="0" y="264033"/>
                  </a:moveTo>
                  <a:lnTo>
                    <a:pt x="4254" y="216579"/>
                  </a:lnTo>
                  <a:lnTo>
                    <a:pt x="16521" y="171913"/>
                  </a:lnTo>
                  <a:lnTo>
                    <a:pt x="36053" y="130781"/>
                  </a:lnTo>
                  <a:lnTo>
                    <a:pt x="62105" y="93930"/>
                  </a:lnTo>
                  <a:lnTo>
                    <a:pt x="93930" y="62105"/>
                  </a:lnTo>
                  <a:lnTo>
                    <a:pt x="130781" y="36053"/>
                  </a:lnTo>
                  <a:lnTo>
                    <a:pt x="171913" y="16521"/>
                  </a:lnTo>
                  <a:lnTo>
                    <a:pt x="216579" y="4254"/>
                  </a:lnTo>
                  <a:lnTo>
                    <a:pt x="264033" y="0"/>
                  </a:lnTo>
                  <a:lnTo>
                    <a:pt x="5711570" y="0"/>
                  </a:lnTo>
                  <a:lnTo>
                    <a:pt x="5759024" y="4254"/>
                  </a:lnTo>
                  <a:lnTo>
                    <a:pt x="5803690" y="16521"/>
                  </a:lnTo>
                  <a:lnTo>
                    <a:pt x="5844822" y="36053"/>
                  </a:lnTo>
                  <a:lnTo>
                    <a:pt x="5881673" y="62105"/>
                  </a:lnTo>
                  <a:lnTo>
                    <a:pt x="5913498" y="93930"/>
                  </a:lnTo>
                  <a:lnTo>
                    <a:pt x="5939550" y="130781"/>
                  </a:lnTo>
                  <a:lnTo>
                    <a:pt x="5959082" y="171913"/>
                  </a:lnTo>
                  <a:lnTo>
                    <a:pt x="5971349" y="216579"/>
                  </a:lnTo>
                  <a:lnTo>
                    <a:pt x="5975604" y="264033"/>
                  </a:lnTo>
                  <a:lnTo>
                    <a:pt x="5975604" y="520826"/>
                  </a:lnTo>
                  <a:lnTo>
                    <a:pt x="5971349" y="568280"/>
                  </a:lnTo>
                  <a:lnTo>
                    <a:pt x="5959082" y="612946"/>
                  </a:lnTo>
                  <a:lnTo>
                    <a:pt x="5939550" y="654078"/>
                  </a:lnTo>
                  <a:lnTo>
                    <a:pt x="5913498" y="690929"/>
                  </a:lnTo>
                  <a:lnTo>
                    <a:pt x="5881673" y="722754"/>
                  </a:lnTo>
                  <a:lnTo>
                    <a:pt x="5844822" y="748806"/>
                  </a:lnTo>
                  <a:lnTo>
                    <a:pt x="5803690" y="768338"/>
                  </a:lnTo>
                  <a:lnTo>
                    <a:pt x="5759024" y="780605"/>
                  </a:lnTo>
                  <a:lnTo>
                    <a:pt x="5711570" y="784860"/>
                  </a:lnTo>
                  <a:lnTo>
                    <a:pt x="264033" y="784860"/>
                  </a:lnTo>
                  <a:lnTo>
                    <a:pt x="216579" y="780605"/>
                  </a:lnTo>
                  <a:lnTo>
                    <a:pt x="171913" y="768338"/>
                  </a:lnTo>
                  <a:lnTo>
                    <a:pt x="130781" y="748806"/>
                  </a:lnTo>
                  <a:lnTo>
                    <a:pt x="93930" y="722754"/>
                  </a:lnTo>
                  <a:lnTo>
                    <a:pt x="62105" y="690929"/>
                  </a:lnTo>
                  <a:lnTo>
                    <a:pt x="36053" y="654078"/>
                  </a:lnTo>
                  <a:lnTo>
                    <a:pt x="16521" y="612946"/>
                  </a:lnTo>
                  <a:lnTo>
                    <a:pt x="4254" y="568280"/>
                  </a:lnTo>
                  <a:lnTo>
                    <a:pt x="0" y="520826"/>
                  </a:lnTo>
                  <a:lnTo>
                    <a:pt x="0" y="264033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3358" y="1817877"/>
              <a:ext cx="93472" cy="934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3338" y="1817877"/>
              <a:ext cx="91947" cy="9194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65704" y="1478279"/>
              <a:ext cx="5975985" cy="784860"/>
            </a:xfrm>
            <a:custGeom>
              <a:avLst/>
              <a:gdLst/>
              <a:ahLst/>
              <a:cxnLst/>
              <a:rect l="l" t="t" r="r" b="b"/>
              <a:pathLst>
                <a:path w="5975984" h="784860">
                  <a:moveTo>
                    <a:pt x="0" y="264033"/>
                  </a:moveTo>
                  <a:lnTo>
                    <a:pt x="4254" y="216579"/>
                  </a:lnTo>
                  <a:lnTo>
                    <a:pt x="16521" y="171913"/>
                  </a:lnTo>
                  <a:lnTo>
                    <a:pt x="36053" y="130781"/>
                  </a:lnTo>
                  <a:lnTo>
                    <a:pt x="62105" y="93930"/>
                  </a:lnTo>
                  <a:lnTo>
                    <a:pt x="93930" y="62105"/>
                  </a:lnTo>
                  <a:lnTo>
                    <a:pt x="130781" y="36053"/>
                  </a:lnTo>
                  <a:lnTo>
                    <a:pt x="171913" y="16521"/>
                  </a:lnTo>
                  <a:lnTo>
                    <a:pt x="216579" y="4254"/>
                  </a:lnTo>
                  <a:lnTo>
                    <a:pt x="264032" y="0"/>
                  </a:lnTo>
                  <a:lnTo>
                    <a:pt x="5711571" y="0"/>
                  </a:lnTo>
                  <a:lnTo>
                    <a:pt x="5759024" y="4254"/>
                  </a:lnTo>
                  <a:lnTo>
                    <a:pt x="5803690" y="16521"/>
                  </a:lnTo>
                  <a:lnTo>
                    <a:pt x="5844822" y="36053"/>
                  </a:lnTo>
                  <a:lnTo>
                    <a:pt x="5881673" y="62105"/>
                  </a:lnTo>
                  <a:lnTo>
                    <a:pt x="5913498" y="93930"/>
                  </a:lnTo>
                  <a:lnTo>
                    <a:pt x="5939550" y="130781"/>
                  </a:lnTo>
                  <a:lnTo>
                    <a:pt x="5959082" y="171913"/>
                  </a:lnTo>
                  <a:lnTo>
                    <a:pt x="5971349" y="216579"/>
                  </a:lnTo>
                  <a:lnTo>
                    <a:pt x="5975604" y="264033"/>
                  </a:lnTo>
                  <a:lnTo>
                    <a:pt x="5975604" y="520827"/>
                  </a:lnTo>
                  <a:lnTo>
                    <a:pt x="5971349" y="568280"/>
                  </a:lnTo>
                  <a:lnTo>
                    <a:pt x="5959082" y="612946"/>
                  </a:lnTo>
                  <a:lnTo>
                    <a:pt x="5939550" y="654078"/>
                  </a:lnTo>
                  <a:lnTo>
                    <a:pt x="5913498" y="690929"/>
                  </a:lnTo>
                  <a:lnTo>
                    <a:pt x="5881673" y="722754"/>
                  </a:lnTo>
                  <a:lnTo>
                    <a:pt x="5844822" y="748806"/>
                  </a:lnTo>
                  <a:lnTo>
                    <a:pt x="5803690" y="768338"/>
                  </a:lnTo>
                  <a:lnTo>
                    <a:pt x="5759024" y="780605"/>
                  </a:lnTo>
                  <a:lnTo>
                    <a:pt x="5711571" y="784860"/>
                  </a:lnTo>
                  <a:lnTo>
                    <a:pt x="264032" y="784860"/>
                  </a:lnTo>
                  <a:lnTo>
                    <a:pt x="216579" y="780605"/>
                  </a:lnTo>
                  <a:lnTo>
                    <a:pt x="171913" y="768338"/>
                  </a:lnTo>
                  <a:lnTo>
                    <a:pt x="130781" y="748806"/>
                  </a:lnTo>
                  <a:lnTo>
                    <a:pt x="93930" y="722754"/>
                  </a:lnTo>
                  <a:lnTo>
                    <a:pt x="62105" y="690929"/>
                  </a:lnTo>
                  <a:lnTo>
                    <a:pt x="36053" y="654078"/>
                  </a:lnTo>
                  <a:lnTo>
                    <a:pt x="16521" y="612946"/>
                  </a:lnTo>
                  <a:lnTo>
                    <a:pt x="4254" y="568280"/>
                  </a:lnTo>
                  <a:lnTo>
                    <a:pt x="0" y="520827"/>
                  </a:lnTo>
                  <a:lnTo>
                    <a:pt x="0" y="264033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2140" y="1974355"/>
            <a:ext cx="1861185" cy="3719829"/>
            <a:chOff x="5692140" y="1974355"/>
            <a:chExt cx="1861185" cy="3719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2140" y="1974355"/>
              <a:ext cx="1860573" cy="37196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39206" y="2544318"/>
              <a:ext cx="1553210" cy="285115"/>
            </a:xfrm>
            <a:custGeom>
              <a:avLst/>
              <a:gdLst/>
              <a:ahLst/>
              <a:cxnLst/>
              <a:rect l="l" t="t" r="r" b="b"/>
              <a:pathLst>
                <a:path w="1553209" h="285114">
                  <a:moveTo>
                    <a:pt x="0" y="142494"/>
                  </a:moveTo>
                  <a:lnTo>
                    <a:pt x="31011" y="102476"/>
                  </a:lnTo>
                  <a:lnTo>
                    <a:pt x="83431" y="78147"/>
                  </a:lnTo>
                  <a:lnTo>
                    <a:pt x="158213" y="56254"/>
                  </a:lnTo>
                  <a:lnTo>
                    <a:pt x="203176" y="46370"/>
                  </a:lnTo>
                  <a:lnTo>
                    <a:pt x="252754" y="37273"/>
                  </a:lnTo>
                  <a:lnTo>
                    <a:pt x="306622" y="29023"/>
                  </a:lnTo>
                  <a:lnTo>
                    <a:pt x="364454" y="21680"/>
                  </a:lnTo>
                  <a:lnTo>
                    <a:pt x="425924" y="15304"/>
                  </a:lnTo>
                  <a:lnTo>
                    <a:pt x="490708" y="9953"/>
                  </a:lnTo>
                  <a:lnTo>
                    <a:pt x="558481" y="5688"/>
                  </a:lnTo>
                  <a:lnTo>
                    <a:pt x="628917" y="2567"/>
                  </a:lnTo>
                  <a:lnTo>
                    <a:pt x="701691" y="651"/>
                  </a:lnTo>
                  <a:lnTo>
                    <a:pt x="776477" y="0"/>
                  </a:lnTo>
                  <a:lnTo>
                    <a:pt x="851264" y="651"/>
                  </a:lnTo>
                  <a:lnTo>
                    <a:pt x="924038" y="2567"/>
                  </a:lnTo>
                  <a:lnTo>
                    <a:pt x="994474" y="5688"/>
                  </a:lnTo>
                  <a:lnTo>
                    <a:pt x="1062247" y="9953"/>
                  </a:lnTo>
                  <a:lnTo>
                    <a:pt x="1127031" y="15304"/>
                  </a:lnTo>
                  <a:lnTo>
                    <a:pt x="1188501" y="21680"/>
                  </a:lnTo>
                  <a:lnTo>
                    <a:pt x="1246333" y="29023"/>
                  </a:lnTo>
                  <a:lnTo>
                    <a:pt x="1300201" y="37273"/>
                  </a:lnTo>
                  <a:lnTo>
                    <a:pt x="1349779" y="46370"/>
                  </a:lnTo>
                  <a:lnTo>
                    <a:pt x="1394742" y="56254"/>
                  </a:lnTo>
                  <a:lnTo>
                    <a:pt x="1434766" y="66866"/>
                  </a:lnTo>
                  <a:lnTo>
                    <a:pt x="1498692" y="90037"/>
                  </a:lnTo>
                  <a:lnTo>
                    <a:pt x="1538956" y="115405"/>
                  </a:lnTo>
                  <a:lnTo>
                    <a:pt x="1552955" y="142494"/>
                  </a:lnTo>
                  <a:lnTo>
                    <a:pt x="1549401" y="156223"/>
                  </a:lnTo>
                  <a:lnTo>
                    <a:pt x="1498692" y="194950"/>
                  </a:lnTo>
                  <a:lnTo>
                    <a:pt x="1434766" y="218121"/>
                  </a:lnTo>
                  <a:lnTo>
                    <a:pt x="1394742" y="228733"/>
                  </a:lnTo>
                  <a:lnTo>
                    <a:pt x="1349779" y="238617"/>
                  </a:lnTo>
                  <a:lnTo>
                    <a:pt x="1300201" y="247714"/>
                  </a:lnTo>
                  <a:lnTo>
                    <a:pt x="1246333" y="255964"/>
                  </a:lnTo>
                  <a:lnTo>
                    <a:pt x="1188501" y="263307"/>
                  </a:lnTo>
                  <a:lnTo>
                    <a:pt x="1127031" y="269683"/>
                  </a:lnTo>
                  <a:lnTo>
                    <a:pt x="1062247" y="275034"/>
                  </a:lnTo>
                  <a:lnTo>
                    <a:pt x="994474" y="279299"/>
                  </a:lnTo>
                  <a:lnTo>
                    <a:pt x="924038" y="282420"/>
                  </a:lnTo>
                  <a:lnTo>
                    <a:pt x="851264" y="284336"/>
                  </a:lnTo>
                  <a:lnTo>
                    <a:pt x="776477" y="284988"/>
                  </a:lnTo>
                  <a:lnTo>
                    <a:pt x="701691" y="284336"/>
                  </a:lnTo>
                  <a:lnTo>
                    <a:pt x="628917" y="282420"/>
                  </a:lnTo>
                  <a:lnTo>
                    <a:pt x="558481" y="279299"/>
                  </a:lnTo>
                  <a:lnTo>
                    <a:pt x="490708" y="275034"/>
                  </a:lnTo>
                  <a:lnTo>
                    <a:pt x="425924" y="269683"/>
                  </a:lnTo>
                  <a:lnTo>
                    <a:pt x="364454" y="263307"/>
                  </a:lnTo>
                  <a:lnTo>
                    <a:pt x="306622" y="255964"/>
                  </a:lnTo>
                  <a:lnTo>
                    <a:pt x="252754" y="247714"/>
                  </a:lnTo>
                  <a:lnTo>
                    <a:pt x="203176" y="238617"/>
                  </a:lnTo>
                  <a:lnTo>
                    <a:pt x="158213" y="228733"/>
                  </a:lnTo>
                  <a:lnTo>
                    <a:pt x="118189" y="218121"/>
                  </a:lnTo>
                  <a:lnTo>
                    <a:pt x="54263" y="194950"/>
                  </a:lnTo>
                  <a:lnTo>
                    <a:pt x="13999" y="169582"/>
                  </a:lnTo>
                  <a:lnTo>
                    <a:pt x="0" y="142494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336550"/>
            <a:ext cx="805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Decoder-only</a:t>
            </a:r>
            <a:r>
              <a:rPr sz="3600" spc="-20" dirty="0"/>
              <a:t> </a:t>
            </a:r>
            <a:r>
              <a:rPr sz="3600" spc="-70" dirty="0"/>
              <a:t>Transformer,</a:t>
            </a:r>
            <a:r>
              <a:rPr sz="3600" spc="-10" dirty="0"/>
              <a:t> </a:t>
            </a:r>
            <a:r>
              <a:rPr sz="3600" spc="-15" dirty="0"/>
              <a:t>Straight</a:t>
            </a:r>
            <a:r>
              <a:rPr sz="3600" spc="-10" dirty="0"/>
              <a:t> </a:t>
            </a:r>
            <a:r>
              <a:rPr sz="3600" spc="-15" dirty="0"/>
              <a:t>Through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7471029" y="2384297"/>
            <a:ext cx="2626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where they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extracted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weights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550"/>
            <a:ext cx="3368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Decoder-only</a:t>
            </a:r>
            <a:r>
              <a:rPr sz="3600" spc="-55" dirty="0"/>
              <a:t> </a:t>
            </a:r>
            <a:r>
              <a:rPr sz="3600" dirty="0"/>
              <a:t>LLM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819654" y="989075"/>
            <a:ext cx="6420485" cy="5201920"/>
            <a:chOff x="2819654" y="989075"/>
            <a:chExt cx="6420485" cy="5201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3384" y="4273296"/>
              <a:ext cx="3834384" cy="1917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1794" y="5102097"/>
              <a:ext cx="93472" cy="934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3384" y="3389375"/>
              <a:ext cx="3834384" cy="1344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1794" y="4218177"/>
              <a:ext cx="93472" cy="934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3384" y="2502408"/>
              <a:ext cx="3834384" cy="1344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1794" y="3331209"/>
              <a:ext cx="93472" cy="934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0019" y="4296534"/>
              <a:ext cx="929547" cy="18590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0019" y="3389375"/>
              <a:ext cx="958596" cy="1344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0019" y="2502408"/>
              <a:ext cx="958596" cy="13441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0019" y="989075"/>
              <a:ext cx="958596" cy="202920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10484" y="2400300"/>
              <a:ext cx="5720080" cy="556260"/>
            </a:xfrm>
            <a:custGeom>
              <a:avLst/>
              <a:gdLst/>
              <a:ahLst/>
              <a:cxnLst/>
              <a:rect l="l" t="t" r="r" b="b"/>
              <a:pathLst>
                <a:path w="5720080" h="556260">
                  <a:moveTo>
                    <a:pt x="5719572" y="0"/>
                  </a:moveTo>
                  <a:lnTo>
                    <a:pt x="0" y="0"/>
                  </a:lnTo>
                  <a:lnTo>
                    <a:pt x="0" y="556260"/>
                  </a:lnTo>
                  <a:lnTo>
                    <a:pt x="5719572" y="556260"/>
                  </a:lnTo>
                  <a:lnTo>
                    <a:pt x="5719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44357" y="2425953"/>
              <a:ext cx="93472" cy="934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4357" y="2774949"/>
              <a:ext cx="93472" cy="93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4357" y="2599689"/>
              <a:ext cx="93472" cy="934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91986" y="2432050"/>
              <a:ext cx="93471" cy="934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1986" y="2781046"/>
              <a:ext cx="93471" cy="934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1986" y="2605786"/>
              <a:ext cx="93471" cy="934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7961" y="2432050"/>
              <a:ext cx="93472" cy="934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7961" y="2781046"/>
              <a:ext cx="93472" cy="934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7961" y="2605786"/>
              <a:ext cx="93472" cy="934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3938" y="2432050"/>
              <a:ext cx="91948" cy="934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83938" y="2781046"/>
              <a:ext cx="91948" cy="934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83938" y="2605786"/>
              <a:ext cx="91948" cy="934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23818" y="2432050"/>
              <a:ext cx="93472" cy="934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3818" y="2781046"/>
              <a:ext cx="93472" cy="9347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3818" y="2605786"/>
              <a:ext cx="93472" cy="9347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3384" y="989075"/>
              <a:ext cx="3834384" cy="13441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41794" y="1817877"/>
              <a:ext cx="93472" cy="919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89248" y="2304287"/>
              <a:ext cx="40300" cy="70180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10584" y="2321051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0"/>
                  </a:moveTo>
                  <a:lnTo>
                    <a:pt x="0" y="66522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47844" y="2304287"/>
              <a:ext cx="40300" cy="70180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69180" y="2321051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0"/>
                  </a:moveTo>
                  <a:lnTo>
                    <a:pt x="0" y="66522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07964" y="2301239"/>
              <a:ext cx="40300" cy="7018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29300" y="2318003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80">
                  <a:moveTo>
                    <a:pt x="0" y="0"/>
                  </a:moveTo>
                  <a:lnTo>
                    <a:pt x="0" y="66522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65036" y="2301239"/>
              <a:ext cx="40300" cy="70180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786372" y="2318003"/>
              <a:ext cx="1450975" cy="680720"/>
            </a:xfrm>
            <a:custGeom>
              <a:avLst/>
              <a:gdLst/>
              <a:ahLst/>
              <a:cxnLst/>
              <a:rect l="l" t="t" r="r" b="b"/>
              <a:pathLst>
                <a:path w="1450975" h="680719">
                  <a:moveTo>
                    <a:pt x="0" y="0"/>
                  </a:moveTo>
                  <a:lnTo>
                    <a:pt x="0" y="665226"/>
                  </a:lnTo>
                </a:path>
                <a:path w="1450975" h="680719">
                  <a:moveTo>
                    <a:pt x="1450848" y="15240"/>
                  </a:moveTo>
                  <a:lnTo>
                    <a:pt x="1450848" y="680466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63357" y="5103622"/>
              <a:ext cx="93472" cy="9194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3338" y="5102097"/>
              <a:ext cx="91947" cy="934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961132" y="4760975"/>
              <a:ext cx="5975985" cy="786765"/>
            </a:xfrm>
            <a:custGeom>
              <a:avLst/>
              <a:gdLst/>
              <a:ahLst/>
              <a:cxnLst/>
              <a:rect l="l" t="t" r="r" b="b"/>
              <a:pathLst>
                <a:path w="5975984" h="786764">
                  <a:moveTo>
                    <a:pt x="0" y="264541"/>
                  </a:moveTo>
                  <a:lnTo>
                    <a:pt x="4259" y="216969"/>
                  </a:lnTo>
                  <a:lnTo>
                    <a:pt x="16541" y="172203"/>
                  </a:lnTo>
                  <a:lnTo>
                    <a:pt x="36100" y="130988"/>
                  </a:lnTo>
                  <a:lnTo>
                    <a:pt x="62192" y="94069"/>
                  </a:lnTo>
                  <a:lnTo>
                    <a:pt x="94069" y="62192"/>
                  </a:lnTo>
                  <a:lnTo>
                    <a:pt x="130988" y="36100"/>
                  </a:lnTo>
                  <a:lnTo>
                    <a:pt x="172203" y="16541"/>
                  </a:lnTo>
                  <a:lnTo>
                    <a:pt x="216969" y="4259"/>
                  </a:lnTo>
                  <a:lnTo>
                    <a:pt x="264541" y="0"/>
                  </a:lnTo>
                  <a:lnTo>
                    <a:pt x="5711063" y="0"/>
                  </a:lnTo>
                  <a:lnTo>
                    <a:pt x="5758634" y="4259"/>
                  </a:lnTo>
                  <a:lnTo>
                    <a:pt x="5803400" y="16541"/>
                  </a:lnTo>
                  <a:lnTo>
                    <a:pt x="5844615" y="36100"/>
                  </a:lnTo>
                  <a:lnTo>
                    <a:pt x="5881534" y="62192"/>
                  </a:lnTo>
                  <a:lnTo>
                    <a:pt x="5913411" y="94069"/>
                  </a:lnTo>
                  <a:lnTo>
                    <a:pt x="5939503" y="130988"/>
                  </a:lnTo>
                  <a:lnTo>
                    <a:pt x="5959062" y="172203"/>
                  </a:lnTo>
                  <a:lnTo>
                    <a:pt x="5971344" y="216969"/>
                  </a:lnTo>
                  <a:lnTo>
                    <a:pt x="5975604" y="264541"/>
                  </a:lnTo>
                  <a:lnTo>
                    <a:pt x="5975604" y="521843"/>
                  </a:lnTo>
                  <a:lnTo>
                    <a:pt x="5971344" y="569414"/>
                  </a:lnTo>
                  <a:lnTo>
                    <a:pt x="5959062" y="614180"/>
                  </a:lnTo>
                  <a:lnTo>
                    <a:pt x="5939503" y="655395"/>
                  </a:lnTo>
                  <a:lnTo>
                    <a:pt x="5913411" y="692314"/>
                  </a:lnTo>
                  <a:lnTo>
                    <a:pt x="5881534" y="724191"/>
                  </a:lnTo>
                  <a:lnTo>
                    <a:pt x="5844615" y="750283"/>
                  </a:lnTo>
                  <a:lnTo>
                    <a:pt x="5803400" y="769842"/>
                  </a:lnTo>
                  <a:lnTo>
                    <a:pt x="5758634" y="782124"/>
                  </a:lnTo>
                  <a:lnTo>
                    <a:pt x="5711063" y="786384"/>
                  </a:lnTo>
                  <a:lnTo>
                    <a:pt x="264541" y="786384"/>
                  </a:lnTo>
                  <a:lnTo>
                    <a:pt x="216969" y="782124"/>
                  </a:lnTo>
                  <a:lnTo>
                    <a:pt x="172203" y="769842"/>
                  </a:lnTo>
                  <a:lnTo>
                    <a:pt x="130988" y="750283"/>
                  </a:lnTo>
                  <a:lnTo>
                    <a:pt x="94069" y="724191"/>
                  </a:lnTo>
                  <a:lnTo>
                    <a:pt x="62192" y="692314"/>
                  </a:lnTo>
                  <a:lnTo>
                    <a:pt x="36100" y="655395"/>
                  </a:lnTo>
                  <a:lnTo>
                    <a:pt x="16541" y="614180"/>
                  </a:lnTo>
                  <a:lnTo>
                    <a:pt x="4259" y="569414"/>
                  </a:lnTo>
                  <a:lnTo>
                    <a:pt x="0" y="521843"/>
                  </a:lnTo>
                  <a:lnTo>
                    <a:pt x="0" y="264541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3357" y="4218177"/>
              <a:ext cx="93472" cy="934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3338" y="4218177"/>
              <a:ext cx="91947" cy="9347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961132" y="3877055"/>
              <a:ext cx="5975985" cy="784860"/>
            </a:xfrm>
            <a:custGeom>
              <a:avLst/>
              <a:gdLst/>
              <a:ahLst/>
              <a:cxnLst/>
              <a:rect l="l" t="t" r="r" b="b"/>
              <a:pathLst>
                <a:path w="5975984" h="784860">
                  <a:moveTo>
                    <a:pt x="0" y="264033"/>
                  </a:moveTo>
                  <a:lnTo>
                    <a:pt x="4254" y="216579"/>
                  </a:lnTo>
                  <a:lnTo>
                    <a:pt x="16521" y="171913"/>
                  </a:lnTo>
                  <a:lnTo>
                    <a:pt x="36053" y="130781"/>
                  </a:lnTo>
                  <a:lnTo>
                    <a:pt x="62105" y="93930"/>
                  </a:lnTo>
                  <a:lnTo>
                    <a:pt x="93930" y="62105"/>
                  </a:lnTo>
                  <a:lnTo>
                    <a:pt x="130781" y="36053"/>
                  </a:lnTo>
                  <a:lnTo>
                    <a:pt x="171913" y="16521"/>
                  </a:lnTo>
                  <a:lnTo>
                    <a:pt x="216579" y="4254"/>
                  </a:lnTo>
                  <a:lnTo>
                    <a:pt x="264032" y="0"/>
                  </a:lnTo>
                  <a:lnTo>
                    <a:pt x="5711571" y="0"/>
                  </a:lnTo>
                  <a:lnTo>
                    <a:pt x="5759024" y="4254"/>
                  </a:lnTo>
                  <a:lnTo>
                    <a:pt x="5803690" y="16521"/>
                  </a:lnTo>
                  <a:lnTo>
                    <a:pt x="5844822" y="36053"/>
                  </a:lnTo>
                  <a:lnTo>
                    <a:pt x="5881673" y="62105"/>
                  </a:lnTo>
                  <a:lnTo>
                    <a:pt x="5913498" y="93930"/>
                  </a:lnTo>
                  <a:lnTo>
                    <a:pt x="5939550" y="130781"/>
                  </a:lnTo>
                  <a:lnTo>
                    <a:pt x="5959082" y="171913"/>
                  </a:lnTo>
                  <a:lnTo>
                    <a:pt x="5971349" y="216579"/>
                  </a:lnTo>
                  <a:lnTo>
                    <a:pt x="5975604" y="264033"/>
                  </a:lnTo>
                  <a:lnTo>
                    <a:pt x="5975604" y="520827"/>
                  </a:lnTo>
                  <a:lnTo>
                    <a:pt x="5971349" y="568280"/>
                  </a:lnTo>
                  <a:lnTo>
                    <a:pt x="5959082" y="612946"/>
                  </a:lnTo>
                  <a:lnTo>
                    <a:pt x="5939550" y="654078"/>
                  </a:lnTo>
                  <a:lnTo>
                    <a:pt x="5913498" y="690929"/>
                  </a:lnTo>
                  <a:lnTo>
                    <a:pt x="5881673" y="722754"/>
                  </a:lnTo>
                  <a:lnTo>
                    <a:pt x="5844822" y="748806"/>
                  </a:lnTo>
                  <a:lnTo>
                    <a:pt x="5803690" y="768338"/>
                  </a:lnTo>
                  <a:lnTo>
                    <a:pt x="5759024" y="780605"/>
                  </a:lnTo>
                  <a:lnTo>
                    <a:pt x="5711571" y="784860"/>
                  </a:lnTo>
                  <a:lnTo>
                    <a:pt x="264032" y="784860"/>
                  </a:lnTo>
                  <a:lnTo>
                    <a:pt x="216579" y="780605"/>
                  </a:lnTo>
                  <a:lnTo>
                    <a:pt x="171913" y="768338"/>
                  </a:lnTo>
                  <a:lnTo>
                    <a:pt x="130781" y="748806"/>
                  </a:lnTo>
                  <a:lnTo>
                    <a:pt x="93930" y="722754"/>
                  </a:lnTo>
                  <a:lnTo>
                    <a:pt x="62105" y="690929"/>
                  </a:lnTo>
                  <a:lnTo>
                    <a:pt x="36053" y="654078"/>
                  </a:lnTo>
                  <a:lnTo>
                    <a:pt x="16521" y="612946"/>
                  </a:lnTo>
                  <a:lnTo>
                    <a:pt x="4254" y="568280"/>
                  </a:lnTo>
                  <a:lnTo>
                    <a:pt x="0" y="520827"/>
                  </a:lnTo>
                  <a:lnTo>
                    <a:pt x="0" y="264033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3357" y="3332733"/>
              <a:ext cx="93472" cy="9347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3338" y="3331209"/>
              <a:ext cx="91947" cy="934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950464" y="2990087"/>
              <a:ext cx="5975985" cy="784860"/>
            </a:xfrm>
            <a:custGeom>
              <a:avLst/>
              <a:gdLst/>
              <a:ahLst/>
              <a:cxnLst/>
              <a:rect l="l" t="t" r="r" b="b"/>
              <a:pathLst>
                <a:path w="5975984" h="784860">
                  <a:moveTo>
                    <a:pt x="0" y="264033"/>
                  </a:moveTo>
                  <a:lnTo>
                    <a:pt x="4254" y="216579"/>
                  </a:lnTo>
                  <a:lnTo>
                    <a:pt x="16521" y="171913"/>
                  </a:lnTo>
                  <a:lnTo>
                    <a:pt x="36053" y="130781"/>
                  </a:lnTo>
                  <a:lnTo>
                    <a:pt x="62105" y="93930"/>
                  </a:lnTo>
                  <a:lnTo>
                    <a:pt x="93930" y="62105"/>
                  </a:lnTo>
                  <a:lnTo>
                    <a:pt x="130781" y="36053"/>
                  </a:lnTo>
                  <a:lnTo>
                    <a:pt x="171913" y="16521"/>
                  </a:lnTo>
                  <a:lnTo>
                    <a:pt x="216579" y="4254"/>
                  </a:lnTo>
                  <a:lnTo>
                    <a:pt x="264033" y="0"/>
                  </a:lnTo>
                  <a:lnTo>
                    <a:pt x="5711570" y="0"/>
                  </a:lnTo>
                  <a:lnTo>
                    <a:pt x="5759024" y="4254"/>
                  </a:lnTo>
                  <a:lnTo>
                    <a:pt x="5803690" y="16521"/>
                  </a:lnTo>
                  <a:lnTo>
                    <a:pt x="5844822" y="36053"/>
                  </a:lnTo>
                  <a:lnTo>
                    <a:pt x="5881673" y="62105"/>
                  </a:lnTo>
                  <a:lnTo>
                    <a:pt x="5913498" y="93930"/>
                  </a:lnTo>
                  <a:lnTo>
                    <a:pt x="5939550" y="130781"/>
                  </a:lnTo>
                  <a:lnTo>
                    <a:pt x="5959082" y="171913"/>
                  </a:lnTo>
                  <a:lnTo>
                    <a:pt x="5971349" y="216579"/>
                  </a:lnTo>
                  <a:lnTo>
                    <a:pt x="5975604" y="264033"/>
                  </a:lnTo>
                  <a:lnTo>
                    <a:pt x="5975604" y="520826"/>
                  </a:lnTo>
                  <a:lnTo>
                    <a:pt x="5971349" y="568280"/>
                  </a:lnTo>
                  <a:lnTo>
                    <a:pt x="5959082" y="612946"/>
                  </a:lnTo>
                  <a:lnTo>
                    <a:pt x="5939550" y="654078"/>
                  </a:lnTo>
                  <a:lnTo>
                    <a:pt x="5913498" y="690929"/>
                  </a:lnTo>
                  <a:lnTo>
                    <a:pt x="5881673" y="722754"/>
                  </a:lnTo>
                  <a:lnTo>
                    <a:pt x="5844822" y="748806"/>
                  </a:lnTo>
                  <a:lnTo>
                    <a:pt x="5803690" y="768338"/>
                  </a:lnTo>
                  <a:lnTo>
                    <a:pt x="5759024" y="780605"/>
                  </a:lnTo>
                  <a:lnTo>
                    <a:pt x="5711570" y="784860"/>
                  </a:lnTo>
                  <a:lnTo>
                    <a:pt x="264033" y="784860"/>
                  </a:lnTo>
                  <a:lnTo>
                    <a:pt x="216579" y="780605"/>
                  </a:lnTo>
                  <a:lnTo>
                    <a:pt x="171913" y="768338"/>
                  </a:lnTo>
                  <a:lnTo>
                    <a:pt x="130781" y="748806"/>
                  </a:lnTo>
                  <a:lnTo>
                    <a:pt x="93930" y="722754"/>
                  </a:lnTo>
                  <a:lnTo>
                    <a:pt x="62105" y="690929"/>
                  </a:lnTo>
                  <a:lnTo>
                    <a:pt x="36053" y="654078"/>
                  </a:lnTo>
                  <a:lnTo>
                    <a:pt x="16521" y="612946"/>
                  </a:lnTo>
                  <a:lnTo>
                    <a:pt x="4254" y="568280"/>
                  </a:lnTo>
                  <a:lnTo>
                    <a:pt x="0" y="520826"/>
                  </a:lnTo>
                  <a:lnTo>
                    <a:pt x="0" y="264033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3357" y="1817877"/>
              <a:ext cx="93472" cy="9347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3338" y="1817877"/>
              <a:ext cx="91947" cy="9194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65704" y="1478279"/>
              <a:ext cx="5975985" cy="784860"/>
            </a:xfrm>
            <a:custGeom>
              <a:avLst/>
              <a:gdLst/>
              <a:ahLst/>
              <a:cxnLst/>
              <a:rect l="l" t="t" r="r" b="b"/>
              <a:pathLst>
                <a:path w="5975984" h="784860">
                  <a:moveTo>
                    <a:pt x="0" y="264033"/>
                  </a:moveTo>
                  <a:lnTo>
                    <a:pt x="4254" y="216579"/>
                  </a:lnTo>
                  <a:lnTo>
                    <a:pt x="16521" y="171913"/>
                  </a:lnTo>
                  <a:lnTo>
                    <a:pt x="36053" y="130781"/>
                  </a:lnTo>
                  <a:lnTo>
                    <a:pt x="62105" y="93930"/>
                  </a:lnTo>
                  <a:lnTo>
                    <a:pt x="93930" y="62105"/>
                  </a:lnTo>
                  <a:lnTo>
                    <a:pt x="130781" y="36053"/>
                  </a:lnTo>
                  <a:lnTo>
                    <a:pt x="171913" y="16521"/>
                  </a:lnTo>
                  <a:lnTo>
                    <a:pt x="216579" y="4254"/>
                  </a:lnTo>
                  <a:lnTo>
                    <a:pt x="264032" y="0"/>
                  </a:lnTo>
                  <a:lnTo>
                    <a:pt x="5711571" y="0"/>
                  </a:lnTo>
                  <a:lnTo>
                    <a:pt x="5759024" y="4254"/>
                  </a:lnTo>
                  <a:lnTo>
                    <a:pt x="5803690" y="16521"/>
                  </a:lnTo>
                  <a:lnTo>
                    <a:pt x="5844822" y="36053"/>
                  </a:lnTo>
                  <a:lnTo>
                    <a:pt x="5881673" y="62105"/>
                  </a:lnTo>
                  <a:lnTo>
                    <a:pt x="5913498" y="93930"/>
                  </a:lnTo>
                  <a:lnTo>
                    <a:pt x="5939550" y="130781"/>
                  </a:lnTo>
                  <a:lnTo>
                    <a:pt x="5959082" y="171913"/>
                  </a:lnTo>
                  <a:lnTo>
                    <a:pt x="5971349" y="216579"/>
                  </a:lnTo>
                  <a:lnTo>
                    <a:pt x="5975604" y="264033"/>
                  </a:lnTo>
                  <a:lnTo>
                    <a:pt x="5975604" y="520827"/>
                  </a:lnTo>
                  <a:lnTo>
                    <a:pt x="5971349" y="568280"/>
                  </a:lnTo>
                  <a:lnTo>
                    <a:pt x="5959082" y="612946"/>
                  </a:lnTo>
                  <a:lnTo>
                    <a:pt x="5939550" y="654078"/>
                  </a:lnTo>
                  <a:lnTo>
                    <a:pt x="5913498" y="690929"/>
                  </a:lnTo>
                  <a:lnTo>
                    <a:pt x="5881673" y="722754"/>
                  </a:lnTo>
                  <a:lnTo>
                    <a:pt x="5844822" y="748806"/>
                  </a:lnTo>
                  <a:lnTo>
                    <a:pt x="5803690" y="768338"/>
                  </a:lnTo>
                  <a:lnTo>
                    <a:pt x="5759024" y="780605"/>
                  </a:lnTo>
                  <a:lnTo>
                    <a:pt x="5711571" y="784860"/>
                  </a:lnTo>
                  <a:lnTo>
                    <a:pt x="264032" y="784860"/>
                  </a:lnTo>
                  <a:lnTo>
                    <a:pt x="216579" y="780605"/>
                  </a:lnTo>
                  <a:lnTo>
                    <a:pt x="171913" y="768338"/>
                  </a:lnTo>
                  <a:lnTo>
                    <a:pt x="130781" y="748806"/>
                  </a:lnTo>
                  <a:lnTo>
                    <a:pt x="93930" y="722754"/>
                  </a:lnTo>
                  <a:lnTo>
                    <a:pt x="62105" y="690929"/>
                  </a:lnTo>
                  <a:lnTo>
                    <a:pt x="36053" y="654078"/>
                  </a:lnTo>
                  <a:lnTo>
                    <a:pt x="16521" y="612946"/>
                  </a:lnTo>
                  <a:lnTo>
                    <a:pt x="4254" y="568280"/>
                  </a:lnTo>
                  <a:lnTo>
                    <a:pt x="0" y="520827"/>
                  </a:lnTo>
                  <a:lnTo>
                    <a:pt x="0" y="264033"/>
                  </a:lnTo>
                  <a:close/>
                </a:path>
              </a:pathLst>
            </a:custGeom>
            <a:ln w="12700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19654" y="1150429"/>
              <a:ext cx="6420104" cy="303212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3779265" y="1143761"/>
            <a:ext cx="1701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5" dirty="0">
                <a:latin typeface="Bahnschrift"/>
                <a:cs typeface="Bahnschrift"/>
              </a:rPr>
              <a:t>Softmax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96029" y="1275029"/>
            <a:ext cx="1371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90" dirty="0">
                <a:latin typeface="Bahnschrift"/>
                <a:cs typeface="Bahnschrift"/>
              </a:rPr>
              <a:t>L</a:t>
            </a:r>
            <a:r>
              <a:rPr sz="400" spc="-25" dirty="0">
                <a:latin typeface="Bahnschrift"/>
                <a:cs typeface="Bahnschrift"/>
              </a:rPr>
              <a:t>i</a:t>
            </a:r>
            <a:r>
              <a:rPr sz="400" spc="-75" dirty="0">
                <a:latin typeface="Bahnschrift"/>
                <a:cs typeface="Bahnschrift"/>
              </a:rPr>
              <a:t>n</a:t>
            </a:r>
            <a:r>
              <a:rPr sz="400" spc="-65" dirty="0">
                <a:latin typeface="Bahnschrift"/>
                <a:cs typeface="Bahnschrift"/>
              </a:rPr>
              <a:t>e</a:t>
            </a:r>
            <a:r>
              <a:rPr sz="400" spc="-50" dirty="0">
                <a:latin typeface="Bahnschrift"/>
                <a:cs typeface="Bahnschrift"/>
              </a:rPr>
              <a:t>a</a:t>
            </a:r>
            <a:r>
              <a:rPr sz="400" spc="-5" dirty="0">
                <a:latin typeface="Bahnschrift"/>
                <a:cs typeface="Bahnschrift"/>
              </a:rPr>
              <a:t>r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35195" y="1143761"/>
            <a:ext cx="1701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5" dirty="0">
                <a:latin typeface="Bahnschrift"/>
                <a:cs typeface="Bahnschrift"/>
              </a:rPr>
              <a:t>Softmax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751959" y="1275029"/>
            <a:ext cx="1371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90" dirty="0">
                <a:latin typeface="Bahnschrift"/>
                <a:cs typeface="Bahnschrift"/>
              </a:rPr>
              <a:t>L</a:t>
            </a:r>
            <a:r>
              <a:rPr sz="400" spc="-25" dirty="0">
                <a:latin typeface="Bahnschrift"/>
                <a:cs typeface="Bahnschrift"/>
              </a:rPr>
              <a:t>i</a:t>
            </a:r>
            <a:r>
              <a:rPr sz="400" spc="-75" dirty="0">
                <a:latin typeface="Bahnschrift"/>
                <a:cs typeface="Bahnschrift"/>
              </a:rPr>
              <a:t>n</a:t>
            </a:r>
            <a:r>
              <a:rPr sz="400" spc="-65" dirty="0">
                <a:latin typeface="Bahnschrift"/>
                <a:cs typeface="Bahnschrift"/>
              </a:rPr>
              <a:t>e</a:t>
            </a:r>
            <a:r>
              <a:rPr sz="400" spc="-50" dirty="0">
                <a:latin typeface="Bahnschrift"/>
                <a:cs typeface="Bahnschrift"/>
              </a:rPr>
              <a:t>a</a:t>
            </a:r>
            <a:r>
              <a:rPr sz="400" spc="-5" dirty="0">
                <a:latin typeface="Bahnschrift"/>
                <a:cs typeface="Bahnschrift"/>
              </a:rPr>
              <a:t>r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94045" y="1143761"/>
            <a:ext cx="1701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5" dirty="0">
                <a:latin typeface="Bahnschrift"/>
                <a:cs typeface="Bahnschrift"/>
              </a:rPr>
              <a:t>Softmax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10809" y="1275029"/>
            <a:ext cx="1371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90" dirty="0">
                <a:latin typeface="Bahnschrift"/>
                <a:cs typeface="Bahnschrift"/>
              </a:rPr>
              <a:t>L</a:t>
            </a:r>
            <a:r>
              <a:rPr sz="400" spc="-25" dirty="0">
                <a:latin typeface="Bahnschrift"/>
                <a:cs typeface="Bahnschrift"/>
              </a:rPr>
              <a:t>i</a:t>
            </a:r>
            <a:r>
              <a:rPr sz="400" spc="-75" dirty="0">
                <a:latin typeface="Bahnschrift"/>
                <a:cs typeface="Bahnschrift"/>
              </a:rPr>
              <a:t>n</a:t>
            </a:r>
            <a:r>
              <a:rPr sz="400" spc="-65" dirty="0">
                <a:latin typeface="Bahnschrift"/>
                <a:cs typeface="Bahnschrift"/>
              </a:rPr>
              <a:t>e</a:t>
            </a:r>
            <a:r>
              <a:rPr sz="400" spc="-50" dirty="0">
                <a:latin typeface="Bahnschrift"/>
                <a:cs typeface="Bahnschrift"/>
              </a:rPr>
              <a:t>a</a:t>
            </a:r>
            <a:r>
              <a:rPr sz="400" spc="-5" dirty="0">
                <a:latin typeface="Bahnschrift"/>
                <a:cs typeface="Bahnschrift"/>
              </a:rPr>
              <a:t>r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53021" y="1144981"/>
            <a:ext cx="1708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5" dirty="0">
                <a:latin typeface="Bahnschrift"/>
                <a:cs typeface="Bahnschrift"/>
              </a:rPr>
              <a:t>Softmax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69785" y="1277238"/>
            <a:ext cx="1371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90" dirty="0">
                <a:latin typeface="Bahnschrift"/>
                <a:cs typeface="Bahnschrift"/>
              </a:rPr>
              <a:t>L</a:t>
            </a:r>
            <a:r>
              <a:rPr sz="400" spc="-25" dirty="0">
                <a:latin typeface="Bahnschrift"/>
                <a:cs typeface="Bahnschrift"/>
              </a:rPr>
              <a:t>i</a:t>
            </a:r>
            <a:r>
              <a:rPr sz="400" spc="-75" dirty="0">
                <a:latin typeface="Bahnschrift"/>
                <a:cs typeface="Bahnschrift"/>
              </a:rPr>
              <a:t>n</a:t>
            </a:r>
            <a:r>
              <a:rPr sz="400" spc="-65" dirty="0">
                <a:latin typeface="Bahnschrift"/>
                <a:cs typeface="Bahnschrift"/>
              </a:rPr>
              <a:t>e</a:t>
            </a:r>
            <a:r>
              <a:rPr sz="400" spc="-50" dirty="0">
                <a:latin typeface="Bahnschrift"/>
                <a:cs typeface="Bahnschrift"/>
              </a:rPr>
              <a:t>a</a:t>
            </a:r>
            <a:r>
              <a:rPr sz="400" spc="-5" dirty="0">
                <a:latin typeface="Bahnschrift"/>
                <a:cs typeface="Bahnschrift"/>
              </a:rPr>
              <a:t>r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101330" y="1143761"/>
            <a:ext cx="1701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5" dirty="0">
                <a:latin typeface="Bahnschrift"/>
                <a:cs typeface="Bahnschrift"/>
              </a:rPr>
              <a:t>Softmax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18093" y="1275715"/>
            <a:ext cx="13716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90" dirty="0">
                <a:latin typeface="Bahnschrift"/>
                <a:cs typeface="Bahnschrift"/>
              </a:rPr>
              <a:t>L</a:t>
            </a:r>
            <a:r>
              <a:rPr sz="400" spc="-25" dirty="0">
                <a:latin typeface="Bahnschrift"/>
                <a:cs typeface="Bahnschrift"/>
              </a:rPr>
              <a:t>i</a:t>
            </a:r>
            <a:r>
              <a:rPr sz="400" spc="-75" dirty="0">
                <a:latin typeface="Bahnschrift"/>
                <a:cs typeface="Bahnschrift"/>
              </a:rPr>
              <a:t>n</a:t>
            </a:r>
            <a:r>
              <a:rPr sz="400" spc="-65" dirty="0">
                <a:latin typeface="Bahnschrift"/>
                <a:cs typeface="Bahnschrift"/>
              </a:rPr>
              <a:t>e</a:t>
            </a:r>
            <a:r>
              <a:rPr sz="400" spc="-50" dirty="0">
                <a:latin typeface="Bahnschrift"/>
                <a:cs typeface="Bahnschrift"/>
              </a:rPr>
              <a:t>a</a:t>
            </a:r>
            <a:r>
              <a:rPr sz="400" spc="-5" dirty="0">
                <a:latin typeface="Bahnschrift"/>
                <a:cs typeface="Bahnschrift"/>
              </a:rPr>
              <a:t>r</a:t>
            </a:r>
            <a:endParaRPr sz="400">
              <a:latin typeface="Bahnschrift"/>
              <a:cs typeface="Bahnschrif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253473" y="1017473"/>
            <a:ext cx="259461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Output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projection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shown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with multiple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tokens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A7C69E-1282-DEA2-1204-CC58525C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FEF79F-51A5-8EE5-8844-DC2F58ABA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60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Extracting</a:t>
            </a:r>
            <a:r>
              <a:rPr spc="-10" dirty="0"/>
              <a:t> </a:t>
            </a:r>
            <a:r>
              <a:rPr dirty="0"/>
              <a:t>hidden</a:t>
            </a:r>
            <a:r>
              <a:rPr spc="10" dirty="0"/>
              <a:t> </a:t>
            </a:r>
            <a:r>
              <a:rPr spc="-5" dirty="0"/>
              <a:t>model</a:t>
            </a:r>
            <a:r>
              <a:rPr spc="-40" dirty="0"/>
              <a:t> </a:t>
            </a:r>
            <a:r>
              <a:rPr spc="-5" dirty="0"/>
              <a:t>dimensionality</a:t>
            </a:r>
            <a:r>
              <a:rPr spc="20" dirty="0"/>
              <a:t> </a:t>
            </a:r>
            <a:r>
              <a:rPr dirty="0"/>
              <a:t>[1]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7A22318-A90D-04CF-F1C3-7152CDB3AEEC}"/>
              </a:ext>
            </a:extLst>
          </p:cNvPr>
          <p:cNvSpPr txBox="1"/>
          <p:nvPr/>
        </p:nvSpPr>
        <p:spPr>
          <a:xfrm>
            <a:off x="916939" y="1707918"/>
            <a:ext cx="10191115" cy="52963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Assume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lang="en-US" altLang="zh-CN" sz="2800" spc="-20" dirty="0">
                <a:latin typeface="Calibri"/>
                <a:cs typeface="Calibri"/>
              </a:rPr>
              <a:t>attacker </a:t>
            </a:r>
            <a:r>
              <a:rPr sz="2800" spc="-25" dirty="0">
                <a:latin typeface="Calibri"/>
                <a:cs typeface="Calibri"/>
              </a:rPr>
              <a:t>ha</a:t>
            </a:r>
            <a:r>
              <a:rPr lang="en-US" altLang="zh-CN" sz="2800" spc="-25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(prior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softmax)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3DFE28-464A-DC10-61EA-BFFA5C0822EE}"/>
              </a:ext>
            </a:extLst>
          </p:cNvPr>
          <p:cNvSpPr/>
          <p:nvPr/>
        </p:nvSpPr>
        <p:spPr>
          <a:xfrm>
            <a:off x="1687005" y="3650400"/>
            <a:ext cx="900000" cy="29795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H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CB506F-9EB6-D6FC-428C-75D83C6FF5C8}"/>
              </a:ext>
            </a:extLst>
          </p:cNvPr>
          <p:cNvSpPr/>
          <p:nvPr/>
        </p:nvSpPr>
        <p:spPr>
          <a:xfrm>
            <a:off x="3563665" y="3650400"/>
            <a:ext cx="2520000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Embedding weight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17A9B29-7CA9-FB48-C4E5-668251E7DCA6}"/>
              </a:ext>
            </a:extLst>
          </p:cNvPr>
          <p:cNvSpPr/>
          <p:nvPr/>
        </p:nvSpPr>
        <p:spPr>
          <a:xfrm>
            <a:off x="7132492" y="3653318"/>
            <a:ext cx="2520000" cy="29795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Q</a:t>
            </a:r>
            <a:endParaRPr lang="zh-CN" altLang="en-US" sz="4400" dirty="0"/>
          </a:p>
        </p:txBody>
      </p:sp>
      <p:sp>
        <p:nvSpPr>
          <p:cNvPr id="12" name="等号 11">
            <a:extLst>
              <a:ext uri="{FF2B5EF4-FFF2-40B4-BE49-F238E27FC236}">
                <a16:creationId xmlns:a16="http://schemas.microsoft.com/office/drawing/2014/main" id="{E25C1B9D-2689-D2D4-7528-73098997DC06}"/>
              </a:ext>
            </a:extLst>
          </p:cNvPr>
          <p:cNvSpPr/>
          <p:nvPr/>
        </p:nvSpPr>
        <p:spPr>
          <a:xfrm>
            <a:off x="6249266" y="3612300"/>
            <a:ext cx="609601" cy="3882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E836497B-C220-2957-6600-571C28D45132}"/>
              </a:ext>
            </a:extLst>
          </p:cNvPr>
          <p:cNvSpPr/>
          <p:nvPr/>
        </p:nvSpPr>
        <p:spPr>
          <a:xfrm>
            <a:off x="2860631" y="3612300"/>
            <a:ext cx="457200" cy="3882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9B9EEA-AE03-5511-03FE-B08FD4330867}"/>
              </a:ext>
            </a:extLst>
          </p:cNvPr>
          <p:cNvSpPr txBox="1"/>
          <p:nvPr/>
        </p:nvSpPr>
        <p:spPr>
          <a:xfrm>
            <a:off x="3933602" y="3216087"/>
            <a:ext cx="2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-10" dirty="0">
                <a:latin typeface="Calibri"/>
                <a:cs typeface="Calibri"/>
              </a:rPr>
              <a:t>vocabulary</a:t>
            </a:r>
            <a:r>
              <a:rPr lang="en-US" altLang="zh-CN" sz="1800" spc="20" dirty="0">
                <a:latin typeface="Calibri"/>
                <a:cs typeface="Calibri"/>
              </a:rPr>
              <a:t> </a:t>
            </a:r>
            <a:r>
              <a:rPr lang="en-US" altLang="zh-CN" sz="1800" spc="-25" dirty="0">
                <a:latin typeface="Calibri"/>
                <a:cs typeface="Calibri"/>
              </a:rPr>
              <a:t>size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V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D6A295-B71E-83E6-824E-EE5E57735D08}"/>
              </a:ext>
            </a:extLst>
          </p:cNvPr>
          <p:cNvSpPr txBox="1"/>
          <p:nvPr/>
        </p:nvSpPr>
        <p:spPr>
          <a:xfrm>
            <a:off x="1504534" y="3217872"/>
            <a:ext cx="1620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-5" dirty="0">
                <a:latin typeface="Calibri"/>
                <a:cs typeface="Calibri"/>
              </a:rPr>
              <a:t>model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10" dirty="0">
                <a:latin typeface="Calibri"/>
                <a:cs typeface="Calibri"/>
              </a:rPr>
              <a:t>dim</a:t>
            </a:r>
            <a:r>
              <a:rPr lang="en-US" altLang="zh-CN" sz="1800" spc="20" dirty="0">
                <a:latin typeface="Calibri"/>
                <a:cs typeface="Calibri"/>
              </a:rPr>
              <a:t> </a:t>
            </a:r>
            <a:r>
              <a:rPr lang="en-US" altLang="zh-CN" sz="1800" spc="-45" dirty="0">
                <a:latin typeface="Calibri"/>
                <a:cs typeface="Calibri"/>
              </a:rPr>
              <a:t>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679C823-3B2A-9114-AE73-B867C6E81FF1}"/>
              </a:ext>
            </a:extLst>
          </p:cNvPr>
          <p:cNvSpPr txBox="1"/>
          <p:nvPr/>
        </p:nvSpPr>
        <p:spPr>
          <a:xfrm>
            <a:off x="106673" y="4570988"/>
            <a:ext cx="1620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spc="-5" dirty="0">
                <a:latin typeface="Calibri"/>
                <a:cs typeface="Calibri"/>
              </a:rPr>
              <a:t>Token num</a:t>
            </a:r>
          </a:p>
          <a:p>
            <a:pPr algn="ctr"/>
            <a:r>
              <a:rPr lang="en-US" altLang="zh-CN" spc="-5" dirty="0">
                <a:latin typeface="Calibri"/>
                <a:cs typeface="Calibri"/>
              </a:rPr>
              <a:t>N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28571AF-C1E4-CD8E-CCC0-314D1B9304F1}"/>
              </a:ext>
            </a:extLst>
          </p:cNvPr>
          <p:cNvCxnSpPr>
            <a:cxnSpLocks/>
          </p:cNvCxnSpPr>
          <p:nvPr/>
        </p:nvCxnSpPr>
        <p:spPr>
          <a:xfrm>
            <a:off x="1687005" y="3920840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655CCFD-0DB3-2B20-B224-BAB98A72CD14}"/>
              </a:ext>
            </a:extLst>
          </p:cNvPr>
          <p:cNvCxnSpPr>
            <a:cxnSpLocks/>
          </p:cNvCxnSpPr>
          <p:nvPr/>
        </p:nvCxnSpPr>
        <p:spPr>
          <a:xfrm>
            <a:off x="1687005" y="4222176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2E914B6-AE5A-6CF5-1D3F-761089201D38}"/>
              </a:ext>
            </a:extLst>
          </p:cNvPr>
          <p:cNvCxnSpPr>
            <a:cxnSpLocks/>
          </p:cNvCxnSpPr>
          <p:nvPr/>
        </p:nvCxnSpPr>
        <p:spPr>
          <a:xfrm>
            <a:off x="1687005" y="4523512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BD1A9B9-F16F-B0F2-846F-0C9A4B0B2C56}"/>
              </a:ext>
            </a:extLst>
          </p:cNvPr>
          <p:cNvCxnSpPr>
            <a:cxnSpLocks/>
          </p:cNvCxnSpPr>
          <p:nvPr/>
        </p:nvCxnSpPr>
        <p:spPr>
          <a:xfrm>
            <a:off x="1687005" y="4824848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7E67126-2D09-0D2A-BE9F-736B6D75F90B}"/>
              </a:ext>
            </a:extLst>
          </p:cNvPr>
          <p:cNvCxnSpPr>
            <a:cxnSpLocks/>
          </p:cNvCxnSpPr>
          <p:nvPr/>
        </p:nvCxnSpPr>
        <p:spPr>
          <a:xfrm>
            <a:off x="1687005" y="5126184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1EBD9A-A3DB-3D36-B8D4-1CCD61ADA512}"/>
              </a:ext>
            </a:extLst>
          </p:cNvPr>
          <p:cNvCxnSpPr>
            <a:cxnSpLocks/>
          </p:cNvCxnSpPr>
          <p:nvPr/>
        </p:nvCxnSpPr>
        <p:spPr>
          <a:xfrm>
            <a:off x="1687005" y="5427520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F79C0F5-7DE0-1DFD-329B-A61294A131DD}"/>
              </a:ext>
            </a:extLst>
          </p:cNvPr>
          <p:cNvCxnSpPr>
            <a:cxnSpLocks/>
          </p:cNvCxnSpPr>
          <p:nvPr/>
        </p:nvCxnSpPr>
        <p:spPr>
          <a:xfrm>
            <a:off x="1687005" y="5728856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18A663F-17F1-630E-FD61-AE9192DD6441}"/>
              </a:ext>
            </a:extLst>
          </p:cNvPr>
          <p:cNvCxnSpPr>
            <a:cxnSpLocks/>
          </p:cNvCxnSpPr>
          <p:nvPr/>
        </p:nvCxnSpPr>
        <p:spPr>
          <a:xfrm>
            <a:off x="1687005" y="6030192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DFF8146-95A0-F59C-1637-598B251B8F9F}"/>
              </a:ext>
            </a:extLst>
          </p:cNvPr>
          <p:cNvCxnSpPr>
            <a:cxnSpLocks/>
          </p:cNvCxnSpPr>
          <p:nvPr/>
        </p:nvCxnSpPr>
        <p:spPr>
          <a:xfrm>
            <a:off x="1687005" y="6331528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9057771-B8EF-6DB8-8063-CD0836D4CBC6}"/>
              </a:ext>
            </a:extLst>
          </p:cNvPr>
          <p:cNvCxnSpPr>
            <a:cxnSpLocks/>
          </p:cNvCxnSpPr>
          <p:nvPr/>
        </p:nvCxnSpPr>
        <p:spPr>
          <a:xfrm>
            <a:off x="7132493" y="3931232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CF81E0C-875C-EB49-64E1-91F00766EFE9}"/>
              </a:ext>
            </a:extLst>
          </p:cNvPr>
          <p:cNvCxnSpPr>
            <a:cxnSpLocks/>
          </p:cNvCxnSpPr>
          <p:nvPr/>
        </p:nvCxnSpPr>
        <p:spPr>
          <a:xfrm>
            <a:off x="7132493" y="4232568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07F3DAF-4F2B-74A6-76DB-D45D4AE2A88A}"/>
              </a:ext>
            </a:extLst>
          </p:cNvPr>
          <p:cNvCxnSpPr>
            <a:cxnSpLocks/>
          </p:cNvCxnSpPr>
          <p:nvPr/>
        </p:nvCxnSpPr>
        <p:spPr>
          <a:xfrm>
            <a:off x="7132493" y="4533904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A1FF75-96A7-0E94-BC93-DCF418B20048}"/>
              </a:ext>
            </a:extLst>
          </p:cNvPr>
          <p:cNvCxnSpPr>
            <a:cxnSpLocks/>
          </p:cNvCxnSpPr>
          <p:nvPr/>
        </p:nvCxnSpPr>
        <p:spPr>
          <a:xfrm>
            <a:off x="7132493" y="4835240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A221F63-7048-2089-8F1F-DE152405F53F}"/>
              </a:ext>
            </a:extLst>
          </p:cNvPr>
          <p:cNvCxnSpPr>
            <a:cxnSpLocks/>
          </p:cNvCxnSpPr>
          <p:nvPr/>
        </p:nvCxnSpPr>
        <p:spPr>
          <a:xfrm>
            <a:off x="7132493" y="5136576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B63D698-5C2C-D2E0-BFD3-2CF966E8F1BE}"/>
              </a:ext>
            </a:extLst>
          </p:cNvPr>
          <p:cNvCxnSpPr>
            <a:cxnSpLocks/>
          </p:cNvCxnSpPr>
          <p:nvPr/>
        </p:nvCxnSpPr>
        <p:spPr>
          <a:xfrm>
            <a:off x="7132493" y="5437912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4E053F6-E014-9D48-535D-E592A4F39BFE}"/>
              </a:ext>
            </a:extLst>
          </p:cNvPr>
          <p:cNvCxnSpPr>
            <a:cxnSpLocks/>
          </p:cNvCxnSpPr>
          <p:nvPr/>
        </p:nvCxnSpPr>
        <p:spPr>
          <a:xfrm>
            <a:off x="7132493" y="5739248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0386962-A320-AEC2-E3A6-901A8BB7D7B3}"/>
              </a:ext>
            </a:extLst>
          </p:cNvPr>
          <p:cNvCxnSpPr>
            <a:cxnSpLocks/>
          </p:cNvCxnSpPr>
          <p:nvPr/>
        </p:nvCxnSpPr>
        <p:spPr>
          <a:xfrm>
            <a:off x="7132493" y="6040584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330C233-14C4-8303-9A75-F7573380A494}"/>
              </a:ext>
            </a:extLst>
          </p:cNvPr>
          <p:cNvCxnSpPr>
            <a:cxnSpLocks/>
          </p:cNvCxnSpPr>
          <p:nvPr/>
        </p:nvCxnSpPr>
        <p:spPr>
          <a:xfrm>
            <a:off x="7132493" y="6341920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83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0067D6-CB1D-02A8-1334-C434AAC2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660B86-9B40-35E8-CAB4-839079A01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60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Extracting</a:t>
            </a:r>
            <a:r>
              <a:rPr spc="-10" dirty="0"/>
              <a:t> </a:t>
            </a:r>
            <a:r>
              <a:rPr dirty="0"/>
              <a:t>hidden</a:t>
            </a:r>
            <a:r>
              <a:rPr spc="10" dirty="0"/>
              <a:t> </a:t>
            </a:r>
            <a:r>
              <a:rPr spc="-5" dirty="0"/>
              <a:t>model</a:t>
            </a:r>
            <a:r>
              <a:rPr spc="-40" dirty="0"/>
              <a:t> </a:t>
            </a:r>
            <a:r>
              <a:rPr spc="-5" dirty="0"/>
              <a:t>dimensionality</a:t>
            </a:r>
            <a:r>
              <a:rPr spc="20" dirty="0"/>
              <a:t> </a:t>
            </a:r>
            <a:r>
              <a:rPr dirty="0"/>
              <a:t>[1]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65F96E-95A3-D69B-69DF-72ED23611449}"/>
              </a:ext>
            </a:extLst>
          </p:cNvPr>
          <p:cNvSpPr txBox="1"/>
          <p:nvPr/>
        </p:nvSpPr>
        <p:spPr>
          <a:xfrm>
            <a:off x="916939" y="1707918"/>
            <a:ext cx="10191115" cy="137601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marR="237490" indent="-22923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10" dirty="0">
                <a:latin typeface="Calibri"/>
                <a:cs typeface="Calibri"/>
              </a:rPr>
              <a:t>Output matrix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is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V</a:t>
            </a:r>
            <a:r>
              <a:rPr lang="en-US" altLang="zh-CN" sz="2800" spc="1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x N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15" dirty="0">
                <a:latin typeface="Calibri"/>
                <a:cs typeface="Calibri"/>
              </a:rPr>
              <a:t>where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V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&gt;</a:t>
            </a:r>
            <a:r>
              <a:rPr lang="en-US" altLang="zh-CN" sz="2800" spc="1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D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and</a:t>
            </a:r>
            <a:r>
              <a:rPr lang="en-US" altLang="zh-CN" sz="2800" spc="2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N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&gt;</a:t>
            </a:r>
            <a:r>
              <a:rPr lang="en-US" altLang="zh-CN" sz="2800" spc="10" dirty="0">
                <a:latin typeface="Calibri"/>
                <a:cs typeface="Calibri"/>
              </a:rPr>
              <a:t> </a:t>
            </a:r>
            <a:r>
              <a:rPr lang="en-US" altLang="zh-CN" sz="2800" spc="-45" dirty="0">
                <a:latin typeface="Calibri"/>
                <a:cs typeface="Calibri"/>
              </a:rPr>
              <a:t>D,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but</a:t>
            </a:r>
            <a:r>
              <a:rPr lang="en-US" altLang="zh-CN" sz="2800" spc="10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can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be</a:t>
            </a:r>
            <a:r>
              <a:rPr lang="en-US" altLang="zh-CN" sz="2800" spc="10" dirty="0">
                <a:latin typeface="Calibri"/>
                <a:cs typeface="Calibri"/>
              </a:rPr>
              <a:t> </a:t>
            </a:r>
            <a:r>
              <a:rPr lang="en-US" altLang="zh-CN" sz="2800" spc="-15" dirty="0">
                <a:latin typeface="Calibri"/>
                <a:cs typeface="Calibri"/>
              </a:rPr>
              <a:t>at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15" dirty="0">
                <a:latin typeface="Calibri"/>
                <a:cs typeface="Calibri"/>
              </a:rPr>
              <a:t>most </a:t>
            </a:r>
            <a:r>
              <a:rPr lang="en-US" altLang="zh-CN" sz="2800" spc="-10" dirty="0">
                <a:latin typeface="Calibri"/>
                <a:cs typeface="Calibri"/>
              </a:rPr>
              <a:t> </a:t>
            </a:r>
            <a:r>
              <a:rPr lang="en-US" altLang="zh-CN" sz="2800" spc="-20" dirty="0">
                <a:latin typeface="Calibri"/>
                <a:cs typeface="Calibri"/>
              </a:rPr>
              <a:t>rank</a:t>
            </a:r>
            <a:r>
              <a:rPr lang="en-US" altLang="zh-CN" sz="2800" spc="1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D</a:t>
            </a:r>
            <a:endParaRPr lang="en-US" altLang="zh-CN"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Use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15" dirty="0">
                <a:latin typeface="Calibri"/>
                <a:cs typeface="Calibri"/>
              </a:rPr>
              <a:t>SVD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and</a:t>
            </a:r>
            <a:r>
              <a:rPr lang="en-US" altLang="zh-CN" sz="2800" spc="15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plot</a:t>
            </a:r>
            <a:r>
              <a:rPr lang="en-US" altLang="zh-CN" sz="2800" spc="2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the</a:t>
            </a:r>
            <a:r>
              <a:rPr lang="en-US" altLang="zh-CN" sz="2800" spc="5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singular</a:t>
            </a:r>
            <a:r>
              <a:rPr lang="en-US" altLang="zh-CN" sz="2800" spc="40" dirty="0">
                <a:latin typeface="Calibri"/>
                <a:cs typeface="Calibri"/>
              </a:rPr>
              <a:t> </a:t>
            </a:r>
            <a:r>
              <a:rPr lang="en-US" altLang="zh-CN" sz="2800" spc="-10" dirty="0">
                <a:latin typeface="Calibri"/>
                <a:cs typeface="Calibri"/>
              </a:rPr>
              <a:t>values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20" dirty="0">
                <a:latin typeface="Calibri"/>
                <a:cs typeface="Calibri"/>
              </a:rPr>
              <a:t>to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see</a:t>
            </a:r>
            <a:r>
              <a:rPr lang="en-US" altLang="zh-CN" sz="2800" dirty="0">
                <a:latin typeface="Calibri"/>
                <a:cs typeface="Calibri"/>
              </a:rPr>
              <a:t> </a:t>
            </a:r>
            <a:r>
              <a:rPr lang="en-US" altLang="zh-CN" sz="2800" spc="-5" dirty="0">
                <a:latin typeface="Calibri"/>
                <a:cs typeface="Calibri"/>
              </a:rPr>
              <a:t>the</a:t>
            </a:r>
            <a:r>
              <a:rPr lang="en-US" altLang="zh-CN" sz="2800" spc="5" dirty="0">
                <a:latin typeface="Calibri"/>
                <a:cs typeface="Calibri"/>
              </a:rPr>
              <a:t> </a:t>
            </a:r>
            <a:r>
              <a:rPr lang="en-US" altLang="zh-CN" sz="2800" spc="-20" dirty="0">
                <a:latin typeface="Calibri"/>
                <a:cs typeface="Calibri"/>
              </a:rPr>
              <a:t>rank</a:t>
            </a:r>
            <a:endParaRPr lang="en-US" altLang="zh-CN" sz="2800" dirty="0">
              <a:latin typeface="Calibri"/>
              <a:cs typeface="Calibr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400C0F-0946-C4BB-2CE7-90C3BB0C7293}"/>
              </a:ext>
            </a:extLst>
          </p:cNvPr>
          <p:cNvSpPr/>
          <p:nvPr/>
        </p:nvSpPr>
        <p:spPr>
          <a:xfrm>
            <a:off x="1687005" y="3650400"/>
            <a:ext cx="900000" cy="29795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H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85097F-8EA1-D67A-CB20-570069716747}"/>
              </a:ext>
            </a:extLst>
          </p:cNvPr>
          <p:cNvSpPr/>
          <p:nvPr/>
        </p:nvSpPr>
        <p:spPr>
          <a:xfrm>
            <a:off x="3563665" y="3650400"/>
            <a:ext cx="2520000" cy="9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Embedding weight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5A047E-E020-202B-D5FF-86E074521334}"/>
              </a:ext>
            </a:extLst>
          </p:cNvPr>
          <p:cNvSpPr/>
          <p:nvPr/>
        </p:nvSpPr>
        <p:spPr>
          <a:xfrm>
            <a:off x="7132492" y="3653318"/>
            <a:ext cx="2520000" cy="29795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Q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algn="ctr"/>
            <a:endParaRPr lang="zh-CN" altLang="en-US" dirty="0"/>
          </a:p>
        </p:txBody>
      </p:sp>
      <p:sp>
        <p:nvSpPr>
          <p:cNvPr id="8" name="等号 7">
            <a:extLst>
              <a:ext uri="{FF2B5EF4-FFF2-40B4-BE49-F238E27FC236}">
                <a16:creationId xmlns:a16="http://schemas.microsoft.com/office/drawing/2014/main" id="{52C54AD3-6909-E8AC-C09C-86C983A1EDC6}"/>
              </a:ext>
            </a:extLst>
          </p:cNvPr>
          <p:cNvSpPr/>
          <p:nvPr/>
        </p:nvSpPr>
        <p:spPr>
          <a:xfrm>
            <a:off x="6249266" y="3612300"/>
            <a:ext cx="609601" cy="3882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796DCC93-1624-BE55-9DD8-A7E70FF9FFB7}"/>
              </a:ext>
            </a:extLst>
          </p:cNvPr>
          <p:cNvSpPr/>
          <p:nvPr/>
        </p:nvSpPr>
        <p:spPr>
          <a:xfrm>
            <a:off x="2860631" y="3612300"/>
            <a:ext cx="457200" cy="3882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B6E9B8-0036-0297-C101-A91E4291EDEB}"/>
              </a:ext>
            </a:extLst>
          </p:cNvPr>
          <p:cNvSpPr txBox="1"/>
          <p:nvPr/>
        </p:nvSpPr>
        <p:spPr>
          <a:xfrm>
            <a:off x="3933602" y="3216087"/>
            <a:ext cx="2105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-10" dirty="0">
                <a:latin typeface="Calibri"/>
                <a:cs typeface="Calibri"/>
              </a:rPr>
              <a:t>vocabulary</a:t>
            </a:r>
            <a:r>
              <a:rPr lang="en-US" altLang="zh-CN" sz="1800" spc="20" dirty="0">
                <a:latin typeface="Calibri"/>
                <a:cs typeface="Calibri"/>
              </a:rPr>
              <a:t> </a:t>
            </a:r>
            <a:r>
              <a:rPr lang="en-US" altLang="zh-CN" sz="1800" spc="-25" dirty="0">
                <a:latin typeface="Calibri"/>
                <a:cs typeface="Calibri"/>
              </a:rPr>
              <a:t>size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V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51577E-47E6-183F-38D4-895C2594925C}"/>
              </a:ext>
            </a:extLst>
          </p:cNvPr>
          <p:cNvSpPr txBox="1"/>
          <p:nvPr/>
        </p:nvSpPr>
        <p:spPr>
          <a:xfrm>
            <a:off x="1504534" y="3217872"/>
            <a:ext cx="1620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-5" dirty="0">
                <a:latin typeface="Calibri"/>
                <a:cs typeface="Calibri"/>
              </a:rPr>
              <a:t>model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10" dirty="0">
                <a:latin typeface="Calibri"/>
                <a:cs typeface="Calibri"/>
              </a:rPr>
              <a:t>dim</a:t>
            </a:r>
            <a:r>
              <a:rPr lang="en-US" altLang="zh-CN" sz="1800" spc="20" dirty="0">
                <a:latin typeface="Calibri"/>
                <a:cs typeface="Calibri"/>
              </a:rPr>
              <a:t> </a:t>
            </a:r>
            <a:r>
              <a:rPr lang="en-US" altLang="zh-CN" sz="1800" spc="-45" dirty="0">
                <a:latin typeface="Calibri"/>
                <a:cs typeface="Calibri"/>
              </a:rPr>
              <a:t>D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B5677E-66FA-0630-9CF3-E8F607851738}"/>
              </a:ext>
            </a:extLst>
          </p:cNvPr>
          <p:cNvSpPr txBox="1"/>
          <p:nvPr/>
        </p:nvSpPr>
        <p:spPr>
          <a:xfrm>
            <a:off x="106673" y="4570988"/>
            <a:ext cx="1620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spc="-5" dirty="0">
                <a:latin typeface="Calibri"/>
                <a:cs typeface="Calibri"/>
              </a:rPr>
              <a:t>Token num</a:t>
            </a:r>
          </a:p>
          <a:p>
            <a:pPr algn="ctr"/>
            <a:r>
              <a:rPr lang="en-US" altLang="zh-CN" spc="-5" dirty="0">
                <a:latin typeface="Calibri"/>
                <a:cs typeface="Calibri"/>
              </a:rPr>
              <a:t>N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C7956E-AF16-2AF7-A398-CBDE04150DB8}"/>
              </a:ext>
            </a:extLst>
          </p:cNvPr>
          <p:cNvCxnSpPr>
            <a:cxnSpLocks/>
          </p:cNvCxnSpPr>
          <p:nvPr/>
        </p:nvCxnSpPr>
        <p:spPr>
          <a:xfrm>
            <a:off x="1687005" y="3920840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BB14EA-F445-89D6-9E1F-C7F766494E0E}"/>
              </a:ext>
            </a:extLst>
          </p:cNvPr>
          <p:cNvCxnSpPr>
            <a:cxnSpLocks/>
          </p:cNvCxnSpPr>
          <p:nvPr/>
        </p:nvCxnSpPr>
        <p:spPr>
          <a:xfrm>
            <a:off x="1687005" y="4222176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C4D5D96-3080-FBB9-DEC0-4548CE392AAF}"/>
              </a:ext>
            </a:extLst>
          </p:cNvPr>
          <p:cNvCxnSpPr>
            <a:cxnSpLocks/>
          </p:cNvCxnSpPr>
          <p:nvPr/>
        </p:nvCxnSpPr>
        <p:spPr>
          <a:xfrm>
            <a:off x="1687005" y="4523512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7906676-F9E0-AFAC-852B-8BD016FAA91D}"/>
              </a:ext>
            </a:extLst>
          </p:cNvPr>
          <p:cNvCxnSpPr>
            <a:cxnSpLocks/>
          </p:cNvCxnSpPr>
          <p:nvPr/>
        </p:nvCxnSpPr>
        <p:spPr>
          <a:xfrm>
            <a:off x="1687005" y="4824848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C07385-983B-6CBF-0DAA-0A8A550B4543}"/>
              </a:ext>
            </a:extLst>
          </p:cNvPr>
          <p:cNvCxnSpPr>
            <a:cxnSpLocks/>
          </p:cNvCxnSpPr>
          <p:nvPr/>
        </p:nvCxnSpPr>
        <p:spPr>
          <a:xfrm>
            <a:off x="1687005" y="5126184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6AB0E9-1F51-82B7-47C2-0F34AE341936}"/>
              </a:ext>
            </a:extLst>
          </p:cNvPr>
          <p:cNvCxnSpPr>
            <a:cxnSpLocks/>
          </p:cNvCxnSpPr>
          <p:nvPr/>
        </p:nvCxnSpPr>
        <p:spPr>
          <a:xfrm>
            <a:off x="1687005" y="5427520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A781B59-5A42-D325-53D9-50F105DDAA26}"/>
              </a:ext>
            </a:extLst>
          </p:cNvPr>
          <p:cNvCxnSpPr>
            <a:cxnSpLocks/>
          </p:cNvCxnSpPr>
          <p:nvPr/>
        </p:nvCxnSpPr>
        <p:spPr>
          <a:xfrm>
            <a:off x="1687005" y="5728856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2F9FE73-1B06-4529-4343-8449FFF2ED39}"/>
              </a:ext>
            </a:extLst>
          </p:cNvPr>
          <p:cNvCxnSpPr>
            <a:cxnSpLocks/>
          </p:cNvCxnSpPr>
          <p:nvPr/>
        </p:nvCxnSpPr>
        <p:spPr>
          <a:xfrm>
            <a:off x="1687005" y="6030192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537B50-C7E5-B161-59F1-05D5F0C14BE1}"/>
              </a:ext>
            </a:extLst>
          </p:cNvPr>
          <p:cNvCxnSpPr>
            <a:cxnSpLocks/>
          </p:cNvCxnSpPr>
          <p:nvPr/>
        </p:nvCxnSpPr>
        <p:spPr>
          <a:xfrm>
            <a:off x="1687005" y="6331528"/>
            <a:ext cx="90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1F12A22-C5E3-58E3-898E-C96840D5FD6B}"/>
              </a:ext>
            </a:extLst>
          </p:cNvPr>
          <p:cNvCxnSpPr>
            <a:cxnSpLocks/>
          </p:cNvCxnSpPr>
          <p:nvPr/>
        </p:nvCxnSpPr>
        <p:spPr>
          <a:xfrm>
            <a:off x="7132493" y="3931232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35C2601-420B-667A-925B-AEB4F6870EF4}"/>
              </a:ext>
            </a:extLst>
          </p:cNvPr>
          <p:cNvCxnSpPr>
            <a:cxnSpLocks/>
          </p:cNvCxnSpPr>
          <p:nvPr/>
        </p:nvCxnSpPr>
        <p:spPr>
          <a:xfrm>
            <a:off x="7132493" y="4232568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2B40A60-74A6-0F6A-5FC9-E4517B8F6A6A}"/>
              </a:ext>
            </a:extLst>
          </p:cNvPr>
          <p:cNvCxnSpPr>
            <a:cxnSpLocks/>
          </p:cNvCxnSpPr>
          <p:nvPr/>
        </p:nvCxnSpPr>
        <p:spPr>
          <a:xfrm>
            <a:off x="7132493" y="4533904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F08F0D6-B010-8452-FE71-BC3AFE7D2D16}"/>
              </a:ext>
            </a:extLst>
          </p:cNvPr>
          <p:cNvCxnSpPr>
            <a:cxnSpLocks/>
          </p:cNvCxnSpPr>
          <p:nvPr/>
        </p:nvCxnSpPr>
        <p:spPr>
          <a:xfrm>
            <a:off x="7132493" y="4835240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C2A4BEE-8985-13F2-6848-EFD7AFAE9112}"/>
              </a:ext>
            </a:extLst>
          </p:cNvPr>
          <p:cNvCxnSpPr>
            <a:cxnSpLocks/>
          </p:cNvCxnSpPr>
          <p:nvPr/>
        </p:nvCxnSpPr>
        <p:spPr>
          <a:xfrm>
            <a:off x="7132493" y="5136576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6C8902-94FE-09F6-581D-9C53A8237581}"/>
              </a:ext>
            </a:extLst>
          </p:cNvPr>
          <p:cNvCxnSpPr>
            <a:cxnSpLocks/>
          </p:cNvCxnSpPr>
          <p:nvPr/>
        </p:nvCxnSpPr>
        <p:spPr>
          <a:xfrm>
            <a:off x="7132493" y="5437912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C8F02B3-506B-C1FC-EA35-5AEE1D69C94D}"/>
              </a:ext>
            </a:extLst>
          </p:cNvPr>
          <p:cNvCxnSpPr>
            <a:cxnSpLocks/>
          </p:cNvCxnSpPr>
          <p:nvPr/>
        </p:nvCxnSpPr>
        <p:spPr>
          <a:xfrm>
            <a:off x="7132493" y="5739248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82E222D-679E-3FDF-DD66-24EBDD8141CE}"/>
              </a:ext>
            </a:extLst>
          </p:cNvPr>
          <p:cNvCxnSpPr>
            <a:cxnSpLocks/>
          </p:cNvCxnSpPr>
          <p:nvPr/>
        </p:nvCxnSpPr>
        <p:spPr>
          <a:xfrm>
            <a:off x="7132493" y="6040584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8523C18-DD9B-2D7B-9526-5D2D105E1DCC}"/>
              </a:ext>
            </a:extLst>
          </p:cNvPr>
          <p:cNvCxnSpPr>
            <a:cxnSpLocks/>
          </p:cNvCxnSpPr>
          <p:nvPr/>
        </p:nvCxnSpPr>
        <p:spPr>
          <a:xfrm>
            <a:off x="7132493" y="6341920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73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Extracting</a:t>
            </a:r>
            <a:r>
              <a:rPr spc="-20" dirty="0"/>
              <a:t> </a:t>
            </a:r>
            <a:r>
              <a:rPr dirty="0"/>
              <a:t>hidden</a:t>
            </a:r>
            <a:r>
              <a:rPr spc="5" dirty="0"/>
              <a:t> </a:t>
            </a:r>
            <a:r>
              <a:rPr spc="-5" dirty="0"/>
              <a:t>model</a:t>
            </a:r>
            <a:r>
              <a:rPr dirty="0"/>
              <a:t> dimensionality</a:t>
            </a:r>
            <a:r>
              <a:rPr spc="5" dirty="0"/>
              <a:t> </a:t>
            </a:r>
            <a:r>
              <a:rPr dirty="0"/>
              <a:t>[2]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2491" y="1796795"/>
            <a:ext cx="10451465" cy="4528185"/>
            <a:chOff x="902491" y="1796795"/>
            <a:chExt cx="10451465" cy="45281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491" y="1796795"/>
              <a:ext cx="6153628" cy="45278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5912" y="4539995"/>
              <a:ext cx="4437888" cy="1056131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A3A017C-3A13-FD93-09D1-BFAC9B76CD74}"/>
              </a:ext>
            </a:extLst>
          </p:cNvPr>
          <p:cNvSpPr txBox="1"/>
          <p:nvPr/>
        </p:nvSpPr>
        <p:spPr>
          <a:xfrm>
            <a:off x="8305800" y="2338675"/>
            <a:ext cx="320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spc="-5" dirty="0">
                <a:latin typeface="Calibri"/>
                <a:cs typeface="Calibri"/>
              </a:rPr>
              <a:t>Q</a:t>
            </a:r>
            <a:r>
              <a:rPr lang="en-US" altLang="zh-CN" sz="3200" spc="15" dirty="0">
                <a:latin typeface="Calibri"/>
                <a:cs typeface="Calibri"/>
              </a:rPr>
              <a:t> </a:t>
            </a:r>
            <a:r>
              <a:rPr lang="en-US" altLang="zh-CN" sz="3200" spc="-5" dirty="0">
                <a:latin typeface="Calibri"/>
                <a:cs typeface="Calibri"/>
              </a:rPr>
              <a:t>= U</a:t>
            </a:r>
            <a:r>
              <a:rPr lang="en-US" altLang="zh-CN" sz="3200" spc="20" dirty="0">
                <a:latin typeface="Calibri"/>
                <a:cs typeface="Calibri"/>
              </a:rPr>
              <a:t> </a:t>
            </a:r>
            <a:r>
              <a:rPr lang="en-US" altLang="zh-CN" sz="3200" spc="-5" dirty="0">
                <a:latin typeface="Calibri"/>
                <a:cs typeface="Calibri"/>
              </a:rPr>
              <a:t>∙</a:t>
            </a:r>
            <a:r>
              <a:rPr lang="en-US" altLang="zh-CN" sz="3200" spc="10" dirty="0">
                <a:latin typeface="Calibri"/>
                <a:cs typeface="Calibri"/>
              </a:rPr>
              <a:t> </a:t>
            </a:r>
            <a:r>
              <a:rPr lang="el-GR" altLang="zh-CN" sz="3200" spc="-5" dirty="0">
                <a:latin typeface="Calibri"/>
                <a:cs typeface="Calibri"/>
              </a:rPr>
              <a:t>Σ</a:t>
            </a:r>
            <a:r>
              <a:rPr lang="el-GR" altLang="zh-CN" sz="3200" dirty="0">
                <a:latin typeface="Calibri"/>
                <a:cs typeface="Calibri"/>
              </a:rPr>
              <a:t> </a:t>
            </a:r>
            <a:r>
              <a:rPr lang="el-GR" altLang="zh-CN" sz="3200" spc="-5" dirty="0">
                <a:latin typeface="Calibri"/>
                <a:cs typeface="Calibri"/>
              </a:rPr>
              <a:t>∙</a:t>
            </a:r>
            <a:r>
              <a:rPr lang="el-GR" altLang="zh-CN" sz="3200" spc="10" dirty="0">
                <a:latin typeface="Calibri"/>
                <a:cs typeface="Calibri"/>
              </a:rPr>
              <a:t> </a:t>
            </a:r>
            <a:r>
              <a:rPr lang="en-US" altLang="zh-CN" sz="3200" spc="-65" dirty="0">
                <a:latin typeface="Calibri"/>
                <a:cs typeface="Calibri"/>
              </a:rPr>
              <a:t>V</a:t>
            </a:r>
            <a:r>
              <a:rPr lang="en-US" altLang="zh-CN" sz="3200" spc="-97" baseline="25525" dirty="0">
                <a:latin typeface="Calibri"/>
                <a:cs typeface="Calibri"/>
              </a:rPr>
              <a:t>T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73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Extracting</a:t>
            </a:r>
            <a:r>
              <a:rPr spc="-20" dirty="0"/>
              <a:t> </a:t>
            </a:r>
            <a:r>
              <a:rPr dirty="0"/>
              <a:t>hidden</a:t>
            </a:r>
            <a:r>
              <a:rPr spc="5" dirty="0"/>
              <a:t> </a:t>
            </a:r>
            <a:r>
              <a:rPr spc="-5" dirty="0"/>
              <a:t>model</a:t>
            </a:r>
            <a:r>
              <a:rPr dirty="0"/>
              <a:t> dimensionality</a:t>
            </a:r>
            <a:r>
              <a:rPr spc="5" dirty="0"/>
              <a:t> </a:t>
            </a:r>
            <a:r>
              <a:rPr dirty="0"/>
              <a:t>[3]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187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limitations,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singular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40" dirty="0">
                <a:latin typeface="Calibri"/>
                <a:cs typeface="Calibri"/>
              </a:rPr>
              <a:t>fake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ones 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much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smaller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866" y="2785872"/>
            <a:ext cx="5106978" cy="3706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941" y="5015599"/>
            <a:ext cx="5224564" cy="916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</TotalTime>
  <Words>1078</Words>
  <Application>Microsoft Office PowerPoint</Application>
  <PresentationFormat>宽屏</PresentationFormat>
  <Paragraphs>138</Paragraphs>
  <Slides>25</Slides>
  <Notes>2</Notes>
  <HiddenSlides>4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-apple-system</vt:lpstr>
      <vt:lpstr>Arial MT</vt:lpstr>
      <vt:lpstr>等线</vt:lpstr>
      <vt:lpstr>Bahnschrift</vt:lpstr>
      <vt:lpstr>Calibri</vt:lpstr>
      <vt:lpstr>Calibri Light</vt:lpstr>
      <vt:lpstr>Cambria Math</vt:lpstr>
      <vt:lpstr>Office Theme</vt:lpstr>
      <vt:lpstr>Stealing Part of  a Production  Language Model</vt:lpstr>
      <vt:lpstr>Stealing part of a LLM overview</vt:lpstr>
      <vt:lpstr>Decoder, Multiple Tokens and Multiple Layers</vt:lpstr>
      <vt:lpstr>Decoder-only Transformer, Straight Through</vt:lpstr>
      <vt:lpstr>Decoder-only LLM</vt:lpstr>
      <vt:lpstr>Extracting hidden model dimensionality [1]</vt:lpstr>
      <vt:lpstr>Extracting hidden model dimensionality [1]</vt:lpstr>
      <vt:lpstr>Extracting hidden model dimensionality [2]</vt:lpstr>
      <vt:lpstr>Extracting hidden model dimensionality [3]</vt:lpstr>
      <vt:lpstr>Full output layer extraction from logits</vt:lpstr>
      <vt:lpstr>Full output layer extraction from logits</vt:lpstr>
      <vt:lpstr>Full output layer extraction from logits</vt:lpstr>
      <vt:lpstr>Realistic attacks using logit bias feature [1]</vt:lpstr>
      <vt:lpstr>Realistic attacks using logit bias feature [1]</vt:lpstr>
      <vt:lpstr>Realistic attacks using logit bias feature [1]</vt:lpstr>
      <vt:lpstr>Efficiency</vt:lpstr>
      <vt:lpstr>Results</vt:lpstr>
      <vt:lpstr>Prevention</vt:lpstr>
      <vt:lpstr>Mitigation</vt:lpstr>
      <vt:lpstr>Stealing part of a LLM conclusion</vt:lpstr>
      <vt:lpstr>Stealing part of a LLM overview</vt:lpstr>
      <vt:lpstr>Original Transformer</vt:lpstr>
      <vt:lpstr>Decoder-only Transformer</vt:lpstr>
      <vt:lpstr>Extracting hidden model dimensionality [1]</vt:lpstr>
      <vt:lpstr>Realistic attacks using logit bias feature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Interesting ML Papers</dc:title>
  <dc:creator>Ted Kyi</dc:creator>
  <cp:lastModifiedBy>zhengyi li</cp:lastModifiedBy>
  <cp:revision>3</cp:revision>
  <dcterms:created xsi:type="dcterms:W3CDTF">2024-12-11T11:13:27Z</dcterms:created>
  <dcterms:modified xsi:type="dcterms:W3CDTF">2024-12-13T03:34:19Z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2024-12-11T00:00:00Z</vt:filetime>
  </property>
</Properties>
</file>