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9" r:id="rId6"/>
    <p:sldId id="261" r:id="rId7"/>
    <p:sldId id="278" r:id="rId8"/>
    <p:sldId id="262" r:id="rId9"/>
    <p:sldId id="263" r:id="rId10"/>
    <p:sldId id="279" r:id="rId11"/>
    <p:sldId id="280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81" r:id="rId20"/>
    <p:sldId id="272" r:id="rId21"/>
    <p:sldId id="273" r:id="rId22"/>
    <p:sldId id="274" r:id="rId23"/>
    <p:sldId id="275" r:id="rId24"/>
    <p:sldId id="27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57"/>
    <p:restoredTop sz="96993"/>
  </p:normalViewPr>
  <p:slideViewPr>
    <p:cSldViewPr snapToGrid="0">
      <p:cViewPr>
        <p:scale>
          <a:sx n="134" d="100"/>
          <a:sy n="134" d="100"/>
        </p:scale>
        <p:origin x="56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9FA5D-594F-E54F-9328-1F45322F7973}" type="datetimeFigureOut">
              <a:rPr kumimoji="1" lang="zh-CN" altLang="en-US" smtClean="0"/>
              <a:t>2025/10/23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46B8B-2DF2-C245-ABF5-462C00987D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99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46B8B-2DF2-C245-ABF5-462C00987D9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640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46B8B-2DF2-C245-ABF5-462C00987D9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66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46B8B-2DF2-C245-ABF5-462C00987D95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3145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普通的调用难以激发</a:t>
            </a:r>
            <a:r>
              <a:rPr lang="en" altLang="zh-CN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llm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的全部能力，我们通过设计</a:t>
            </a:r>
            <a:r>
              <a:rPr lang="en" altLang="zh-CN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" altLang="zh-CN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prompt</a:t>
            </a:r>
            <a:r>
              <a:rPr lang="zh-CN" altLang="en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引入任务分解和</a:t>
            </a:r>
            <a:r>
              <a:rPr lang="en" altLang="zh-CN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in-context learning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的方法，使</a:t>
            </a:r>
            <a:r>
              <a:rPr lang="en" altLang="zh-CN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llm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能力接近理论峰值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超出能力之外需引入</a:t>
            </a:r>
            <a:r>
              <a:rPr lang="en" altLang="zh-CN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 tune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等训练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" altLang="zh-CN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transform-</a:t>
            </a:r>
            <a:r>
              <a:rPr lang="en" altLang="zh-CN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这类范式也启发我们，如何定位</a:t>
            </a:r>
            <a:r>
              <a:rPr lang="en" altLang="zh-CN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llm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在系统中角色，设计</a:t>
            </a:r>
            <a:r>
              <a:rPr lang="en" altLang="zh-CN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llm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与其他组件的接口也很重要</a:t>
            </a:r>
          </a:p>
          <a:p>
            <a:endParaRPr kumimoji="1"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46B8B-2DF2-C245-ABF5-462C00987D9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371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53AA6-E4BC-61A4-0433-3A8D40AF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80776-E80A-91CD-678A-96EE3D3E3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E81B8-0748-3698-98CB-40D63A08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EB2D-7DC5-1F4E-BC66-0A771B998964}" type="datetimeFigureOut">
              <a:rPr kumimoji="1" lang="zh-CN" altLang="en-US" smtClean="0"/>
              <a:t>2025/10/23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091A5-4C15-6348-7952-8BEDB5EC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BCE82-0EE4-F799-8593-F0F86334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EDB-C97A-FE4F-B889-8FDBF7C546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899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9B241-C3FD-03A7-FFC7-ECDF1CC2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73D666-4F2A-65AC-7A48-D346856D8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2B6C7-70EE-6575-7FDA-F2BF2CE7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EB2D-7DC5-1F4E-BC66-0A771B998964}" type="datetimeFigureOut">
              <a:rPr kumimoji="1" lang="zh-CN" altLang="en-US" smtClean="0"/>
              <a:t>2025/10/23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44AB3-BF1C-884A-3AA6-54DE42B9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AD3CF-395D-96E3-509C-527994DF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EDB-C97A-FE4F-B889-8FDBF7C546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743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3E0E3E-2B66-5781-0C52-81E7E2F90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7D0542-5957-E662-74E4-8D4C92DA3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5426D-E18F-60C3-431A-ED9C6200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EB2D-7DC5-1F4E-BC66-0A771B998964}" type="datetimeFigureOut">
              <a:rPr kumimoji="1" lang="zh-CN" altLang="en-US" smtClean="0"/>
              <a:t>2025/10/23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9633E-551A-3378-D730-AF9EA117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05E14-BCED-BF70-D44A-57D26D91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EDB-C97A-FE4F-B889-8FDBF7C546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27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66AC4-E3CC-05D5-9115-7A841872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01192-837E-EB73-E9C8-D828D4574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55025-BE36-ED2A-028F-1CFD6483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EB2D-7DC5-1F4E-BC66-0A771B998964}" type="datetimeFigureOut">
              <a:rPr kumimoji="1" lang="zh-CN" altLang="en-US" smtClean="0"/>
              <a:t>2025/10/23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F025A-5F08-6CDD-7FC8-C198C76E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80377-D9B1-F706-FC0A-CF7D3364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EDB-C97A-FE4F-B889-8FDBF7C546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731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57C70-3228-13AC-567D-0DC08727D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3255A8-515C-0169-F6B6-FB4F84FEE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9E4648-BB7B-325A-4DD6-44BDBE84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EB2D-7DC5-1F4E-BC66-0A771B998964}" type="datetimeFigureOut">
              <a:rPr kumimoji="1" lang="zh-CN" altLang="en-US" smtClean="0"/>
              <a:t>2025/10/23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F6BFEF-4906-D87C-7A80-08773148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CEA2F-8507-D4CE-5281-5D46CF5E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EDB-C97A-FE4F-B889-8FDBF7C546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00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4F20F-FEFC-23D6-FFB0-49D70A89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A3524-D1B7-E3D0-C0EA-8877FD7B0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6FDF71-F965-914A-6783-5ABB1F309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F05CDB-D23A-7B19-1B82-41CFD614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EB2D-7DC5-1F4E-BC66-0A771B998964}" type="datetimeFigureOut">
              <a:rPr kumimoji="1" lang="zh-CN" altLang="en-US" smtClean="0"/>
              <a:t>2025/10/23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71685A-6C20-3A1D-DC68-1257DDFE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2220D3-3AEB-8DC3-7EA6-D22D25B6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EDB-C97A-FE4F-B889-8FDBF7C546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27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CA0AF-3F45-8699-EBCF-662C82DA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89A896-1D52-736C-5754-87D0AA20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06DDF7-7E5D-62C8-602C-8EEFF1F0D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D79DC4-4AA3-6654-2257-4C7560D67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9FAD3C-577B-E155-63C0-28EA5FD36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A5A560-3BF2-77E3-CF88-4AC64D73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EB2D-7DC5-1F4E-BC66-0A771B998964}" type="datetimeFigureOut">
              <a:rPr kumimoji="1" lang="zh-CN" altLang="en-US" smtClean="0"/>
              <a:t>2025/10/23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3C9E77-C0EE-785E-A567-BA2EAE53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478F07-6FF4-52A7-3C33-68E2D498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EDB-C97A-FE4F-B889-8FDBF7C546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77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EF083-729B-7B52-D2A5-C1EB0801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654302-E830-7DF8-9BB6-298394DB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EB2D-7DC5-1F4E-BC66-0A771B998964}" type="datetimeFigureOut">
              <a:rPr kumimoji="1" lang="zh-CN" altLang="en-US" smtClean="0"/>
              <a:t>2025/10/23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2ACE04-9A05-EAA7-D70F-1DDC7018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1C17C6-6797-395E-B3DB-5A1E99E0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EDB-C97A-FE4F-B889-8FDBF7C546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405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4A01A8-A4F6-F29A-E4BE-DF214E90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EB2D-7DC5-1F4E-BC66-0A771B998964}" type="datetimeFigureOut">
              <a:rPr kumimoji="1" lang="zh-CN" altLang="en-US" smtClean="0"/>
              <a:t>2025/10/23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B95DBA-B7D4-E83C-C23C-9675E055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B6C8AD-AD69-DA12-8AFD-AB917AA8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EDB-C97A-FE4F-B889-8FDBF7C546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427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23649-F39D-8A25-2719-E98E9EA8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A3AF2C-788C-1E9A-1608-F267F420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3C4CFF-FF18-CA4D-3DCE-B7F8ECB33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332208-1EED-51FD-DEE8-B167D2A8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EB2D-7DC5-1F4E-BC66-0A771B998964}" type="datetimeFigureOut">
              <a:rPr kumimoji="1" lang="zh-CN" altLang="en-US" smtClean="0"/>
              <a:t>2025/10/23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8EDE9D-4642-7DAA-7748-AD47E1C9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C550C-1D09-4725-BF9C-43BBFC12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EDB-C97A-FE4F-B889-8FDBF7C546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430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7CF20-B810-8DA2-9D94-60EB9C2A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CD01C2-C0BD-2F1F-A193-B4DBEAF8B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145DA2-2022-AF02-E78C-517C52A53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56ACFC-ED02-7C06-C8A2-05BF01F1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EB2D-7DC5-1F4E-BC66-0A771B998964}" type="datetimeFigureOut">
              <a:rPr kumimoji="1" lang="zh-CN" altLang="en-US" smtClean="0"/>
              <a:t>2025/10/23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F00D3-C947-3F6C-A840-8010C8D7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0D0A6C-3B6C-1E76-E8A7-3E45C48F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EDB-C97A-FE4F-B889-8FDBF7C546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183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E7A8FC-ACAC-8512-9AAA-7584372C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1050C-9F63-8DEB-EC52-EFB2F195A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1C351-7B5B-CB3F-2747-AA1967C89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2EB2D-7DC5-1F4E-BC66-0A771B998964}" type="datetimeFigureOut">
              <a:rPr kumimoji="1" lang="zh-CN" altLang="en-US" smtClean="0"/>
              <a:t>2025/10/23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99326D-44C0-3123-2398-1C365BB4E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F0AE0-851D-4751-736F-EB74BFDEC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63EDB-C97A-FE4F-B889-8FDBF7C546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590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2186E-40BF-E2B1-5AFD-DAEBE5FDB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73" y="1337101"/>
            <a:ext cx="11920654" cy="2387600"/>
          </a:xfrm>
        </p:spPr>
        <p:txBody>
          <a:bodyPr/>
          <a:lstStyle/>
          <a:p>
            <a:r>
              <a:rPr lang="en" altLang="zh-CN" dirty="0">
                <a:latin typeface=""/>
              </a:rPr>
              <a:t>A Survey of LLMs for CUDA Code</a:t>
            </a:r>
            <a:endParaRPr kumimoji="1" lang="zh-CN" altLang="en-US" dirty="0">
              <a:latin typeface="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BDF7A-AA75-9FAF-C7FA-A43C57CB0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7419" y="4460681"/>
            <a:ext cx="4977162" cy="601973"/>
          </a:xfrm>
        </p:spPr>
        <p:txBody>
          <a:bodyPr>
            <a:noAutofit/>
          </a:bodyPr>
          <a:lstStyle/>
          <a:p>
            <a:r>
              <a:rPr kumimoji="1" lang="en-US" altLang="zh-CN" sz="2000" dirty="0">
                <a:latin typeface="Aptos" panose="020B0004020202020204" pitchFamily="34" charset="0"/>
              </a:rPr>
              <a:t>Xing Ma</a:t>
            </a:r>
          </a:p>
          <a:p>
            <a:r>
              <a:rPr kumimoji="1" lang="en-US" altLang="zh-CN" sz="2000" dirty="0">
                <a:latin typeface="Aptos" panose="020B0004020202020204" pitchFamily="34" charset="0"/>
              </a:rPr>
              <a:t>2025-10-24</a:t>
            </a:r>
            <a:endParaRPr kumimoji="1" lang="zh-CN" altLang="en-US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911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265D0-FB93-BE8F-5520-187B7ED93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46569-5967-AB24-E3B9-884948D2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22" y="153253"/>
            <a:ext cx="10156902" cy="872660"/>
          </a:xfrm>
        </p:spPr>
        <p:txBody>
          <a:bodyPr/>
          <a:lstStyle/>
          <a:p>
            <a:r>
              <a:rPr kumimoji="1" lang="en-US" altLang="zh-CN" dirty="0">
                <a:latin typeface="Aptos" panose="020B0004020202020204" pitchFamily="34" charset="0"/>
              </a:rPr>
              <a:t>Astra: case study(cont.)</a:t>
            </a:r>
            <a:endParaRPr kumimoji="1" lang="zh-CN" altLang="en-US" dirty="0">
              <a:latin typeface="Aptos" panose="020B00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A6DAB9-6DB0-3BA7-641B-AFE5BD08B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10" y="1631824"/>
            <a:ext cx="10689815" cy="16911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EA5B6A-59F4-A95F-BA7D-00872CE46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3" y="4339913"/>
            <a:ext cx="10188467" cy="19110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A85AD05-7C73-C7BB-9D8D-1F08ED5CCB1B}"/>
              </a:ext>
            </a:extLst>
          </p:cNvPr>
          <p:cNvSpPr txBox="1"/>
          <p:nvPr/>
        </p:nvSpPr>
        <p:spPr>
          <a:xfrm>
            <a:off x="295595" y="1170159"/>
            <a:ext cx="3834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ptos" panose="020B0004020202020204" pitchFamily="34" charset="0"/>
              </a:rPr>
              <a:t>Vector memory access:</a:t>
            </a:r>
            <a:endParaRPr kumimoji="1" lang="zh-CN" altLang="en-US" sz="2400" dirty="0">
              <a:latin typeface="Aptos" panose="020B00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65634F-F413-97B3-E930-E5516A740F94}"/>
              </a:ext>
            </a:extLst>
          </p:cNvPr>
          <p:cNvSpPr txBox="1"/>
          <p:nvPr/>
        </p:nvSpPr>
        <p:spPr>
          <a:xfrm>
            <a:off x="295595" y="3710571"/>
            <a:ext cx="3849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Aptos" panose="020B0004020202020204" pitchFamily="34" charset="0"/>
              </a:rPr>
              <a:t>Fast math intrinsics:</a:t>
            </a:r>
            <a:endParaRPr kumimoji="1" lang="zh-CN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C9A5F8-5F83-DE8F-92DC-F02A69991E71}"/>
              </a:ext>
            </a:extLst>
          </p:cNvPr>
          <p:cNvSpPr/>
          <p:nvPr/>
        </p:nvSpPr>
        <p:spPr>
          <a:xfrm>
            <a:off x="6033274" y="2052521"/>
            <a:ext cx="1234301" cy="2620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3EC33B-30CB-B25D-A5AF-B4989741424A}"/>
              </a:ext>
            </a:extLst>
          </p:cNvPr>
          <p:cNvSpPr/>
          <p:nvPr/>
        </p:nvSpPr>
        <p:spPr>
          <a:xfrm>
            <a:off x="6353175" y="4819650"/>
            <a:ext cx="2924175" cy="638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83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7F523-D647-EEC6-EA0F-485E3653D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B457D-7EE4-1764-D48A-768ADCF7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22" y="153253"/>
            <a:ext cx="10156902" cy="872660"/>
          </a:xfrm>
        </p:spPr>
        <p:txBody>
          <a:bodyPr/>
          <a:lstStyle/>
          <a:p>
            <a:r>
              <a:rPr kumimoji="1" lang="en-US" altLang="zh-CN" dirty="0">
                <a:latin typeface="Aptos" panose="020B0004020202020204" pitchFamily="34" charset="0"/>
              </a:rPr>
              <a:t>Astra: case study(cont.)</a:t>
            </a:r>
            <a:endParaRPr kumimoji="1" lang="zh-CN" altLang="en-US" dirty="0">
              <a:latin typeface="Aptos" panose="020B00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CDD089-D20E-1D53-F88E-74D98D866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640" y="1293459"/>
            <a:ext cx="4135244" cy="1122171"/>
          </a:xfrm>
        </p:spPr>
        <p:txBody>
          <a:bodyPr>
            <a:normAutofit/>
          </a:bodyPr>
          <a:lstStyle/>
          <a:p>
            <a:r>
              <a:rPr lang="en" altLang="zh-CN" sz="2400" dirty="0">
                <a:latin typeface="Aptos" panose="020B0004020202020204" pitchFamily="34" charset="0"/>
              </a:rPr>
              <a:t>Shared mem block-level reduce → warp-level reduce:</a:t>
            </a:r>
            <a:endParaRPr kumimoji="1"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9200DB-D343-33FD-DBDE-05A0D01B1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062" y="928623"/>
            <a:ext cx="6413810" cy="22181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426B1B-DB5A-A3F4-BA32-4822210DD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767" y="3334644"/>
            <a:ext cx="7772400" cy="12295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81FA11-22EE-0756-72D5-BAFE20C9D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072" y="4939989"/>
            <a:ext cx="7567790" cy="14195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C9DF0AE-AAB1-37EA-195E-0EC5D3CB394A}"/>
              </a:ext>
            </a:extLst>
          </p:cNvPr>
          <p:cNvSpPr txBox="1"/>
          <p:nvPr/>
        </p:nvSpPr>
        <p:spPr>
          <a:xfrm>
            <a:off x="280640" y="3504497"/>
            <a:ext cx="3834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ptos" panose="020B0004020202020204" pitchFamily="34" charset="0"/>
              </a:rPr>
              <a:t>Vector memory access:</a:t>
            </a:r>
            <a:endParaRPr kumimoji="1" lang="zh-CN" altLang="en-US" sz="2400" dirty="0">
              <a:latin typeface="Aptos" panose="020B00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DBEF5A-55DC-A021-510C-BC2FB0795BD9}"/>
              </a:ext>
            </a:extLst>
          </p:cNvPr>
          <p:cNvSpPr txBox="1"/>
          <p:nvPr/>
        </p:nvSpPr>
        <p:spPr>
          <a:xfrm>
            <a:off x="280640" y="5188076"/>
            <a:ext cx="3849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Aptos" panose="020B0004020202020204" pitchFamily="34" charset="0"/>
              </a:rPr>
              <a:t>Fast math intrinsics: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850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78C7C-0A46-6DC8-2349-8D24ACD1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215163"/>
            <a:ext cx="12177132" cy="2118731"/>
          </a:xfrm>
        </p:spPr>
        <p:txBody>
          <a:bodyPr/>
          <a:lstStyle/>
          <a:p>
            <a:r>
              <a:rPr lang="en" altLang="zh-CN" dirty="0">
                <a:latin typeface="Aptos" panose="020B0004020202020204" pitchFamily="34" charset="0"/>
              </a:rPr>
              <a:t>TL;DR: </a:t>
            </a:r>
            <a:r>
              <a:rPr lang="zh-CN" altLang="en-US" dirty="0">
                <a:latin typeface="Aptos" panose="020B0004020202020204" pitchFamily="34" charset="0"/>
              </a:rPr>
              <a:t> </a:t>
            </a:r>
            <a:endParaRPr lang="en-US" altLang="zh-CN" dirty="0">
              <a:latin typeface="Aptos" panose="020B0004020202020204" pitchFamily="34" charset="0"/>
            </a:endParaRPr>
          </a:p>
          <a:p>
            <a:pPr lvl="1"/>
            <a:r>
              <a:rPr lang="en" altLang="zh-CN" dirty="0">
                <a:latin typeface="Aptos" panose="020B0004020202020204" pitchFamily="34" charset="0"/>
              </a:rPr>
              <a:t>Target: Python code transformation</a:t>
            </a:r>
          </a:p>
          <a:p>
            <a:pPr lvl="1"/>
            <a:r>
              <a:rPr lang="en" altLang="zh-CN" dirty="0">
                <a:latin typeface="Aptos" panose="020B0004020202020204" pitchFamily="34" charset="0"/>
              </a:rPr>
              <a:t>Design: Use LLM to generate transform functions instead of directly transforming code</a:t>
            </a:r>
          </a:p>
          <a:p>
            <a:pPr lvl="1"/>
            <a:r>
              <a:rPr lang="en" altLang="zh-CN" dirty="0">
                <a:latin typeface="Aptos" panose="020B0004020202020204" pitchFamily="34" charset="0"/>
              </a:rPr>
              <a:t>Achieves higher accuracy</a:t>
            </a:r>
          </a:p>
          <a:p>
            <a:endParaRPr lang="en" altLang="zh-CN" dirty="0">
              <a:latin typeface="Aptos" panose="020B00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FCC120-337E-BBEC-BF0C-B5F636016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640" y="844148"/>
            <a:ext cx="7065344" cy="298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3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6EC14-E60D-B930-115E-644D947C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108648"/>
            <a:ext cx="10368776" cy="772298"/>
          </a:xfrm>
        </p:spPr>
        <p:txBody>
          <a:bodyPr/>
          <a:lstStyle/>
          <a:p>
            <a:r>
              <a:rPr kumimoji="1" lang="en-US" altLang="zh-CN" dirty="0">
                <a:latin typeface="Aptos" panose="020B0004020202020204" pitchFamily="34" charset="0"/>
              </a:rPr>
              <a:t>Introduction</a:t>
            </a:r>
            <a:endParaRPr kumimoji="1" lang="zh-CN" altLang="en-US" dirty="0">
              <a:latin typeface="Aptos" panose="020B00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7A51D-358B-817E-724C-37DB4EF57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32" y="1092820"/>
            <a:ext cx="6521605" cy="5531004"/>
          </a:xfrm>
        </p:spPr>
        <p:txBody>
          <a:bodyPr>
            <a:normAutofit/>
          </a:bodyPr>
          <a:lstStyle/>
          <a:p>
            <a:r>
              <a:rPr kumimoji="1" lang="en" altLang="zh-CN" dirty="0">
                <a:latin typeface="Aptos" panose="020B0004020202020204" pitchFamily="34" charset="0"/>
              </a:rPr>
              <a:t>Task description: </a:t>
            </a:r>
          </a:p>
          <a:p>
            <a:pPr lvl="1"/>
            <a:r>
              <a:rPr lang="en" altLang="zh-CN" dirty="0">
                <a:latin typeface="Aptos" panose="020B0004020202020204" pitchFamily="34" charset="0"/>
              </a:rPr>
              <a:t>Python code transformations: f(c) → c ′</a:t>
            </a:r>
          </a:p>
          <a:p>
            <a:pPr lvl="1"/>
            <a:r>
              <a:rPr lang="en" altLang="zh-CN" dirty="0">
                <a:latin typeface="Aptos" panose="020B0004020202020204" pitchFamily="34" charset="0"/>
              </a:rPr>
              <a:t>Many software tasks can be framed as code transformations (e.g., compiler optimization, refactoring)</a:t>
            </a:r>
          </a:p>
          <a:p>
            <a:pPr lvl="1"/>
            <a:endParaRPr lang="en" altLang="zh-CN" dirty="0">
              <a:latin typeface="Aptos" panose="020B0004020202020204" pitchFamily="34" charset="0"/>
            </a:endParaRPr>
          </a:p>
          <a:p>
            <a:r>
              <a:rPr kumimoji="1" lang="en" altLang="zh-CN" dirty="0">
                <a:latin typeface="Aptos" panose="020B0004020202020204" pitchFamily="34" charset="0"/>
              </a:rPr>
              <a:t>Key insight: </a:t>
            </a:r>
          </a:p>
          <a:p>
            <a:pPr lvl="1"/>
            <a:r>
              <a:rPr lang="en" altLang="zh-CN" dirty="0">
                <a:latin typeface="Aptos" panose="020B0004020202020204" pitchFamily="34" charset="0"/>
              </a:rPr>
              <a:t>Use LLMs to </a:t>
            </a:r>
            <a:r>
              <a:rPr lang="en" altLang="zh-CN" b="1" dirty="0">
                <a:latin typeface="Aptos" panose="020B0004020202020204" pitchFamily="34" charset="0"/>
              </a:rPr>
              <a:t>generate transformation functions</a:t>
            </a:r>
            <a:r>
              <a:rPr lang="en" altLang="zh-CN" dirty="0">
                <a:latin typeface="Aptos" panose="020B0004020202020204" pitchFamily="34" charset="0"/>
              </a:rPr>
              <a:t> (</a:t>
            </a:r>
            <a:r>
              <a:rPr lang="en" altLang="zh-CN" dirty="0" err="1">
                <a:latin typeface="Aptos" panose="020B0004020202020204" pitchFamily="34" charset="0"/>
              </a:rPr>
              <a:t>llm</a:t>
            </a:r>
            <a:r>
              <a:rPr lang="en" altLang="zh-CN" dirty="0">
                <a:latin typeface="Aptos" panose="020B0004020202020204" pitchFamily="34" charset="0"/>
              </a:rPr>
              <a:t>(C, C′) → f), instead of directly rewriting code.</a:t>
            </a:r>
          </a:p>
          <a:p>
            <a:pPr lvl="1"/>
            <a:r>
              <a:rPr lang="en" altLang="zh-CN" dirty="0">
                <a:latin typeface="Aptos" panose="020B0004020202020204" pitchFamily="34" charset="0"/>
              </a:rPr>
              <a:t>reduce LLM uncertainty</a:t>
            </a:r>
            <a:r>
              <a:rPr lang="en-US" altLang="zh-CN" dirty="0">
                <a:latin typeface="Aptos" panose="020B0004020202020204" pitchFamily="34" charset="0"/>
              </a:rPr>
              <a:t>, </a:t>
            </a:r>
            <a:r>
              <a:rPr lang="en" altLang="zh-CN" dirty="0">
                <a:latin typeface="Aptos" panose="020B0004020202020204" pitchFamily="34" charset="0"/>
              </a:rPr>
              <a:t>enhance interpretability</a:t>
            </a:r>
          </a:p>
          <a:p>
            <a:pPr lvl="1"/>
            <a:endParaRPr kumimoji="1" lang="en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B9BBA03-A6F5-DE96-4228-08B465A7C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907" y="1233687"/>
            <a:ext cx="5053361" cy="43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21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B8F7F-8960-B465-410C-D9294626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84" y="97496"/>
            <a:ext cx="9731299" cy="738845"/>
          </a:xfrm>
        </p:spPr>
        <p:txBody>
          <a:bodyPr/>
          <a:lstStyle/>
          <a:p>
            <a:r>
              <a:rPr kumimoji="1" lang="en-US" altLang="zh-CN" dirty="0">
                <a:latin typeface="Aptos" panose="020B0004020202020204" pitchFamily="34" charset="0"/>
              </a:rPr>
              <a:t>Overview</a:t>
            </a:r>
            <a:endParaRPr kumimoji="1" lang="zh-CN" altLang="en-US" dirty="0">
              <a:latin typeface="Aptos" panose="020B00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CA0CF-A36C-F26D-21F8-0D54F396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84" y="947854"/>
            <a:ext cx="11182816" cy="5229109"/>
          </a:xfrm>
        </p:spPr>
        <p:txBody>
          <a:bodyPr/>
          <a:lstStyle/>
          <a:p>
            <a:r>
              <a:rPr kumimoji="1" lang="en-US" altLang="zh-CN" dirty="0">
                <a:latin typeface="Aptos" panose="020B0004020202020204" pitchFamily="34" charset="0"/>
              </a:rPr>
              <a:t>Formulate solution: def </a:t>
            </a:r>
            <a:r>
              <a:rPr kumimoji="1" lang="en-US" altLang="zh-CN" dirty="0" err="1">
                <a:latin typeface="Aptos" panose="020B0004020202020204" pitchFamily="34" charset="0"/>
              </a:rPr>
              <a:t>Xform</a:t>
            </a:r>
            <a:r>
              <a:rPr kumimoji="1" lang="en-US" altLang="zh-CN" dirty="0">
                <a:latin typeface="Aptos" panose="020B0004020202020204" pitchFamily="34" charset="0"/>
              </a:rPr>
              <a:t>(AST)-&gt; AST.</a:t>
            </a:r>
          </a:p>
          <a:p>
            <a:r>
              <a:rPr kumimoji="1" lang="en-US" altLang="zh-CN" dirty="0">
                <a:latin typeface="Aptos" panose="020B0004020202020204" pitchFamily="34" charset="0"/>
              </a:rPr>
              <a:t>Three agent:</a:t>
            </a:r>
          </a:p>
          <a:p>
            <a:pPr lvl="1"/>
            <a:r>
              <a:rPr kumimoji="1" lang="en-US" altLang="zh-CN" dirty="0">
                <a:latin typeface="Aptos" panose="020B0004020202020204" pitchFamily="34" charset="0"/>
              </a:rPr>
              <a:t>Planer:  generate </a:t>
            </a:r>
            <a:r>
              <a:rPr kumimoji="1" lang="en-US" altLang="zh-CN" dirty="0" err="1">
                <a:latin typeface="Aptos" panose="020B0004020202020204" pitchFamily="34" charset="0"/>
              </a:rPr>
              <a:t>Xform</a:t>
            </a:r>
            <a:r>
              <a:rPr kumimoji="1" lang="en-US" altLang="zh-CN" dirty="0">
                <a:latin typeface="Aptos" panose="020B0004020202020204" pitchFamily="34" charset="0"/>
              </a:rPr>
              <a:t> description</a:t>
            </a:r>
          </a:p>
          <a:p>
            <a:pPr lvl="1"/>
            <a:r>
              <a:rPr kumimoji="1" lang="en-US" altLang="zh-CN" dirty="0">
                <a:latin typeface="Aptos" panose="020B0004020202020204" pitchFamily="34" charset="0"/>
              </a:rPr>
              <a:t>Coder: implement </a:t>
            </a:r>
            <a:r>
              <a:rPr kumimoji="1" lang="en-US" altLang="zh-CN" dirty="0" err="1">
                <a:latin typeface="Aptos" panose="020B0004020202020204" pitchFamily="34" charset="0"/>
              </a:rPr>
              <a:t>Xform</a:t>
            </a:r>
            <a:r>
              <a:rPr kumimoji="1" lang="en-US" altLang="zh-CN" dirty="0">
                <a:latin typeface="Aptos" panose="020B0004020202020204" pitchFamily="34" charset="0"/>
              </a:rPr>
              <a:t> according description </a:t>
            </a:r>
          </a:p>
          <a:p>
            <a:pPr lvl="1"/>
            <a:r>
              <a:rPr kumimoji="1" lang="en-US" altLang="zh-CN" dirty="0">
                <a:latin typeface="Aptos" panose="020B0004020202020204" pitchFamily="34" charset="0"/>
              </a:rPr>
              <a:t>Analyzer: Failure analysis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FE3C89-C274-9059-6AB4-E91624062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36" y="3818600"/>
            <a:ext cx="10328584" cy="237250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455A0E6-D9FF-2DA9-92AD-4D80F123C747}"/>
              </a:ext>
            </a:extLst>
          </p:cNvPr>
          <p:cNvSpPr txBox="1"/>
          <p:nvPr/>
        </p:nvSpPr>
        <p:spPr>
          <a:xfrm>
            <a:off x="2154974" y="3562408"/>
            <a:ext cx="159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Planer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84636E-9A3C-DBFD-5709-4213479F6F67}"/>
              </a:ext>
            </a:extLst>
          </p:cNvPr>
          <p:cNvSpPr txBox="1"/>
          <p:nvPr/>
        </p:nvSpPr>
        <p:spPr>
          <a:xfrm>
            <a:off x="5733588" y="3633934"/>
            <a:ext cx="119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Coder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D1FAA9-EAA7-D31B-5741-12AA81D67F6B}"/>
              </a:ext>
            </a:extLst>
          </p:cNvPr>
          <p:cNvSpPr txBox="1"/>
          <p:nvPr/>
        </p:nvSpPr>
        <p:spPr>
          <a:xfrm>
            <a:off x="6330178" y="5725480"/>
            <a:ext cx="108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Analyzer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664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6DE66-343A-B87A-283E-AD540256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6" y="61796"/>
            <a:ext cx="9710855" cy="807999"/>
          </a:xfrm>
        </p:spPr>
        <p:txBody>
          <a:bodyPr/>
          <a:lstStyle/>
          <a:p>
            <a:r>
              <a:rPr kumimoji="1" lang="en-US" altLang="zh-CN" dirty="0">
                <a:latin typeface="Aptos" panose="020B0004020202020204" pitchFamily="34" charset="0"/>
              </a:rPr>
              <a:t>Evaluation</a:t>
            </a:r>
            <a:endParaRPr kumimoji="1" lang="zh-CN" altLang="en-US" dirty="0">
              <a:latin typeface="Aptos" panose="020B00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82E35-8B8F-B96F-7B3E-6C72CDA68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47" y="869795"/>
            <a:ext cx="8064799" cy="2475571"/>
          </a:xfrm>
        </p:spPr>
        <p:txBody>
          <a:bodyPr/>
          <a:lstStyle/>
          <a:p>
            <a:r>
              <a:rPr kumimoji="1" lang="en-US" altLang="zh-CN" dirty="0">
                <a:latin typeface="Aptos" panose="020B0004020202020204" pitchFamily="34" charset="0"/>
              </a:rPr>
              <a:t>Experiment setup</a:t>
            </a:r>
          </a:p>
          <a:p>
            <a:pPr lvl="1"/>
            <a:r>
              <a:rPr lang="en" altLang="zh-CN" sz="2000" dirty="0">
                <a:latin typeface="Aptos" panose="020B0004020202020204" pitchFamily="34" charset="0"/>
              </a:rPr>
              <a:t>Dataset: 480 Python I/O programs, 16 transformation types</a:t>
            </a:r>
          </a:p>
          <a:p>
            <a:pPr lvl="1"/>
            <a:r>
              <a:rPr lang="en" altLang="zh-CN" sz="2000" dirty="0">
                <a:latin typeface="Aptos" panose="020B0004020202020204" pitchFamily="34" charset="0"/>
              </a:rPr>
              <a:t>Compare: Code-the-Transforms (CTT) vs Transform-the-Code (TTC)</a:t>
            </a:r>
          </a:p>
          <a:p>
            <a:pPr lvl="1"/>
            <a:r>
              <a:rPr lang="en" altLang="zh-CN" sz="2000" dirty="0">
                <a:latin typeface="Aptos" panose="020B0004020202020204" pitchFamily="34" charset="0"/>
              </a:rPr>
              <a:t>Metric: precision and recall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071D1E-4F73-F982-EACA-EEF39995B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976" y="2617604"/>
            <a:ext cx="5425677" cy="3860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3A191AD-C77C-79A9-B8EE-1BCD13B89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146" y="232787"/>
            <a:ext cx="3775939" cy="22033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C88BCA6-595C-B038-6E2A-BF431F354FD5}"/>
              </a:ext>
            </a:extLst>
          </p:cNvPr>
          <p:cNvSpPr txBox="1"/>
          <p:nvPr/>
        </p:nvSpPr>
        <p:spPr>
          <a:xfrm>
            <a:off x="223667" y="3222702"/>
            <a:ext cx="632274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ptos" panose="020B0004020202020204" pitchFamily="34" charset="0"/>
              </a:rPr>
              <a:t>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2000" dirty="0">
                <a:latin typeface="Aptos" panose="020B0004020202020204" pitchFamily="34" charset="0"/>
              </a:rPr>
              <a:t>CTT achieves near-perfect accuracy (~1.0)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2000" b="1" dirty="0">
                <a:latin typeface="Aptos" panose="020B0004020202020204" pitchFamily="34" charset="0"/>
              </a:rPr>
              <a:t>Ablation</a:t>
            </a:r>
            <a:r>
              <a:rPr lang="en" altLang="zh-CN" sz="2000" dirty="0">
                <a:latin typeface="Aptos" panose="020B0004020202020204" pitchFamily="34" charset="0"/>
              </a:rPr>
              <a:t> shows effectiveness of multi-agent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2000" dirty="0">
                <a:latin typeface="Aptos" panose="020B0004020202020204" pitchFamily="34" charset="0"/>
              </a:rPr>
              <a:t>CTT maintains high accuracy across </a:t>
            </a:r>
            <a:r>
              <a:rPr lang="en" altLang="zh-CN" sz="2000" b="1" dirty="0">
                <a:latin typeface="Aptos" panose="020B0004020202020204" pitchFamily="34" charset="0"/>
              </a:rPr>
              <a:t>different model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175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6625A34-774A-FA18-26A4-22125EDE8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256" y="712588"/>
            <a:ext cx="11139487" cy="24664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D276A2F-DA15-A517-F70B-B4E5BE2B771B}"/>
              </a:ext>
            </a:extLst>
          </p:cNvPr>
          <p:cNvSpPr txBox="1"/>
          <p:nvPr/>
        </p:nvSpPr>
        <p:spPr>
          <a:xfrm>
            <a:off x="860501" y="4315522"/>
            <a:ext cx="10470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400" dirty="0">
                <a:latin typeface="Aptos" panose="020B0004020202020204" pitchFamily="34" charset="0"/>
              </a:rPr>
              <a:t>TL;DR: </a:t>
            </a:r>
            <a:r>
              <a:rPr lang="zh-CN" altLang="en-US" sz="2400" dirty="0">
                <a:latin typeface="Aptos" panose="020B0004020202020204" pitchFamily="34" charset="0"/>
              </a:rPr>
              <a:t> </a:t>
            </a:r>
            <a:endParaRPr lang="en-US" altLang="zh-CN" sz="2400" dirty="0">
              <a:latin typeface="Aptos" panose="020B00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Aptos" panose="020B0004020202020204" pitchFamily="34" charset="0"/>
              </a:rPr>
              <a:t>Target:</a:t>
            </a:r>
            <a:r>
              <a:rPr lang="zh-CN" altLang="en-US" sz="2400" dirty="0">
                <a:latin typeface="Aptos" panose="020B0004020202020204" pitchFamily="34" charset="0"/>
              </a:rPr>
              <a:t>  </a:t>
            </a:r>
            <a:r>
              <a:rPr lang="en-US" altLang="zh-CN" sz="2400" dirty="0">
                <a:latin typeface="Aptos" panose="020B0004020202020204" pitchFamily="34" charset="0"/>
              </a:rPr>
              <a:t>optimize </a:t>
            </a:r>
            <a:r>
              <a:rPr lang="en" altLang="zh-CN" sz="2400" dirty="0">
                <a:latin typeface="Aptos" panose="020B0004020202020204" pitchFamily="34" charset="0"/>
              </a:rPr>
              <a:t>SASS instruction schedule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Aptos" panose="020B0004020202020204" pitchFamily="34" charset="0"/>
              </a:rPr>
              <a:t>Design: define the problem as </a:t>
            </a:r>
            <a:r>
              <a:rPr lang="en" altLang="zh-CN" sz="2400" b="1" dirty="0">
                <a:latin typeface="Aptos" panose="020B0004020202020204" pitchFamily="34" charset="0"/>
              </a:rPr>
              <a:t>RL problem </a:t>
            </a:r>
            <a:r>
              <a:rPr lang="en" altLang="zh-CN" sz="2400" dirty="0">
                <a:latin typeface="Aptos" panose="020B0004020202020204" pitchFamily="34" charset="0"/>
              </a:rPr>
              <a:t>and </a:t>
            </a:r>
            <a:r>
              <a:rPr lang="en" altLang="zh-CN" sz="2400" b="1" dirty="0">
                <a:latin typeface="Aptos" panose="020B0004020202020204" pitchFamily="34" charset="0"/>
              </a:rPr>
              <a:t>training</a:t>
            </a:r>
            <a:r>
              <a:rPr lang="en" altLang="zh-CN" sz="2400" dirty="0">
                <a:latin typeface="Aptos" panose="020B0004020202020204" pitchFamily="34" charset="0"/>
              </a:rPr>
              <a:t> a model as SASS scheduler </a:t>
            </a:r>
          </a:p>
        </p:txBody>
      </p:sp>
    </p:spTree>
    <p:extLst>
      <p:ext uri="{BB962C8B-B14F-4D97-AF65-F5344CB8AC3E}">
        <p14:creationId xmlns:p14="http://schemas.microsoft.com/office/powerpoint/2010/main" val="81931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85DD4-B5F4-70B7-7007-8AA50A43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80" y="256478"/>
            <a:ext cx="9900425" cy="7723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195FA-6BDE-2713-FD8B-D0424866D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88" y="3546089"/>
            <a:ext cx="10861288" cy="3055433"/>
          </a:xfrm>
        </p:spPr>
        <p:txBody>
          <a:bodyPr>
            <a:normAutofit/>
          </a:bodyPr>
          <a:lstStyle/>
          <a:p>
            <a:r>
              <a:rPr lang="en" altLang="zh-CN" b="1" dirty="0">
                <a:latin typeface="Aptos" panose="020B0004020202020204" pitchFamily="34" charset="0"/>
              </a:rPr>
              <a:t>Optimization Space:</a:t>
            </a:r>
            <a:endParaRPr lang="en" altLang="zh-CN" dirty="0">
              <a:latin typeface="Aptos" panose="020B0004020202020204" pitchFamily="34" charset="0"/>
            </a:endParaRPr>
          </a:p>
          <a:p>
            <a:pPr lvl="1"/>
            <a:r>
              <a:rPr lang="en" altLang="zh-CN" dirty="0">
                <a:latin typeface="Aptos" panose="020B0004020202020204" pitchFamily="34" charset="0"/>
              </a:rPr>
              <a:t>Compute instruction latency known</a:t>
            </a:r>
          </a:p>
          <a:p>
            <a:pPr lvl="1"/>
            <a:r>
              <a:rPr lang="en" altLang="zh-CN" dirty="0">
                <a:latin typeface="Aptos" panose="020B0004020202020204" pitchFamily="34" charset="0"/>
              </a:rPr>
              <a:t>Load instruction latency unpredictable (due to multi-level memory &amp; caches) → compiler cannot fully optimize order</a:t>
            </a:r>
            <a:br>
              <a:rPr lang="en" altLang="zh-CN" dirty="0">
                <a:latin typeface="Aptos" panose="020B0004020202020204" pitchFamily="34" charset="0"/>
              </a:rPr>
            </a:br>
            <a:endParaRPr lang="en" altLang="zh-CN" dirty="0">
              <a:latin typeface="Aptos" panose="020B0004020202020204" pitchFamily="34" charset="0"/>
            </a:endParaRPr>
          </a:p>
          <a:p>
            <a:r>
              <a:rPr lang="en" altLang="zh-CN" b="1" dirty="0">
                <a:latin typeface="Aptos" panose="020B0004020202020204" pitchFamily="34" charset="0"/>
              </a:rPr>
              <a:t>Previous Methods:</a:t>
            </a:r>
            <a:r>
              <a:rPr lang="en" altLang="zh-CN" dirty="0">
                <a:latin typeface="Aptos" panose="020B0004020202020204" pitchFamily="34" charset="0"/>
              </a:rPr>
              <a:t> </a:t>
            </a:r>
          </a:p>
          <a:p>
            <a:pPr lvl="1"/>
            <a:r>
              <a:rPr lang="en" altLang="zh-CN" dirty="0" err="1">
                <a:latin typeface="Aptos" panose="020B0004020202020204" pitchFamily="34" charset="0"/>
              </a:rPr>
              <a:t>MaxAs</a:t>
            </a:r>
            <a:r>
              <a:rPr lang="en" altLang="zh-CN" dirty="0">
                <a:latin typeface="Aptos" panose="020B0004020202020204" pitchFamily="34" charset="0"/>
              </a:rPr>
              <a:t> (assembler</a:t>
            </a:r>
            <a:r>
              <a:rPr lang="en-US" altLang="zh-CN" dirty="0">
                <a:latin typeface="Aptos" panose="020B0004020202020204" pitchFamily="34" charset="0"/>
              </a:rPr>
              <a:t>, </a:t>
            </a:r>
            <a:r>
              <a:rPr lang="en" altLang="zh-CN" dirty="0">
                <a:latin typeface="Aptos" panose="020B0004020202020204" pitchFamily="34" charset="0"/>
              </a:rPr>
              <a:t>trial-and-error), </a:t>
            </a:r>
            <a:r>
              <a:rPr lang="en" altLang="zh-CN" dirty="0" err="1">
                <a:latin typeface="Aptos" panose="020B0004020202020204" pitchFamily="34" charset="0"/>
              </a:rPr>
              <a:t>TuringAs</a:t>
            </a:r>
            <a:r>
              <a:rPr lang="en" altLang="zh-CN" dirty="0">
                <a:latin typeface="Aptos" panose="020B0004020202020204" pitchFamily="34" charset="0"/>
              </a:rPr>
              <a:t> (assembler, profiling-guided)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98EF77-B874-446F-4978-14F45CABC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075" y="401442"/>
            <a:ext cx="4483345" cy="21269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36FCD18-6815-9998-4B07-F2E019D82CC0}"/>
              </a:ext>
            </a:extLst>
          </p:cNvPr>
          <p:cNvSpPr txBox="1"/>
          <p:nvPr/>
        </p:nvSpPr>
        <p:spPr>
          <a:xfrm>
            <a:off x="345688" y="1028778"/>
            <a:ext cx="68356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CN" sz="2800" b="1" dirty="0">
                <a:latin typeface="Aptos" panose="020B0004020202020204" pitchFamily="34" charset="0"/>
              </a:rPr>
              <a:t>SASS instruction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altLang="zh-CN" sz="2000" dirty="0">
                <a:latin typeface="Aptos" panose="020B0004020202020204" pitchFamily="34" charset="0"/>
              </a:rPr>
              <a:t>Closed-source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altLang="zh-CN" sz="2000" dirty="0">
                <a:latin typeface="Aptos" panose="020B0004020202020204" pitchFamily="34" charset="0"/>
              </a:rPr>
              <a:t>Components: control code, opcode, operands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altLang="zh-CN" sz="2000" dirty="0">
                <a:latin typeface="Aptos" panose="020B0004020202020204" pitchFamily="34" charset="0"/>
              </a:rPr>
              <a:t>Since Kepler: GPU uses </a:t>
            </a:r>
            <a:r>
              <a:rPr lang="en" altLang="zh-CN" sz="2000" b="1" dirty="0">
                <a:latin typeface="Aptos" panose="020B0004020202020204" pitchFamily="34" charset="0"/>
              </a:rPr>
              <a:t>static scheduling</a:t>
            </a:r>
            <a:r>
              <a:rPr lang="en" altLang="zh-CN" sz="2000" dirty="0">
                <a:latin typeface="Aptos" panose="020B0004020202020204" pitchFamily="34" charset="0"/>
              </a:rPr>
              <a:t> → compiler manages control codes to avoid data hazards</a:t>
            </a:r>
            <a:endParaRPr kumimoji="1" lang="zh-CN" altLang="en-US" sz="2000" dirty="0">
              <a:latin typeface="Aptos" panose="020B00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04F340-653C-DD1C-0904-B3D06B206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068" y="2911123"/>
            <a:ext cx="3251432" cy="44493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C7CB565-AC80-B5C3-3AE5-98D809BF16B6}"/>
              </a:ext>
            </a:extLst>
          </p:cNvPr>
          <p:cNvSpPr txBox="1"/>
          <p:nvPr/>
        </p:nvSpPr>
        <p:spPr>
          <a:xfrm>
            <a:off x="6906167" y="2921939"/>
            <a:ext cx="239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ptos" panose="020B0004020202020204" pitchFamily="34" charset="0"/>
              </a:rPr>
              <a:t>instruction format:</a:t>
            </a:r>
            <a:endParaRPr kumimoji="1" lang="zh-CN" alt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542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481B6-82FD-FB04-4694-38EB5BF1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34" y="164403"/>
            <a:ext cx="10112298" cy="861509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9DB44-9CDF-7F6C-2F2D-5286C6B58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034" y="1182029"/>
            <a:ext cx="11117766" cy="4994934"/>
          </a:xfrm>
        </p:spPr>
        <p:txBody>
          <a:bodyPr/>
          <a:lstStyle/>
          <a:p>
            <a:r>
              <a:rPr lang="en" altLang="zh-CN" sz="3000" b="1" dirty="0">
                <a:latin typeface="Aptos" panose="020B0004020202020204" pitchFamily="34" charset="0"/>
              </a:rPr>
              <a:t>Motivation:</a:t>
            </a:r>
            <a:endParaRPr lang="en" altLang="zh-CN" sz="3000" dirty="0">
              <a:latin typeface="Aptos" panose="020B0004020202020204" pitchFamily="34" charset="0"/>
            </a:endParaRPr>
          </a:p>
          <a:p>
            <a:pPr lvl="1"/>
            <a:r>
              <a:rPr lang="en" altLang="zh-CN" sz="2600" dirty="0">
                <a:latin typeface="Aptos" panose="020B0004020202020204" pitchFamily="34" charset="0"/>
              </a:rPr>
              <a:t>Manual SASS tuning/debugging is time-consuming</a:t>
            </a:r>
          </a:p>
          <a:p>
            <a:pPr lvl="1"/>
            <a:r>
              <a:rPr lang="en" altLang="zh-CN" sz="2600" dirty="0">
                <a:latin typeface="Aptos" panose="020B0004020202020204" pitchFamily="34" charset="0"/>
              </a:rPr>
              <a:t>Instruction reordering can be formalized as an RL problem</a:t>
            </a:r>
          </a:p>
          <a:p>
            <a:pPr lvl="1"/>
            <a:endParaRPr lang="en" altLang="zh-CN" dirty="0">
              <a:latin typeface="Aptos" panose="020B0004020202020204" pitchFamily="34" charset="0"/>
            </a:endParaRPr>
          </a:p>
          <a:p>
            <a:r>
              <a:rPr lang="en" altLang="zh-CN" sz="3000" b="1" dirty="0">
                <a:latin typeface="Aptos" panose="020B0004020202020204" pitchFamily="34" charset="0"/>
              </a:rPr>
              <a:t>Key Idea:</a:t>
            </a:r>
            <a:endParaRPr lang="en" altLang="zh-CN" sz="3000" dirty="0">
              <a:latin typeface="Aptos" panose="020B0004020202020204" pitchFamily="34" charset="0"/>
            </a:endParaRPr>
          </a:p>
          <a:p>
            <a:pPr lvl="1"/>
            <a:r>
              <a:rPr lang="en" altLang="zh-CN" sz="2600" dirty="0">
                <a:latin typeface="Aptos" panose="020B0004020202020204" pitchFamily="34" charset="0"/>
              </a:rPr>
              <a:t>Define </a:t>
            </a:r>
            <a:r>
              <a:rPr lang="en" altLang="zh-CN" sz="2600" b="1" dirty="0">
                <a:latin typeface="Aptos" panose="020B0004020202020204" pitchFamily="34" charset="0"/>
              </a:rPr>
              <a:t>state space, action space, reward function </a:t>
            </a:r>
            <a:r>
              <a:rPr lang="en" altLang="zh-CN" sz="2600" dirty="0">
                <a:latin typeface="Aptos" panose="020B0004020202020204" pitchFamily="34" charset="0"/>
              </a:rPr>
              <a:t>of RL </a:t>
            </a:r>
          </a:p>
          <a:p>
            <a:pPr lvl="1"/>
            <a:r>
              <a:rPr lang="en" altLang="zh-CN" sz="2600" dirty="0">
                <a:latin typeface="Aptos" panose="020B0004020202020204" pitchFamily="34" charset="0"/>
              </a:rPr>
              <a:t>Integrate the sass optimizer into </a:t>
            </a:r>
            <a:r>
              <a:rPr lang="en" altLang="zh-CN" sz="2600" b="1" dirty="0">
                <a:latin typeface="Aptos" panose="020B0004020202020204" pitchFamily="34" charset="0"/>
              </a:rPr>
              <a:t>triton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72566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AFC0D-7B7B-D72A-154E-22FE4D3A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88901"/>
            <a:ext cx="9896475" cy="844550"/>
          </a:xfrm>
        </p:spPr>
        <p:txBody>
          <a:bodyPr/>
          <a:lstStyle/>
          <a:p>
            <a:r>
              <a:rPr kumimoji="1" lang="en-US" altLang="zh-CN" dirty="0">
                <a:latin typeface="Aptos" panose="020B0004020202020204" pitchFamily="34" charset="0"/>
              </a:rPr>
              <a:t>Overview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D9483-56C1-BCDC-EA57-1150DEFF4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933451"/>
            <a:ext cx="6143625" cy="5243512"/>
          </a:xfrm>
        </p:spPr>
        <p:txBody>
          <a:bodyPr/>
          <a:lstStyle/>
          <a:p>
            <a:r>
              <a:rPr lang="en" altLang="zh-CN" dirty="0">
                <a:latin typeface="Aptos" panose="020B0004020202020204" pitchFamily="34" charset="0"/>
              </a:rPr>
              <a:t>Reinforcement Learning</a:t>
            </a:r>
          </a:p>
          <a:p>
            <a:pPr lvl="1"/>
            <a:r>
              <a:rPr lang="en" altLang="zh-CN" dirty="0">
                <a:latin typeface="Aptos" panose="020B0004020202020204" pitchFamily="34" charset="0"/>
              </a:rPr>
              <a:t>Interaction Phase: </a:t>
            </a:r>
          </a:p>
          <a:p>
            <a:pPr lvl="2"/>
            <a:r>
              <a:rPr lang="en" altLang="zh-CN" dirty="0">
                <a:latin typeface="Aptos" panose="020B0004020202020204" pitchFamily="34" charset="0"/>
              </a:rPr>
              <a:t>agent interact with environment</a:t>
            </a:r>
            <a:r>
              <a:rPr lang="en-US" altLang="zh-CN" dirty="0">
                <a:latin typeface="Aptos" panose="020B0004020202020204" pitchFamily="34" charset="0"/>
              </a:rPr>
              <a:t>, store (S, a, S’, R)</a:t>
            </a:r>
            <a:endParaRPr lang="en" altLang="zh-CN" dirty="0">
              <a:latin typeface="Aptos" panose="020B0004020202020204" pitchFamily="34" charset="0"/>
            </a:endParaRPr>
          </a:p>
          <a:p>
            <a:pPr marL="457200" lvl="1" indent="0">
              <a:buNone/>
            </a:pPr>
            <a:endParaRPr lang="en" altLang="zh-CN" dirty="0">
              <a:latin typeface="Aptos" panose="020B0004020202020204" pitchFamily="34" charset="0"/>
            </a:endParaRPr>
          </a:p>
          <a:p>
            <a:pPr lvl="1"/>
            <a:r>
              <a:rPr lang="en" altLang="zh-CN" dirty="0">
                <a:latin typeface="Aptos" panose="020B0004020202020204" pitchFamily="34" charset="0"/>
              </a:rPr>
              <a:t>Learning Phase</a:t>
            </a:r>
          </a:p>
          <a:p>
            <a:pPr lvl="2"/>
            <a:r>
              <a:rPr kumimoji="1" lang="en" altLang="zh-CN" dirty="0">
                <a:latin typeface="Aptos" panose="020B0004020202020204" pitchFamily="34" charset="0"/>
              </a:rPr>
              <a:t>Updating model parameters use dataset</a:t>
            </a:r>
            <a:r>
              <a:rPr lang="en-US" altLang="zh-CN" dirty="0">
                <a:latin typeface="Aptos" panose="020B0004020202020204" pitchFamily="34" charset="0"/>
              </a:rPr>
              <a:t>(S, a, S’, R)</a:t>
            </a:r>
            <a:endParaRPr lang="en" altLang="zh-CN" dirty="0">
              <a:latin typeface="Aptos" panose="020B0004020202020204" pitchFamily="34" charset="0"/>
            </a:endParaRPr>
          </a:p>
          <a:p>
            <a:pPr lvl="2"/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F56B76-B24E-6FF1-16C1-98B48FE2B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328" y="587376"/>
            <a:ext cx="5615447" cy="455771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B0997E-FB25-0A30-6474-4279E1DB50CC}"/>
              </a:ext>
            </a:extLst>
          </p:cNvPr>
          <p:cNvSpPr txBox="1"/>
          <p:nvPr/>
        </p:nvSpPr>
        <p:spPr>
          <a:xfrm>
            <a:off x="8643268" y="5222816"/>
            <a:ext cx="1583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Aptos" panose="020B0004020202020204" pitchFamily="34" charset="0"/>
              </a:rPr>
              <a:t>RL workflow</a:t>
            </a:r>
            <a:endParaRPr kumimoji="1" lang="zh-CN" altLang="en-US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88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AD0CF-3466-9E11-2C98-C89FD8D1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94192"/>
            <a:ext cx="9770533" cy="735542"/>
          </a:xfrm>
        </p:spPr>
        <p:txBody>
          <a:bodyPr/>
          <a:lstStyle/>
          <a:p>
            <a:r>
              <a:rPr kumimoji="1" lang="en-US" altLang="zh-CN" dirty="0">
                <a:latin typeface="Aptos" panose="020B0004020202020204" pitchFamily="34" charset="0"/>
              </a:rPr>
              <a:t>Outline</a:t>
            </a:r>
            <a:endParaRPr kumimoji="1" lang="zh-CN" altLang="en-US" dirty="0">
              <a:latin typeface="Aptos" panose="020B00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3CC50-440C-10C6-F6A4-3607B24F5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016000"/>
            <a:ext cx="11226800" cy="5160963"/>
          </a:xfrm>
        </p:spPr>
        <p:txBody>
          <a:bodyPr/>
          <a:lstStyle/>
          <a:p>
            <a:r>
              <a:rPr kumimoji="1" lang="en-US" altLang="zh-CN" dirty="0">
                <a:latin typeface="Aptos" panose="020B0004020202020204" pitchFamily="34" charset="0"/>
              </a:rPr>
              <a:t>Background &amp; motivation</a:t>
            </a:r>
          </a:p>
          <a:p>
            <a:r>
              <a:rPr lang="en" altLang="zh-CN" dirty="0">
                <a:latin typeface="Aptos" panose="020B0004020202020204" pitchFamily="34" charset="0"/>
              </a:rPr>
              <a:t>Workflow-based solution</a:t>
            </a:r>
          </a:p>
          <a:p>
            <a:r>
              <a:rPr lang="en" altLang="zh-CN" dirty="0">
                <a:latin typeface="Aptos" panose="020B0004020202020204" pitchFamily="34" charset="0"/>
              </a:rPr>
              <a:t>Training-based solution</a:t>
            </a:r>
          </a:p>
          <a:p>
            <a:r>
              <a:rPr kumimoji="1" lang="en" altLang="zh-CN" dirty="0">
                <a:latin typeface="Aptos" panose="020B0004020202020204" pitchFamily="34" charset="0"/>
              </a:rPr>
              <a:t>Summary</a:t>
            </a:r>
            <a:endParaRPr kumimoji="1" lang="en-US" altLang="zh-CN" dirty="0">
              <a:latin typeface="Aptos" panose="020B0004020202020204" pitchFamily="34" charset="0"/>
            </a:endParaRPr>
          </a:p>
          <a:p>
            <a:endParaRPr kumimoji="1" lang="zh-CN" alt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682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B398D-1B50-5A16-7372-E2D115685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3D829-B137-05F4-1275-0462C6FD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34" y="164403"/>
            <a:ext cx="10112298" cy="861509"/>
          </a:xfrm>
        </p:spPr>
        <p:txBody>
          <a:bodyPr/>
          <a:lstStyle/>
          <a:p>
            <a:r>
              <a:rPr kumimoji="1" lang="en-US" altLang="zh-CN" dirty="0">
                <a:latin typeface="Aptos" panose="020B0004020202020204" pitchFamily="34" charset="0"/>
              </a:rPr>
              <a:t>Overview</a:t>
            </a:r>
            <a:endParaRPr kumimoji="1" lang="zh-CN" altLang="en-US" dirty="0">
              <a:latin typeface="Aptos" panose="020B00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9DE7F-DD7B-C645-18AA-6AB80B470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034" y="1182029"/>
            <a:ext cx="6362672" cy="4994934"/>
          </a:xfrm>
        </p:spPr>
        <p:txBody>
          <a:bodyPr>
            <a:normAutofit lnSpcReduction="10000"/>
          </a:bodyPr>
          <a:lstStyle/>
          <a:p>
            <a:r>
              <a:rPr lang="en" altLang="zh-CN" b="1" dirty="0">
                <a:latin typeface="Aptos" panose="020B0004020202020204" pitchFamily="34" charset="0"/>
              </a:rPr>
              <a:t>State space</a:t>
            </a:r>
          </a:p>
          <a:p>
            <a:pPr lvl="1"/>
            <a:r>
              <a:rPr lang="en" altLang="zh-CN" b="1" dirty="0">
                <a:latin typeface="Aptos" panose="020B0004020202020204" pitchFamily="34" charset="0"/>
              </a:rPr>
              <a:t>Embed sass file</a:t>
            </a:r>
          </a:p>
          <a:p>
            <a:pPr marL="0" indent="0">
              <a:buNone/>
            </a:pPr>
            <a:endParaRPr lang="en" altLang="zh-CN" b="1" dirty="0">
              <a:latin typeface="Aptos" panose="020B0004020202020204" pitchFamily="34" charset="0"/>
            </a:endParaRPr>
          </a:p>
          <a:p>
            <a:r>
              <a:rPr lang="en" altLang="zh-CN" b="1" dirty="0">
                <a:latin typeface="Aptos" panose="020B0004020202020204" pitchFamily="34" charset="0"/>
              </a:rPr>
              <a:t>Action space</a:t>
            </a:r>
          </a:p>
          <a:p>
            <a:pPr lvl="1"/>
            <a:r>
              <a:rPr lang="en" altLang="zh-CN" b="1" dirty="0">
                <a:latin typeface="Aptos" panose="020B0004020202020204" pitchFamily="34" charset="0"/>
              </a:rPr>
              <a:t>Action</a:t>
            </a:r>
            <a:r>
              <a:rPr lang="zh-CN" altLang="en-US" b="1" dirty="0">
                <a:latin typeface="Aptos" panose="020B0004020202020204" pitchFamily="34" charset="0"/>
              </a:rPr>
              <a:t>： </a:t>
            </a:r>
            <a:r>
              <a:rPr lang="en" altLang="zh-CN" dirty="0">
                <a:latin typeface="Aptos" panose="020B0004020202020204" pitchFamily="34" charset="0"/>
              </a:rPr>
              <a:t>select an instruction &amp; swap with previous/next</a:t>
            </a:r>
            <a:endParaRPr lang="en" altLang="zh-CN" b="1" dirty="0">
              <a:latin typeface="Aptos" panose="020B0004020202020204" pitchFamily="34" charset="0"/>
            </a:endParaRPr>
          </a:p>
          <a:p>
            <a:pPr lvl="1"/>
            <a:r>
              <a:rPr lang="en" altLang="zh-CN" b="1" dirty="0">
                <a:latin typeface="Aptos" panose="020B0004020202020204" pitchFamily="34" charset="0"/>
              </a:rPr>
              <a:t>Action Masking:</a:t>
            </a:r>
            <a:r>
              <a:rPr lang="en" altLang="zh-CN" dirty="0">
                <a:latin typeface="Aptos" panose="020B0004020202020204" pitchFamily="34" charset="0"/>
              </a:rPr>
              <a:t> filter illegal moves</a:t>
            </a:r>
          </a:p>
          <a:p>
            <a:pPr lvl="2"/>
            <a:r>
              <a:rPr lang="en" altLang="zh-CN" b="1" dirty="0">
                <a:latin typeface="Aptos" panose="020B0004020202020204" pitchFamily="34" charset="0"/>
              </a:rPr>
              <a:t>Register Dependency:</a:t>
            </a:r>
            <a:r>
              <a:rPr lang="en" altLang="zh-CN" dirty="0">
                <a:latin typeface="Aptos" panose="020B0004020202020204" pitchFamily="34" charset="0"/>
              </a:rPr>
              <a:t> instruction using a register cannot precede its write</a:t>
            </a:r>
          </a:p>
          <a:p>
            <a:pPr lvl="2"/>
            <a:r>
              <a:rPr lang="en" altLang="zh-CN" b="1" dirty="0">
                <a:latin typeface="Aptos" panose="020B0004020202020204" pitchFamily="34" charset="0"/>
              </a:rPr>
              <a:t>Stall Check:</a:t>
            </a:r>
            <a:r>
              <a:rPr lang="en" altLang="zh-CN" dirty="0">
                <a:latin typeface="Aptos" panose="020B0004020202020204" pitchFamily="34" charset="0"/>
              </a:rPr>
              <a:t> detect accumulation stalls between define–use pairs</a:t>
            </a:r>
          </a:p>
          <a:p>
            <a:pPr lvl="2"/>
            <a:endParaRPr lang="en" altLang="zh-CN" b="1" dirty="0">
              <a:latin typeface="Aptos" panose="020B0004020202020204" pitchFamily="34" charset="0"/>
            </a:endParaRPr>
          </a:p>
          <a:p>
            <a:r>
              <a:rPr lang="en" altLang="zh-CN" b="1" dirty="0">
                <a:latin typeface="Aptos" panose="020B0004020202020204" pitchFamily="34" charset="0"/>
              </a:rPr>
              <a:t>reward function 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5F0FEB-5B0C-573D-E9DA-5CE40BC60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142" y="251668"/>
            <a:ext cx="3168804" cy="18607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EA885F-4012-49EE-0C1D-860645389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675971"/>
            <a:ext cx="2476500" cy="9271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4926CFB-5C86-0C0D-105E-0C0F787D2E37}"/>
              </a:ext>
            </a:extLst>
          </p:cNvPr>
          <p:cNvSpPr txBox="1"/>
          <p:nvPr/>
        </p:nvSpPr>
        <p:spPr>
          <a:xfrm>
            <a:off x="4408235" y="2184558"/>
            <a:ext cx="2190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Aptos" panose="020B0004020202020204" pitchFamily="34" charset="0"/>
              </a:rPr>
              <a:t>Embedding(stage)</a:t>
            </a:r>
            <a:endParaRPr kumimoji="1" lang="zh-CN" altLang="en-US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06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1033C-5FE2-3A15-C337-A70ECB84A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27" y="142100"/>
            <a:ext cx="10515600" cy="816905"/>
          </a:xfrm>
        </p:spPr>
        <p:txBody>
          <a:bodyPr/>
          <a:lstStyle/>
          <a:p>
            <a:r>
              <a:rPr kumimoji="1" lang="en-US" altLang="zh-CN" dirty="0">
                <a:latin typeface="Aptos" panose="020B0004020202020204" pitchFamily="34" charset="0"/>
              </a:rPr>
              <a:t>Evaluation</a:t>
            </a:r>
            <a:endParaRPr kumimoji="1" lang="zh-CN" altLang="en-US" dirty="0">
              <a:latin typeface="Aptos" panose="020B00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822A3-DC5A-3DF7-AA30-0C4751F04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27" y="959005"/>
            <a:ext cx="11184673" cy="5217958"/>
          </a:xfrm>
        </p:spPr>
        <p:txBody>
          <a:bodyPr/>
          <a:lstStyle/>
          <a:p>
            <a:r>
              <a:rPr lang="en" altLang="zh-CN" dirty="0">
                <a:latin typeface="Aptos" panose="020B0004020202020204" pitchFamily="34" charset="0"/>
              </a:rPr>
              <a:t>Throughput</a:t>
            </a:r>
            <a:r>
              <a:rPr kumimoji="1" lang="en-US" altLang="zh-CN" dirty="0">
                <a:latin typeface="Aptos" panose="020B0004020202020204" pitchFamily="34" charset="0"/>
              </a:rPr>
              <a:t> in different operator</a:t>
            </a:r>
            <a:endParaRPr kumimoji="1" lang="zh-CN" altLang="en-US" dirty="0">
              <a:latin typeface="Aptos" panose="020B00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E1067F-66CE-FDBA-0D1F-10DE97017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27" y="1494706"/>
            <a:ext cx="6850566" cy="24673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14AECE-28D6-6007-D20A-AC156B828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1" y="4222582"/>
            <a:ext cx="5154650" cy="249331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EB3F170-F137-E5C6-F22C-456B574967F5}"/>
              </a:ext>
            </a:extLst>
          </p:cNvPr>
          <p:cNvSpPr txBox="1"/>
          <p:nvPr/>
        </p:nvSpPr>
        <p:spPr>
          <a:xfrm>
            <a:off x="301083" y="4370464"/>
            <a:ext cx="63115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800" dirty="0">
                <a:latin typeface="Aptos" panose="020B0004020202020204" pitchFamily="34" charset="0"/>
              </a:rPr>
              <a:t>Speedups breakdown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2000" dirty="0"/>
              <a:t>Optimization focuses on </a:t>
            </a:r>
            <a:r>
              <a:rPr lang="en" altLang="zh-CN" sz="2000" b="1" dirty="0"/>
              <a:t>memory rather than computation</a:t>
            </a:r>
            <a:endParaRPr kumimoji="1" lang="zh-CN" altLang="en-US" sz="2000" dirty="0">
              <a:latin typeface="Aptos" panose="020B00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F7E2BF-8073-283A-61E3-BAC03BF25993}"/>
              </a:ext>
            </a:extLst>
          </p:cNvPr>
          <p:cNvSpPr txBox="1"/>
          <p:nvPr/>
        </p:nvSpPr>
        <p:spPr>
          <a:xfrm>
            <a:off x="7019693" y="1621297"/>
            <a:ext cx="4905607" cy="158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400" dirty="0" err="1">
                <a:latin typeface="Aptos" panose="020B0004020202020204" pitchFamily="34" charset="0"/>
              </a:rPr>
              <a:t>CuAsmRL</a:t>
            </a:r>
            <a:r>
              <a:rPr lang="en" altLang="zh-CN" sz="2400" dirty="0">
                <a:latin typeface="Aptos" panose="020B0004020202020204" pitchFamily="34" charset="0"/>
              </a:rPr>
              <a:t> outperforms Triton on all kernels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Aptos" panose="020B0004020202020204" pitchFamily="34" charset="0"/>
              </a:rPr>
              <a:t>show capability of  improving by SASS scheduling</a:t>
            </a:r>
            <a:endParaRPr kumimoji="1" lang="zh-CN" altLang="en-US" sz="24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859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EBA7A-E9C5-6669-63EB-3F8C4868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87" y="200722"/>
            <a:ext cx="10015654" cy="776288"/>
          </a:xfrm>
        </p:spPr>
        <p:txBody>
          <a:bodyPr/>
          <a:lstStyle/>
          <a:p>
            <a:r>
              <a:rPr kumimoji="1" lang="en-US" altLang="zh-CN" dirty="0">
                <a:latin typeface="Aptos" panose="020B0004020202020204" pitchFamily="34" charset="0"/>
              </a:rPr>
              <a:t>Case study</a:t>
            </a:r>
            <a:endParaRPr kumimoji="1" lang="zh-CN" altLang="en-US" dirty="0">
              <a:latin typeface="Aptos" panose="020B00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0C359-4B27-49E3-53FB-345C486B0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87" y="1204332"/>
            <a:ext cx="7638585" cy="4972631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Aptos" panose="020B0004020202020204" pitchFamily="34" charset="0"/>
              </a:rPr>
              <a:t>Case study—</a:t>
            </a:r>
            <a:r>
              <a:rPr kumimoji="1" lang="zh-CN" altLang="en-US" sz="2400" dirty="0">
                <a:latin typeface="Aptos" panose="020B0004020202020204" pitchFamily="34" charset="0"/>
              </a:rPr>
              <a:t> </a:t>
            </a:r>
            <a:r>
              <a:rPr lang="en" altLang="zh-CN" sz="2400" dirty="0">
                <a:latin typeface="Aptos" panose="020B0004020202020204" pitchFamily="34" charset="0"/>
              </a:rPr>
              <a:t>Fused GEMM with </a:t>
            </a:r>
            <a:r>
              <a:rPr lang="en" altLang="zh-CN" sz="2400" dirty="0" err="1">
                <a:latin typeface="Aptos" panose="020B0004020202020204" pitchFamily="34" charset="0"/>
              </a:rPr>
              <a:t>LeakyReLU</a:t>
            </a:r>
            <a:endParaRPr lang="en" altLang="zh-CN" sz="2400" dirty="0">
              <a:latin typeface="Aptos" panose="020B0004020202020204" pitchFamily="34" charset="0"/>
            </a:endParaRPr>
          </a:p>
          <a:p>
            <a:r>
              <a:rPr lang="en" altLang="zh-CN" sz="2400" dirty="0">
                <a:latin typeface="Aptos" panose="020B0004020202020204" pitchFamily="34" charset="0"/>
              </a:rPr>
              <a:t>Instruction Reordering: HMMA &amp; LDGSTS reordering → +7% throughput</a:t>
            </a:r>
          </a:p>
          <a:p>
            <a:r>
              <a:rPr lang="en" altLang="zh-CN" sz="2400" dirty="0">
                <a:latin typeface="Aptos" panose="020B0004020202020204" pitchFamily="34" charset="0"/>
              </a:rPr>
              <a:t>.reuse Flag: hints to reuse operand cache → reduces register bank conflicts</a:t>
            </a:r>
          </a:p>
          <a:p>
            <a:r>
              <a:rPr lang="en" altLang="zh-CN" sz="2400" dirty="0">
                <a:latin typeface="Aptos" panose="020B0004020202020204" pitchFamily="34" charset="0"/>
              </a:rPr>
              <a:t>Observation:</a:t>
            </a:r>
          </a:p>
          <a:p>
            <a:pPr lvl="1"/>
            <a:r>
              <a:rPr lang="en" altLang="zh-CN" sz="2000" dirty="0">
                <a:latin typeface="Aptos" panose="020B0004020202020204" pitchFamily="34" charset="0"/>
              </a:rPr>
              <a:t>Original schedule: removing .reuse has no effect → cache reuse invalidated by warp scheduler (TLP)</a:t>
            </a:r>
          </a:p>
          <a:p>
            <a:pPr lvl="1"/>
            <a:r>
              <a:rPr lang="en" altLang="zh-CN" sz="2000" dirty="0">
                <a:latin typeface="Aptos" panose="020B0004020202020204" pitchFamily="34" charset="0"/>
              </a:rPr>
              <a:t>Optimized schedule: removing .reuse loses performance gain → effective operand cache reuse</a:t>
            </a:r>
          </a:p>
          <a:p>
            <a:endParaRPr kumimoji="1" lang="zh-CN" altLang="en-US" sz="2400" dirty="0">
              <a:latin typeface="Aptos" panose="020B00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B9AD68-556D-F246-2A64-4127A86E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386" y="291461"/>
            <a:ext cx="4081614" cy="337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2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B01B5-86AB-222D-9E19-A773D266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29" y="119799"/>
            <a:ext cx="9543586" cy="1051080"/>
          </a:xfrm>
        </p:spPr>
        <p:txBody>
          <a:bodyPr/>
          <a:lstStyle/>
          <a:p>
            <a:r>
              <a:rPr kumimoji="1" lang="en-US" altLang="zh-CN" dirty="0">
                <a:latin typeface="Aptos" panose="020B0004020202020204" pitchFamily="34" charset="0"/>
              </a:rPr>
              <a:t>Summary</a:t>
            </a:r>
            <a:endParaRPr kumimoji="1" lang="zh-CN" altLang="en-US" dirty="0">
              <a:latin typeface="Aptos" panose="020B00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EBAFC69-F5D4-C107-210F-D5F880E76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39214"/>
              </p:ext>
            </p:extLst>
          </p:nvPr>
        </p:nvGraphicFramePr>
        <p:xfrm>
          <a:off x="191428" y="1361450"/>
          <a:ext cx="11294327" cy="2834640"/>
        </p:xfrm>
        <a:graphic>
          <a:graphicData uri="http://schemas.openxmlformats.org/drawingml/2006/table">
            <a:tbl>
              <a:tblPr firstRow="1"/>
              <a:tblGrid>
                <a:gridCol w="2271545">
                  <a:extLst>
                    <a:ext uri="{9D8B030D-6E8A-4147-A177-3AD203B41FA5}">
                      <a16:colId xmlns:a16="http://schemas.microsoft.com/office/drawing/2014/main" val="1399275202"/>
                    </a:ext>
                  </a:extLst>
                </a:gridCol>
                <a:gridCol w="3224149">
                  <a:extLst>
                    <a:ext uri="{9D8B030D-6E8A-4147-A177-3AD203B41FA5}">
                      <a16:colId xmlns:a16="http://schemas.microsoft.com/office/drawing/2014/main" val="2663471011"/>
                    </a:ext>
                  </a:extLst>
                </a:gridCol>
                <a:gridCol w="2676109">
                  <a:extLst>
                    <a:ext uri="{9D8B030D-6E8A-4147-A177-3AD203B41FA5}">
                      <a16:colId xmlns:a16="http://schemas.microsoft.com/office/drawing/2014/main" val="2828734019"/>
                    </a:ext>
                  </a:extLst>
                </a:gridCol>
                <a:gridCol w="3122524">
                  <a:extLst>
                    <a:ext uri="{9D8B030D-6E8A-4147-A177-3AD203B41FA5}">
                      <a16:colId xmlns:a16="http://schemas.microsoft.com/office/drawing/2014/main" val="3507983134"/>
                    </a:ext>
                  </a:extLst>
                </a:gridCol>
              </a:tblGrid>
              <a:tr h="310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altLang="zh-CN" dirty="0">
                          <a:solidFill>
                            <a:schemeClr val="bg1"/>
                          </a:solidFill>
                        </a:rPr>
                        <a:t>Method Type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" altLang="zh-CN" dirty="0"/>
                        <a:t>Core Idea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>
                          <a:solidFill>
                            <a:schemeClr val="bg1"/>
                          </a:solidFill>
                        </a:rPr>
                        <a:t>Advantages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>
                          <a:solidFill>
                            <a:schemeClr val="bg1"/>
                          </a:solidFill>
                        </a:rPr>
                        <a:t>Limitations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943293"/>
                  </a:ext>
                </a:extLst>
              </a:tr>
              <a:tr h="6152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" altLang="zh-CN" b="1" dirty="0">
                          <a:latin typeface="Aptos" panose="020B0004020202020204" pitchFamily="34" charset="0"/>
                        </a:rPr>
                        <a:t>Training-based</a:t>
                      </a:r>
                      <a:endParaRPr lang="en" altLang="zh-CN" dirty="0">
                        <a:latin typeface="Aptos" panose="020B00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altLang="zh-CN" dirty="0">
                          <a:latin typeface="Aptos" panose="020B0004020202020204" pitchFamily="34" charset="0"/>
                        </a:rPr>
                        <a:t>Fine-tune or RL to let LLM learn code patterns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>
                          <a:latin typeface="Aptos" panose="020B0004020202020204" pitchFamily="34" charset="0"/>
                        </a:rPr>
                        <a:t>Learns new optimization patterns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>
                          <a:latin typeface="Aptos" panose="020B0004020202020204" pitchFamily="34" charset="0"/>
                        </a:rPr>
                        <a:t>High training cost &amp;</a:t>
                      </a:r>
                      <a:r>
                        <a:rPr lang="zh-CN" altLang="en-US" dirty="0"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" altLang="zh-CN" dirty="0">
                          <a:latin typeface="Aptos" panose="020B0004020202020204" pitchFamily="34" charset="0"/>
                        </a:rPr>
                        <a:t>Convergence or not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211971"/>
                  </a:ext>
                </a:extLst>
              </a:tr>
              <a:tr h="6152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" altLang="zh-CN" b="1" dirty="0">
                          <a:latin typeface="Aptos" panose="020B0004020202020204" pitchFamily="34" charset="0"/>
                        </a:rPr>
                        <a:t>Workflow-based (multi-agent)</a:t>
                      </a:r>
                      <a:endParaRPr lang="en" altLang="zh-CN" dirty="0">
                        <a:latin typeface="Aptos" panose="020B00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" altLang="zh-CN" dirty="0">
                          <a:latin typeface="Aptos" panose="020B0004020202020204" pitchFamily="34" charset="0"/>
                        </a:rPr>
                        <a:t>Decompose tasks into collaborating agents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>
                          <a:latin typeface="Aptos" panose="020B0004020202020204" pitchFamily="34" charset="0"/>
                        </a:rPr>
                        <a:t>Modular, flexible</a:t>
                      </a:r>
                    </a:p>
                    <a:p>
                      <a:pPr>
                        <a:buNone/>
                      </a:pPr>
                      <a:endParaRPr lang="en-SG" dirty="0">
                        <a:latin typeface="Aptos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>
                          <a:latin typeface="Aptos" panose="020B0004020202020204" pitchFamily="34" charset="0"/>
                        </a:rPr>
                        <a:t>Heavily depends on planning &amp; prompts</a:t>
                      </a:r>
                    </a:p>
                    <a:p>
                      <a:pPr>
                        <a:buNone/>
                      </a:pPr>
                      <a:endParaRPr lang="en-SG" dirty="0">
                        <a:latin typeface="Aptos" panose="020B00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404244"/>
                  </a:ext>
                </a:extLst>
              </a:tr>
              <a:tr h="615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b="1" dirty="0">
                          <a:latin typeface="Aptos" panose="020B0004020202020204" pitchFamily="34" charset="0"/>
                        </a:rPr>
                        <a:t>Workflow-based (transform-</a:t>
                      </a:r>
                      <a:r>
                        <a:rPr lang="en" altLang="zh-CN" b="1" dirty="0" err="1">
                          <a:latin typeface="Aptos" panose="020B0004020202020204" pitchFamily="34" charset="0"/>
                        </a:rPr>
                        <a:t>func</a:t>
                      </a:r>
                      <a:r>
                        <a:rPr lang="en" altLang="zh-CN" b="1" dirty="0">
                          <a:latin typeface="Aptos" panose="020B0004020202020204" pitchFamily="34" charset="0"/>
                        </a:rPr>
                        <a:t>)</a:t>
                      </a:r>
                      <a:endParaRPr lang="en" altLang="zh-CN" dirty="0">
                        <a:latin typeface="Aptos" panose="020B0004020202020204" pitchFamily="34" charset="0"/>
                      </a:endParaRPr>
                    </a:p>
                    <a:p>
                      <a:pPr>
                        <a:buNone/>
                      </a:pPr>
                      <a:endParaRPr lang="en" altLang="zh-CN" dirty="0">
                        <a:latin typeface="Aptos" panose="020B00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>
                          <a:latin typeface="Aptos" panose="020B0004020202020204" pitchFamily="34" charset="0"/>
                        </a:rPr>
                        <a:t>Generate code transformation functions, not direct code</a:t>
                      </a:r>
                    </a:p>
                    <a:p>
                      <a:pPr>
                        <a:buNone/>
                      </a:pPr>
                      <a:endParaRPr lang="en-SG" dirty="0">
                        <a:latin typeface="Aptos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>
                          <a:latin typeface="Aptos" panose="020B0004020202020204" pitchFamily="34" charset="0"/>
                        </a:rPr>
                        <a:t>Interpretable, reusable</a:t>
                      </a:r>
                    </a:p>
                    <a:p>
                      <a:pPr>
                        <a:buNone/>
                      </a:pPr>
                      <a:endParaRPr lang="en-SG" dirty="0">
                        <a:latin typeface="Aptos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>
                          <a:latin typeface="Aptos" panose="020B0004020202020204" pitchFamily="34" charset="0"/>
                        </a:rPr>
                        <a:t>Limited to pattern-specific tasks</a:t>
                      </a:r>
                    </a:p>
                    <a:p>
                      <a:pPr>
                        <a:buNone/>
                      </a:pPr>
                      <a:endParaRPr lang="en-SG" dirty="0">
                        <a:latin typeface="Aptos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95042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3FF00BE9-7423-3893-709A-A451FC655F41}"/>
              </a:ext>
            </a:extLst>
          </p:cNvPr>
          <p:cNvSpPr txBox="1"/>
          <p:nvPr/>
        </p:nvSpPr>
        <p:spPr>
          <a:xfrm>
            <a:off x="600074" y="4810125"/>
            <a:ext cx="10544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Naive prompting limits LLM power →</a:t>
            </a:r>
            <a:br>
              <a:rPr lang="en" altLang="zh-CN" dirty="0"/>
            </a:br>
            <a:r>
              <a:rPr lang="en" altLang="zh-CN" b="1" dirty="0"/>
              <a:t>Workflow + prompt</a:t>
            </a:r>
            <a:r>
              <a:rPr lang="en" altLang="zh-CN" dirty="0"/>
              <a:t> with task decomposition &amp; </a:t>
            </a:r>
            <a:r>
              <a:rPr lang="en" altLang="zh-CN" b="1" dirty="0"/>
              <a:t>In-context learning</a:t>
            </a:r>
            <a:r>
              <a:rPr lang="en" altLang="zh-CN" dirty="0"/>
              <a:t> unlock potential ability.</a:t>
            </a:r>
            <a:br>
              <a:rPr lang="en" altLang="zh-CN" dirty="0"/>
            </a:br>
            <a:r>
              <a:rPr lang="en" altLang="zh-CN" dirty="0"/>
              <a:t>Beyond that → need Training (e.g., Fine-tuning, RL).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b="1" dirty="0"/>
              <a:t>Transform-</a:t>
            </a:r>
            <a:r>
              <a:rPr lang="en" altLang="zh-CN" b="1" dirty="0" err="1"/>
              <a:t>func</a:t>
            </a:r>
            <a:r>
              <a:rPr lang="en" altLang="zh-CN" dirty="0"/>
              <a:t> inspires</a:t>
            </a:r>
            <a:r>
              <a:rPr lang="zh-CN" altLang="en-US" dirty="0"/>
              <a:t> </a:t>
            </a:r>
            <a:r>
              <a:rPr lang="en-US" altLang="zh-CN" dirty="0"/>
              <a:t>us deliberate</a:t>
            </a:r>
            <a:r>
              <a:rPr lang="en" altLang="zh-CN" dirty="0"/>
              <a:t> </a:t>
            </a:r>
            <a:r>
              <a:rPr lang="en" altLang="zh-CN" b="1" dirty="0"/>
              <a:t>LLM role &amp; interface design</a:t>
            </a:r>
            <a:r>
              <a:rPr lang="en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038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070C8-6127-869F-EE9D-523015B6E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8E17B-1420-6EEE-B6C3-0FBA8AFEC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73" y="1337101"/>
            <a:ext cx="11920654" cy="2387600"/>
          </a:xfrm>
        </p:spPr>
        <p:txBody>
          <a:bodyPr/>
          <a:lstStyle/>
          <a:p>
            <a:r>
              <a:rPr lang="en" altLang="zh-CN" dirty="0">
                <a:latin typeface=""/>
              </a:rPr>
              <a:t>Thank you</a:t>
            </a:r>
            <a:endParaRPr kumimoji="1" lang="zh-CN" altLang="en-US" dirty="0">
              <a:latin typeface="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99779D-F2FF-9E5C-9C35-C2DFBB408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7419" y="3914272"/>
            <a:ext cx="4977162" cy="601973"/>
          </a:xfrm>
        </p:spPr>
        <p:txBody>
          <a:bodyPr>
            <a:noAutofit/>
          </a:bodyPr>
          <a:lstStyle/>
          <a:p>
            <a:r>
              <a:rPr kumimoji="1" lang="en-US" altLang="zh-CN" sz="3800" dirty="0">
                <a:latin typeface="Aptos" panose="020B0004020202020204" pitchFamily="34" charset="0"/>
              </a:rPr>
              <a:t>Q&amp;A</a:t>
            </a:r>
            <a:endParaRPr kumimoji="1" lang="zh-CN" altLang="en-US" sz="38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13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B0C40-F858-9C71-19AE-7AFBA87FD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963EB-2820-C593-598D-8A03F88A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280458"/>
            <a:ext cx="9770533" cy="735542"/>
          </a:xfrm>
        </p:spPr>
        <p:txBody>
          <a:bodyPr/>
          <a:lstStyle/>
          <a:p>
            <a:r>
              <a:rPr kumimoji="1" lang="en-US" altLang="zh-CN" dirty="0">
                <a:latin typeface="Aptos" panose="020B0004020202020204" pitchFamily="34" charset="0"/>
              </a:rPr>
              <a:t>Background</a:t>
            </a:r>
            <a:endParaRPr kumimoji="1" lang="zh-CN" altLang="en-US" dirty="0">
              <a:latin typeface="Aptos" panose="020B00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9D87E-CF86-757B-FB72-BA3889201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016000"/>
            <a:ext cx="11226800" cy="5160963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latin typeface="Aptos" panose="020B0004020202020204" pitchFamily="34" charset="0"/>
              </a:rPr>
              <a:t>Motivation: why use LLM for code?</a:t>
            </a:r>
          </a:p>
          <a:p>
            <a:endParaRPr kumimoji="1" lang="zh-CN" altLang="en-US" sz="2400" b="1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035F23C-6430-58AD-91D9-7A64D2A03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271575"/>
              </p:ext>
            </p:extLst>
          </p:nvPr>
        </p:nvGraphicFramePr>
        <p:xfrm>
          <a:off x="510696" y="1751542"/>
          <a:ext cx="11170607" cy="2103120"/>
        </p:xfrm>
        <a:graphic>
          <a:graphicData uri="http://schemas.openxmlformats.org/drawingml/2006/table">
            <a:tbl>
              <a:tblPr firstRow="1"/>
              <a:tblGrid>
                <a:gridCol w="2856972">
                  <a:extLst>
                    <a:ext uri="{9D8B030D-6E8A-4147-A177-3AD203B41FA5}">
                      <a16:colId xmlns:a16="http://schemas.microsoft.com/office/drawing/2014/main" val="1399275202"/>
                    </a:ext>
                  </a:extLst>
                </a:gridCol>
                <a:gridCol w="4546566">
                  <a:extLst>
                    <a:ext uri="{9D8B030D-6E8A-4147-A177-3AD203B41FA5}">
                      <a16:colId xmlns:a16="http://schemas.microsoft.com/office/drawing/2014/main" val="2663471011"/>
                    </a:ext>
                  </a:extLst>
                </a:gridCol>
                <a:gridCol w="3767069">
                  <a:extLst>
                    <a:ext uri="{9D8B030D-6E8A-4147-A177-3AD203B41FA5}">
                      <a16:colId xmlns:a16="http://schemas.microsoft.com/office/drawing/2014/main" val="1418231151"/>
                    </a:ext>
                  </a:extLst>
                </a:gridCol>
              </a:tblGrid>
              <a:tr h="3313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b="1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</a:rPr>
                        <a:t>Aspect</a:t>
                      </a:r>
                      <a:endParaRPr lang="en" sz="2400" dirty="0">
                        <a:solidFill>
                          <a:schemeClr val="bg1"/>
                        </a:solidFill>
                        <a:latin typeface="Aptos" panose="020B00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" altLang="zh-CN" sz="2400" dirty="0">
                          <a:latin typeface="Aptos" panose="020B0004020202020204" pitchFamily="34" charset="0"/>
                        </a:rPr>
                        <a:t>Traditional Compiler</a:t>
                      </a:r>
                      <a:endParaRPr lang="en-SG" sz="2400" dirty="0">
                        <a:latin typeface="Aptos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" altLang="zh-CN" sz="2400" b="1" dirty="0">
                          <a:latin typeface="Aptos" panose="020B0004020202020204" pitchFamily="34" charset="0"/>
                        </a:rPr>
                        <a:t>LLM for Code</a:t>
                      </a:r>
                      <a:endParaRPr lang="en-SG" sz="2400" b="1" dirty="0">
                        <a:latin typeface="Aptos" panose="020B00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943293"/>
                  </a:ext>
                </a:extLst>
              </a:tr>
              <a:tr h="6152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" altLang="zh-CN" sz="2400" dirty="0">
                          <a:latin typeface="Aptos" panose="020B0004020202020204" pitchFamily="34" charset="0"/>
                        </a:rPr>
                        <a:t>Optimization Basis</a:t>
                      </a:r>
                      <a:endParaRPr lang="en-SG" sz="2400" dirty="0">
                        <a:latin typeface="Aptos" panose="020B00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altLang="zh-CN" sz="2400" b="1" dirty="0">
                          <a:latin typeface="Aptos" panose="020B0004020202020204" pitchFamily="34" charset="0"/>
                        </a:rPr>
                        <a:t>Rule-based</a:t>
                      </a:r>
                      <a:r>
                        <a:rPr lang="en" altLang="zh-CN" sz="2400" dirty="0">
                          <a:latin typeface="Aptos" panose="020B0004020202020204" pitchFamily="34" charset="0"/>
                        </a:rPr>
                        <a:t> and heuristic-driven</a:t>
                      </a:r>
                      <a:endParaRPr lang="en" sz="2400" dirty="0">
                        <a:latin typeface="Aptos" panose="020B00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" altLang="zh-CN" sz="2400" dirty="0">
                          <a:latin typeface="Aptos" panose="020B0004020202020204" pitchFamily="34" charset="0"/>
                        </a:rPr>
                        <a:t>Data-driven and semantic reasoning</a:t>
                      </a:r>
                      <a:endParaRPr lang="en-SG" sz="2400" dirty="0">
                        <a:latin typeface="Aptos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211971"/>
                  </a:ext>
                </a:extLst>
              </a:tr>
              <a:tr h="6152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" altLang="zh-CN" sz="2400" dirty="0">
                          <a:latin typeface="Aptos" panose="020B0004020202020204" pitchFamily="34" charset="0"/>
                        </a:rPr>
                        <a:t>Adaptability</a:t>
                      </a:r>
                      <a:endParaRPr lang="en-SG" sz="2400" dirty="0">
                        <a:latin typeface="Aptos" panose="020B00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" altLang="zh-CN" sz="2400" dirty="0">
                          <a:latin typeface="Aptos" panose="020B0004020202020204" pitchFamily="34" charset="0"/>
                        </a:rPr>
                        <a:t>Manual pass tuning for new architectures</a:t>
                      </a:r>
                      <a:r>
                        <a:rPr lang="zh-CN" altLang="en-US" sz="2400" dirty="0"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Aptos" panose="020B0004020202020204" pitchFamily="34" charset="0"/>
                        </a:rPr>
                        <a:t>or operator</a:t>
                      </a:r>
                      <a:endParaRPr lang="en-SG" sz="2400" dirty="0">
                        <a:latin typeface="Aptos" panose="020B00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" altLang="zh-CN" sz="2400" dirty="0">
                          <a:latin typeface="Aptos" panose="020B0004020202020204" pitchFamily="34" charset="0"/>
                        </a:rPr>
                        <a:t>Easy generalization to new tasks</a:t>
                      </a:r>
                      <a:endParaRPr lang="en-SG" sz="2400" dirty="0">
                        <a:latin typeface="Aptos" panose="020B00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40424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B556818C-F7B2-BC8C-176D-C7A2DFAB3607}"/>
              </a:ext>
            </a:extLst>
          </p:cNvPr>
          <p:cNvSpPr txBox="1"/>
          <p:nvPr/>
        </p:nvSpPr>
        <p:spPr>
          <a:xfrm>
            <a:off x="127000" y="3997924"/>
            <a:ext cx="843961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Aptos" panose="020B0004020202020204" pitchFamily="34" charset="0"/>
              </a:rPr>
              <a:t>Complementary to compiler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Aptos" panose="020B0004020202020204" pitchFamily="34" charset="0"/>
              </a:rPr>
              <a:t>LLMs discover </a:t>
            </a:r>
            <a:r>
              <a:rPr lang="en" altLang="zh-CN" sz="2400" b="1" dirty="0">
                <a:latin typeface="Aptos" panose="020B0004020202020204" pitchFamily="34" charset="0"/>
              </a:rPr>
              <a:t>implicit patterns beyond manual rules</a:t>
            </a:r>
            <a:endParaRPr lang="zh-CN" altLang="en-US" sz="2400" b="1" dirty="0">
              <a:latin typeface="Aptos" panose="020B00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Aptos" panose="020B0004020202020204" pitchFamily="34" charset="0"/>
              </a:rPr>
              <a:t>Faster </a:t>
            </a:r>
            <a:r>
              <a:rPr lang="en" altLang="zh-CN" sz="2400" b="1" dirty="0">
                <a:latin typeface="Aptos" panose="020B0004020202020204" pitchFamily="34" charset="0"/>
              </a:rPr>
              <a:t>adaptation</a:t>
            </a:r>
            <a:r>
              <a:rPr lang="en" altLang="zh-CN" sz="2400" dirty="0">
                <a:latin typeface="Aptos" panose="020B0004020202020204" pitchFamily="34" charset="0"/>
              </a:rPr>
              <a:t> to new hardware and operators</a:t>
            </a:r>
            <a:endParaRPr lang="en-SG" altLang="zh-CN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2000" dirty="0">
              <a:latin typeface="Aptos" panose="020B00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0FF61C-2BB7-CA37-8FA4-246EBD581584}"/>
              </a:ext>
            </a:extLst>
          </p:cNvPr>
          <p:cNvSpPr txBox="1"/>
          <p:nvPr/>
        </p:nvSpPr>
        <p:spPr>
          <a:xfrm>
            <a:off x="127000" y="5265935"/>
            <a:ext cx="11554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ptos" panose="020B0004020202020204" pitchFamily="34" charset="0"/>
              </a:rPr>
              <a:t>Current state: LLM struggle with </a:t>
            </a:r>
            <a:r>
              <a:rPr kumimoji="1" lang="en-US" altLang="zh-CN" sz="2400" dirty="0" err="1">
                <a:latin typeface="Aptos" panose="020B0004020202020204" pitchFamily="34" charset="0"/>
              </a:rPr>
              <a:t>cuda</a:t>
            </a:r>
            <a:r>
              <a:rPr kumimoji="1" lang="en-US" altLang="zh-CN" sz="2400" dirty="0">
                <a:latin typeface="Aptos" panose="020B0004020202020204" pitchFamily="34" charset="0"/>
              </a:rPr>
              <a:t> </a:t>
            </a:r>
            <a:r>
              <a:rPr kumimoji="1" lang="en-US" altLang="zh-CN" sz="2400" dirty="0" err="1">
                <a:latin typeface="Aptos" panose="020B0004020202020204" pitchFamily="34" charset="0"/>
              </a:rPr>
              <a:t>codegen</a:t>
            </a:r>
            <a:r>
              <a:rPr kumimoji="1" lang="en-US" altLang="zh-CN" sz="2400" dirty="0">
                <a:latin typeface="Aptos" panose="020B0004020202020204" pitchFamily="34" charset="0"/>
              </a:rPr>
              <a:t>– complex programing</a:t>
            </a:r>
            <a:r>
              <a:rPr kumimoji="1" lang="zh-CN" altLang="en-US" sz="2400" dirty="0">
                <a:latin typeface="Aptos" panose="020B0004020202020204" pitchFamily="34" charset="0"/>
              </a:rPr>
              <a:t> </a:t>
            </a:r>
            <a:r>
              <a:rPr kumimoji="1" lang="en-US" altLang="zh-CN" sz="2400" dirty="0">
                <a:latin typeface="Aptos" panose="020B0004020202020204" pitchFamily="34" charset="0"/>
              </a:rPr>
              <a:t>and lack of knowledge</a:t>
            </a:r>
            <a:endParaRPr kumimoji="1" lang="zh-CN" altLang="en-US" sz="24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0D497-92E4-DB3B-C2C5-A321A5153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AC701-F392-7733-197E-9C0CF4AB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94192"/>
            <a:ext cx="9770533" cy="735542"/>
          </a:xfrm>
        </p:spPr>
        <p:txBody>
          <a:bodyPr/>
          <a:lstStyle/>
          <a:p>
            <a:r>
              <a:rPr kumimoji="1" lang="en-US" altLang="zh-CN" dirty="0">
                <a:latin typeface="Aptos" panose="020B0004020202020204" pitchFamily="34" charset="0"/>
              </a:rPr>
              <a:t>Background</a:t>
            </a:r>
            <a:endParaRPr kumimoji="1" lang="zh-CN" altLang="en-US" dirty="0">
              <a:latin typeface="Aptos" panose="020B00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5BBBB2-0B17-35E8-BA51-126A1828E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016000"/>
            <a:ext cx="11226800" cy="5747808"/>
          </a:xfrm>
        </p:spPr>
        <p:txBody>
          <a:bodyPr>
            <a:normAutofit/>
          </a:bodyPr>
          <a:lstStyle/>
          <a:p>
            <a:r>
              <a:rPr lang="en" altLang="zh-CN" dirty="0">
                <a:latin typeface="Aptos" panose="020B0004020202020204" pitchFamily="34" charset="0"/>
              </a:rPr>
              <a:t>Two Paradigms in LLM for Code Systems</a:t>
            </a:r>
          </a:p>
          <a:p>
            <a:pPr lvl="1"/>
            <a:r>
              <a:rPr lang="en" altLang="zh-CN" dirty="0">
                <a:latin typeface="Aptos" panose="020B0004020202020204" pitchFamily="34" charset="0"/>
              </a:rPr>
              <a:t>(1) </a:t>
            </a:r>
            <a:r>
              <a:rPr lang="en" altLang="zh-CN" b="1" dirty="0">
                <a:latin typeface="Aptos" panose="020B0004020202020204" pitchFamily="34" charset="0"/>
              </a:rPr>
              <a:t>Workflow-based</a:t>
            </a:r>
            <a:r>
              <a:rPr lang="en" altLang="zh-CN" dirty="0">
                <a:latin typeface="Aptos" panose="020B0004020202020204" pitchFamily="34" charset="0"/>
              </a:rPr>
              <a:t>: design </a:t>
            </a:r>
            <a:r>
              <a:rPr lang="en" altLang="zh-CN" b="1" dirty="0">
                <a:latin typeface="Aptos" panose="020B0004020202020204" pitchFamily="34" charset="0"/>
              </a:rPr>
              <a:t>agent workflows</a:t>
            </a:r>
            <a:r>
              <a:rPr lang="en" altLang="zh-CN" dirty="0">
                <a:latin typeface="Aptos" panose="020B0004020202020204" pitchFamily="34" charset="0"/>
              </a:rPr>
              <a:t> and specify each agent’s </a:t>
            </a:r>
            <a:r>
              <a:rPr lang="en" altLang="zh-CN" b="1" dirty="0">
                <a:latin typeface="Aptos" panose="020B0004020202020204" pitchFamily="34" charset="0"/>
              </a:rPr>
              <a:t>role</a:t>
            </a:r>
            <a:r>
              <a:rPr lang="en" altLang="zh-CN" dirty="0">
                <a:latin typeface="Aptos" panose="020B0004020202020204" pitchFamily="34" charset="0"/>
              </a:rPr>
              <a:t> and </a:t>
            </a:r>
            <a:r>
              <a:rPr lang="en" altLang="zh-CN" b="1" dirty="0">
                <a:latin typeface="Aptos" panose="020B0004020202020204" pitchFamily="34" charset="0"/>
              </a:rPr>
              <a:t>system interactions</a:t>
            </a:r>
          </a:p>
          <a:p>
            <a:pPr lvl="2"/>
            <a:r>
              <a:rPr lang="en" altLang="zh-CN" u="sng" dirty="0">
                <a:latin typeface="Aptos" panose="020B0004020202020204" pitchFamily="34" charset="0"/>
              </a:rPr>
              <a:t>Astra: A Multi-Agent System for GPU Kernel Performance Optimization(arxiv’25)</a:t>
            </a:r>
          </a:p>
          <a:p>
            <a:pPr lvl="2"/>
            <a:r>
              <a:rPr lang="en" altLang="zh-CN" u="sng" dirty="0">
                <a:latin typeface="Aptos" panose="020B0004020202020204" pitchFamily="34" charset="0"/>
              </a:rPr>
              <a:t>Don’t Transform the Code, Code the Transforms (NIPS’24 workshop)</a:t>
            </a:r>
          </a:p>
          <a:p>
            <a:pPr lvl="2"/>
            <a:r>
              <a:rPr lang="en" altLang="zh-CN" dirty="0">
                <a:latin typeface="Aptos" panose="020B0004020202020204" pitchFamily="34" charset="0"/>
              </a:rPr>
              <a:t>KNighter: Transforming Static Analysis with LLM-Synthesized Checkers(SOSP’25)</a:t>
            </a:r>
          </a:p>
          <a:p>
            <a:pPr lvl="1"/>
            <a:r>
              <a:rPr lang="en" altLang="zh-CN" dirty="0">
                <a:latin typeface="Aptos" panose="020B0004020202020204" pitchFamily="34" charset="0"/>
              </a:rPr>
              <a:t>(2) </a:t>
            </a:r>
            <a:r>
              <a:rPr lang="en" altLang="zh-CN" b="1" dirty="0">
                <a:latin typeface="Aptos" panose="020B0004020202020204" pitchFamily="34" charset="0"/>
              </a:rPr>
              <a:t>Training-based</a:t>
            </a:r>
            <a:r>
              <a:rPr lang="en" altLang="zh-CN" dirty="0">
                <a:latin typeface="Aptos" panose="020B0004020202020204" pitchFamily="34" charset="0"/>
              </a:rPr>
              <a:t>: enhance model capability via SFT / RL</a:t>
            </a:r>
          </a:p>
          <a:p>
            <a:pPr lvl="2"/>
            <a:r>
              <a:rPr lang="en" altLang="zh-CN" u="sng" dirty="0" err="1">
                <a:latin typeface="Aptos" panose="020B0004020202020204" pitchFamily="34" charset="0"/>
              </a:rPr>
              <a:t>CuAsmRL</a:t>
            </a:r>
            <a:r>
              <a:rPr lang="en" altLang="zh-CN" u="sng" dirty="0">
                <a:latin typeface="Aptos" panose="020B0004020202020204" pitchFamily="34" charset="0"/>
              </a:rPr>
              <a:t>: Optimizing GPU SASS Schedules via Deep Reinforcement Learning (CGO'25)</a:t>
            </a:r>
          </a:p>
          <a:p>
            <a:pPr lvl="2"/>
            <a:r>
              <a:rPr lang="en" altLang="zh-CN" dirty="0">
                <a:latin typeface="Aptos" panose="020B0004020202020204" pitchFamily="34" charset="0"/>
              </a:rPr>
              <a:t>Kevin: Multi-Turn RL for Generating CUDA Kernels(ICML’25 workshop) </a:t>
            </a:r>
          </a:p>
          <a:p>
            <a:endParaRPr lang="en" altLang="zh-CN" dirty="0">
              <a:latin typeface="Aptos" panose="020B0004020202020204" pitchFamily="34" charset="0"/>
            </a:endParaRPr>
          </a:p>
          <a:p>
            <a:r>
              <a:rPr lang="en" altLang="zh-CN" dirty="0">
                <a:latin typeface="Aptos" panose="020B0004020202020204" pitchFamily="34" charset="0"/>
              </a:rPr>
              <a:t>Three types of task:</a:t>
            </a:r>
          </a:p>
          <a:p>
            <a:pPr lvl="1"/>
            <a:r>
              <a:rPr lang="en" altLang="zh-CN" dirty="0">
                <a:latin typeface="Aptos" panose="020B0004020202020204" pitchFamily="34" charset="0"/>
              </a:rPr>
              <a:t>Code generation</a:t>
            </a:r>
          </a:p>
          <a:p>
            <a:pPr lvl="1"/>
            <a:r>
              <a:rPr lang="en" altLang="zh-CN" dirty="0">
                <a:latin typeface="Aptos" panose="020B0004020202020204" pitchFamily="34" charset="0"/>
              </a:rPr>
              <a:t>Code optimization</a:t>
            </a:r>
          </a:p>
          <a:p>
            <a:pPr lvl="1"/>
            <a:r>
              <a:rPr lang="en" altLang="zh-CN" dirty="0">
                <a:latin typeface="Aptos" panose="020B0004020202020204" pitchFamily="34" charset="0"/>
              </a:rPr>
              <a:t>Bug detection</a:t>
            </a:r>
          </a:p>
        </p:txBody>
      </p:sp>
    </p:spTree>
    <p:extLst>
      <p:ext uri="{BB962C8B-B14F-4D97-AF65-F5344CB8AC3E}">
        <p14:creationId xmlns:p14="http://schemas.microsoft.com/office/powerpoint/2010/main" val="385214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BC13A47-15F3-3067-1F37-D89D3BB84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05" y="345041"/>
            <a:ext cx="8923006" cy="35456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08C4BE0-143D-1EC5-6693-3D424F7EF944}"/>
              </a:ext>
            </a:extLst>
          </p:cNvPr>
          <p:cNvSpPr txBox="1"/>
          <p:nvPr/>
        </p:nvSpPr>
        <p:spPr>
          <a:xfrm>
            <a:off x="671947" y="4583151"/>
            <a:ext cx="11070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400" dirty="0">
                <a:latin typeface="Aptos" panose="020B0004020202020204" pitchFamily="34" charset="0"/>
              </a:rPr>
              <a:t>TL;DR</a:t>
            </a:r>
            <a:r>
              <a:rPr kumimoji="1" lang="en-US" altLang="zh-CN" sz="2400" dirty="0">
                <a:latin typeface="Aptos" panose="020B0004020202020204" pitchFamily="34" charset="0"/>
              </a:rPr>
              <a:t>: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" altLang="zh-CN" sz="2400" dirty="0">
                <a:latin typeface="Aptos" panose="020B0004020202020204" pitchFamily="34" charset="0"/>
              </a:rPr>
              <a:t>Design Multi-Agent System for GPU </a:t>
            </a:r>
            <a:r>
              <a:rPr kumimoji="1" lang="en" altLang="zh-CN" sz="2400" b="1" dirty="0">
                <a:latin typeface="Aptos" panose="020B0004020202020204" pitchFamily="34" charset="0"/>
              </a:rPr>
              <a:t>Kernel Performance Optimization</a:t>
            </a:r>
            <a:r>
              <a:rPr kumimoji="1" lang="en" altLang="zh-CN" sz="2400" dirty="0">
                <a:latin typeface="Aptos" panose="020B0004020202020204" pitchFamily="34" charset="0"/>
              </a:rPr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" altLang="zh-CN" sz="2400" dirty="0">
                <a:latin typeface="Aptos" panose="020B0004020202020204" pitchFamily="34" charset="0"/>
              </a:rPr>
              <a:t>Achieve avg 1.32x speedup in </a:t>
            </a:r>
            <a:r>
              <a:rPr kumimoji="1" lang="en" altLang="zh-CN" sz="2400" b="1" dirty="0" err="1">
                <a:latin typeface="Aptos" panose="020B0004020202020204" pitchFamily="34" charset="0"/>
              </a:rPr>
              <a:t>sglang</a:t>
            </a:r>
            <a:r>
              <a:rPr kumimoji="1" lang="en" altLang="zh-CN" sz="2400" b="1" dirty="0">
                <a:latin typeface="Aptos" panose="020B0004020202020204" pitchFamily="34" charset="0"/>
              </a:rPr>
              <a:t> kernel</a:t>
            </a:r>
            <a:endParaRPr kumimoji="1" lang="zh-CN" altLang="en-US" sz="2400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01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AA457-7ECD-82D3-A06E-AAB2D6D9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73" y="97497"/>
            <a:ext cx="10101147" cy="839206"/>
          </a:xfrm>
        </p:spPr>
        <p:txBody>
          <a:bodyPr/>
          <a:lstStyle/>
          <a:p>
            <a:r>
              <a:rPr lang="en" altLang="zh-CN" dirty="0">
                <a:latin typeface="Aptos" panose="020B0004020202020204" pitchFamily="34" charset="0"/>
              </a:rPr>
              <a:t>Astra: Overview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0FB6A2-070B-3D7F-39C4-C514DC5452C3}"/>
              </a:ext>
            </a:extLst>
          </p:cNvPr>
          <p:cNvSpPr txBox="1"/>
          <p:nvPr/>
        </p:nvSpPr>
        <p:spPr>
          <a:xfrm>
            <a:off x="418087" y="936703"/>
            <a:ext cx="1158687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CN" sz="2800" b="1" dirty="0">
                <a:latin typeface="Aptos" panose="020B0004020202020204" pitchFamily="34" charset="0"/>
              </a:rPr>
              <a:t>Agent concept: </a:t>
            </a:r>
            <a:r>
              <a:rPr lang="en" altLang="zh-CN" sz="2800" dirty="0">
                <a:latin typeface="Aptos" panose="020B0004020202020204" pitchFamily="34" charset="0"/>
              </a:rPr>
              <a:t>LLM as reasoning core + external modules</a:t>
            </a:r>
            <a:endParaRPr lang="en" altLang="zh-CN" sz="2800" b="1" dirty="0">
              <a:latin typeface="Aptos" panose="020B00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Aptos" panose="020B0004020202020204" pitchFamily="34" charset="0"/>
              </a:rPr>
              <a:t>Memory Module: short-term (context text), long-term (RAG retrieval,  graph-based memory)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Aptos" panose="020B0004020202020204" pitchFamily="34" charset="0"/>
              </a:rPr>
              <a:t>Tool Module: external utilities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Aptos" panose="020B0004020202020204" pitchFamily="34" charset="0"/>
              </a:rPr>
              <a:t>Reflection Module: self-analysis / feedback loop</a:t>
            </a:r>
          </a:p>
          <a:p>
            <a:endParaRPr kumimoji="1" lang="en" altLang="zh-CN" sz="2800" b="1" dirty="0">
              <a:latin typeface="Aptos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CN" sz="2800" b="1" dirty="0">
                <a:latin typeface="Aptos" panose="020B0004020202020204" pitchFamily="34" charset="0"/>
              </a:rPr>
              <a:t>Multi-Agent System: </a:t>
            </a:r>
            <a:r>
              <a:rPr lang="en" altLang="zh-CN" sz="2800" dirty="0">
                <a:latin typeface="Aptos" panose="020B0004020202020204" pitchFamily="34" charset="0"/>
              </a:rPr>
              <a:t>Agents handle subtasks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Aptos" panose="020B0004020202020204" pitchFamily="34" charset="0"/>
              </a:rPr>
              <a:t>Task decomposition → simpler tasks, better correctness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Aptos" panose="020B0004020202020204" pitchFamily="34" charset="0"/>
              </a:rPr>
              <a:t>Separate memory per agent → prevents </a:t>
            </a:r>
            <a:r>
              <a:rPr lang="en" altLang="zh-CN" sz="2400" b="1" dirty="0">
                <a:latin typeface="Aptos" panose="020B0004020202020204" pitchFamily="34" charset="0"/>
              </a:rPr>
              <a:t>error</a:t>
            </a:r>
            <a:r>
              <a:rPr lang="zh-CN" altLang="en-US" sz="2400" b="1" dirty="0">
                <a:latin typeface="Aptos" panose="020B0004020202020204" pitchFamily="34" charset="0"/>
              </a:rPr>
              <a:t> </a:t>
            </a:r>
            <a:r>
              <a:rPr lang="en" altLang="zh-CN" sz="2400" b="1" dirty="0">
                <a:latin typeface="Aptos" panose="020B0004020202020204" pitchFamily="34" charset="0"/>
              </a:rPr>
              <a:t>contamination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" altLang="zh-CN" sz="2400" b="1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sz="2400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36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97163-A4B9-34CE-57BB-A62FE1F6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30" y="149973"/>
            <a:ext cx="10497670" cy="966134"/>
          </a:xfrm>
        </p:spPr>
        <p:txBody>
          <a:bodyPr/>
          <a:lstStyle/>
          <a:p>
            <a:r>
              <a:rPr kumimoji="1" lang="en-US" altLang="zh-CN" dirty="0"/>
              <a:t>Astra: Overview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105557-FAEC-DE0D-9A7D-4446B167252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46530" y="1066800"/>
            <a:ext cx="11107737" cy="472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Aptos" panose="020B0004020202020204" pitchFamily="34" charset="0"/>
              </a:rPr>
              <a:t>Agent role: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ptos" panose="020B0004020202020204" pitchFamily="34" charset="0"/>
              </a:rPr>
              <a:t>Planning Agent:</a:t>
            </a:r>
            <a:r>
              <a:rPr kumimoji="1" lang="zh-CN" altLang="en-US" sz="2000" dirty="0">
                <a:latin typeface="Aptos" panose="020B0004020202020204" pitchFamily="34" charset="0"/>
              </a:rPr>
              <a:t> </a:t>
            </a:r>
            <a:r>
              <a:rPr lang="en" altLang="zh-CN" sz="2000" dirty="0">
                <a:latin typeface="Aptos" panose="020B0004020202020204" pitchFamily="34" charset="0"/>
              </a:rPr>
              <a:t>decide optimization locations &amp; methods</a:t>
            </a:r>
            <a:endParaRPr kumimoji="1" lang="en-US" altLang="zh-CN" sz="2000" dirty="0">
              <a:latin typeface="Aptos" panose="020B00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ptos" panose="020B0004020202020204" pitchFamily="34" charset="0"/>
              </a:rPr>
              <a:t>Coding Agent: </a:t>
            </a:r>
            <a:r>
              <a:rPr lang="en" altLang="zh-CN" sz="2000" dirty="0">
                <a:latin typeface="Aptos" panose="020B0004020202020204" pitchFamily="34" charset="0"/>
              </a:rPr>
              <a:t>generate optimized code from suggestions</a:t>
            </a:r>
            <a:endParaRPr kumimoji="1" lang="en-US" altLang="zh-CN" sz="2000" dirty="0">
              <a:latin typeface="Aptos" panose="020B00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ptos" panose="020B0004020202020204" pitchFamily="34" charset="0"/>
              </a:rPr>
              <a:t>Testing Agent:</a:t>
            </a:r>
            <a:r>
              <a:rPr kumimoji="1" lang="zh-CN" altLang="en-US" sz="2000" dirty="0">
                <a:latin typeface="Aptos" panose="020B0004020202020204" pitchFamily="34" charset="0"/>
              </a:rPr>
              <a:t> </a:t>
            </a:r>
            <a:r>
              <a:rPr lang="en" altLang="zh-CN" sz="2000" dirty="0">
                <a:latin typeface="Aptos" panose="020B0004020202020204" pitchFamily="34" charset="0"/>
              </a:rPr>
              <a:t>create test units</a:t>
            </a:r>
            <a:endParaRPr kumimoji="1" lang="en-US" altLang="zh-CN" sz="2000" dirty="0">
              <a:latin typeface="Aptos" panose="020B00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ptos" panose="020B0004020202020204" pitchFamily="34" charset="0"/>
              </a:rPr>
              <a:t>Profiling Agent</a:t>
            </a:r>
            <a:r>
              <a:rPr kumimoji="1" lang="zh-CN" altLang="en-US" sz="2000" dirty="0">
                <a:latin typeface="Aptos" panose="020B0004020202020204" pitchFamily="34" charset="0"/>
              </a:rPr>
              <a:t>：</a:t>
            </a:r>
            <a:r>
              <a:rPr lang="en" altLang="zh-CN" sz="2000" dirty="0">
                <a:latin typeface="Aptos" panose="020B0004020202020204" pitchFamily="34" charset="0"/>
              </a:rPr>
              <a:t>analyze code &amp; provide error diagnostics</a:t>
            </a:r>
            <a:endParaRPr kumimoji="1" lang="en-US" altLang="zh-CN" sz="2000" dirty="0">
              <a:latin typeface="Aptos" panose="020B0004020202020204" pitchFamily="34" charset="0"/>
            </a:endParaRPr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240BC176-C4CC-BFB4-7755-1F15638E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94" y="3082760"/>
            <a:ext cx="7900530" cy="36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6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0B6AA-DBDE-E6C1-E166-46096E209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22" y="119798"/>
            <a:ext cx="9476678" cy="839207"/>
          </a:xfrm>
        </p:spPr>
        <p:txBody>
          <a:bodyPr/>
          <a:lstStyle/>
          <a:p>
            <a:r>
              <a:rPr kumimoji="1" lang="en-US" altLang="zh-CN" dirty="0">
                <a:latin typeface="Aptos" panose="020B0004020202020204" pitchFamily="34" charset="0"/>
              </a:rPr>
              <a:t>Astra: Evaluation</a:t>
            </a:r>
            <a:endParaRPr kumimoji="1" lang="zh-CN" altLang="en-US" dirty="0">
              <a:latin typeface="Aptos" panose="020B00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DDA30-90CA-B734-9DCC-8C7C7FD78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21" y="959005"/>
            <a:ext cx="11751527" cy="5653668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latin typeface="Aptos" panose="020B0004020202020204" pitchFamily="34" charset="0"/>
              </a:rPr>
              <a:t>Experiment Setup</a:t>
            </a:r>
          </a:p>
          <a:p>
            <a:pPr lvl="1"/>
            <a:r>
              <a:rPr kumimoji="1" lang="en-US" altLang="zh-CN" dirty="0">
                <a:latin typeface="Aptos" panose="020B0004020202020204" pitchFamily="34" charset="0"/>
              </a:rPr>
              <a:t>Workload: kernel extracted from </a:t>
            </a:r>
            <a:r>
              <a:rPr kumimoji="1" lang="en-US" altLang="zh-CN" dirty="0" err="1">
                <a:latin typeface="Aptos" panose="020B0004020202020204" pitchFamily="34" charset="0"/>
              </a:rPr>
              <a:t>SGLang</a:t>
            </a:r>
            <a:endParaRPr kumimoji="1" lang="en-US" altLang="zh-CN" dirty="0">
              <a:latin typeface="Aptos" panose="020B0004020202020204" pitchFamily="34" charset="0"/>
            </a:endParaRPr>
          </a:p>
          <a:p>
            <a:pPr lvl="1"/>
            <a:r>
              <a:rPr kumimoji="1" lang="en-US" altLang="zh-CN" dirty="0">
                <a:latin typeface="Aptos" panose="020B0004020202020204" pitchFamily="34" charset="0"/>
              </a:rPr>
              <a:t>Model: </a:t>
            </a:r>
            <a:r>
              <a:rPr lang="en" altLang="zh-CN" dirty="0">
                <a:latin typeface="Aptos" panose="020B0004020202020204" pitchFamily="34" charset="0"/>
              </a:rPr>
              <a:t>OpenAI’s o4-mini</a:t>
            </a:r>
          </a:p>
          <a:p>
            <a:pPr lvl="1"/>
            <a:r>
              <a:rPr kumimoji="1" lang="en" altLang="zh-CN" dirty="0">
                <a:latin typeface="Aptos" panose="020B0004020202020204" pitchFamily="34" charset="0"/>
              </a:rPr>
              <a:t>Hardware: </a:t>
            </a:r>
            <a:r>
              <a:rPr lang="en" altLang="zh-CN" dirty="0">
                <a:latin typeface="Aptos" panose="020B0004020202020204" pitchFamily="34" charset="0"/>
              </a:rPr>
              <a:t>NVIDIA H100 GPU</a:t>
            </a:r>
            <a:br>
              <a:rPr lang="en" altLang="zh-CN" dirty="0">
                <a:latin typeface="Aptos" panose="020B0004020202020204" pitchFamily="34" charset="0"/>
              </a:rPr>
            </a:br>
            <a:endParaRPr lang="en" altLang="zh-CN" dirty="0">
              <a:latin typeface="Aptos" panose="020B0004020202020204" pitchFamily="34" charset="0"/>
            </a:endParaRPr>
          </a:p>
          <a:p>
            <a:r>
              <a:rPr lang="en" altLang="zh-CN" b="1" dirty="0">
                <a:latin typeface="Aptos" panose="020B0004020202020204" pitchFamily="34" charset="0"/>
              </a:rPr>
              <a:t>Result </a:t>
            </a:r>
          </a:p>
          <a:p>
            <a:pPr lvl="1"/>
            <a:r>
              <a:rPr lang="en" altLang="zh-CN" dirty="0">
                <a:latin typeface="Aptos" panose="020B0004020202020204" pitchFamily="34" charset="0"/>
              </a:rPr>
              <a:t>All correct, avg 1.32x speedup compared to human expert</a:t>
            </a:r>
            <a:br>
              <a:rPr lang="en" altLang="zh-CN" dirty="0">
                <a:latin typeface="Aptos" panose="020B0004020202020204" pitchFamily="34" charset="0"/>
              </a:rPr>
            </a:br>
            <a:endParaRPr lang="en" altLang="zh-CN" dirty="0">
              <a:latin typeface="Aptos" panose="020B0004020202020204" pitchFamily="34" charset="0"/>
            </a:endParaRPr>
          </a:p>
          <a:p>
            <a:r>
              <a:rPr kumimoji="1" lang="en" altLang="zh-CN" b="1" dirty="0">
                <a:latin typeface="Aptos" panose="020B0004020202020204" pitchFamily="34" charset="0"/>
              </a:rPr>
              <a:t>Case study</a:t>
            </a:r>
            <a:r>
              <a:rPr kumimoji="1" lang="en" altLang="zh-CN" dirty="0">
                <a:latin typeface="Aptos" panose="020B0004020202020204" pitchFamily="34" charset="0"/>
              </a:rPr>
              <a:t>: </a:t>
            </a:r>
            <a:r>
              <a:rPr lang="en" altLang="zh-CN" dirty="0">
                <a:latin typeface="Aptos" panose="020B0004020202020204" pitchFamily="34" charset="0"/>
              </a:rPr>
              <a:t>Which cases optimized? How were they optimized?</a:t>
            </a:r>
          </a:p>
          <a:p>
            <a:pPr lvl="1"/>
            <a:r>
              <a:rPr lang="en" altLang="zh-CN" dirty="0">
                <a:latin typeface="Aptos" panose="020B0004020202020204" pitchFamily="34" charset="0"/>
              </a:rPr>
              <a:t>Loop-Invariant Code Motion </a:t>
            </a:r>
          </a:p>
          <a:p>
            <a:pPr lvl="1"/>
            <a:r>
              <a:rPr lang="en" altLang="zh-CN" dirty="0">
                <a:latin typeface="Aptos" panose="020B0004020202020204" pitchFamily="34" charset="0"/>
              </a:rPr>
              <a:t>Improved memory access</a:t>
            </a:r>
          </a:p>
          <a:p>
            <a:pPr lvl="2"/>
            <a:r>
              <a:rPr lang="en" altLang="zh-CN" dirty="0">
                <a:latin typeface="Aptos" panose="020B0004020202020204" pitchFamily="34" charset="0"/>
              </a:rPr>
              <a:t>Shared memory block-level → warp-level reduce (__</a:t>
            </a:r>
            <a:r>
              <a:rPr lang="en" altLang="zh-CN" dirty="0" err="1">
                <a:latin typeface="Aptos" panose="020B0004020202020204" pitchFamily="34" charset="0"/>
              </a:rPr>
              <a:t>shfl_down_sync</a:t>
            </a:r>
            <a:r>
              <a:rPr lang="en" altLang="zh-CN" dirty="0">
                <a:latin typeface="Aptos" panose="020B0004020202020204" pitchFamily="34" charset="0"/>
              </a:rPr>
              <a:t>)</a:t>
            </a:r>
          </a:p>
          <a:p>
            <a:pPr lvl="2"/>
            <a:r>
              <a:rPr lang="en" altLang="zh-CN" dirty="0">
                <a:latin typeface="Aptos" panose="020B0004020202020204" pitchFamily="34" charset="0"/>
              </a:rPr>
              <a:t>Vectorized memory access</a:t>
            </a:r>
          </a:p>
          <a:p>
            <a:pPr lvl="1"/>
            <a:r>
              <a:rPr lang="en" altLang="zh-CN" dirty="0">
                <a:latin typeface="Aptos" panose="020B0004020202020204" pitchFamily="34" charset="0"/>
              </a:rPr>
              <a:t>Use fast math intrinsics, e.g. __</a:t>
            </a:r>
            <a:r>
              <a:rPr lang="en" altLang="zh-CN" dirty="0" err="1">
                <a:latin typeface="Aptos" panose="020B0004020202020204" pitchFamily="34" charset="0"/>
              </a:rPr>
              <a:t>frcp_rn</a:t>
            </a:r>
            <a:r>
              <a:rPr lang="en" altLang="zh-CN" dirty="0">
                <a:latin typeface="Aptos" panose="020B0004020202020204" pitchFamily="34" charset="0"/>
              </a:rPr>
              <a:t>, __</a:t>
            </a:r>
            <a:r>
              <a:rPr lang="en" altLang="zh-CN" dirty="0" err="1">
                <a:latin typeface="Aptos" panose="020B0004020202020204" pitchFamily="34" charset="0"/>
              </a:rPr>
              <a:t>fmul_rn</a:t>
            </a:r>
            <a:endParaRPr lang="en" altLang="zh-CN" dirty="0">
              <a:latin typeface="Aptos" panose="020B0004020202020204" pitchFamily="34" charset="0"/>
            </a:endParaRPr>
          </a:p>
          <a:p>
            <a:pPr lvl="1"/>
            <a:endParaRPr kumimoji="1" lang="zh-CN" altLang="en-US" dirty="0">
              <a:latin typeface="Aptos" panose="020B00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BD908C-88C0-D11B-A3E9-F9B6E25B6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330" y="274003"/>
            <a:ext cx="5592148" cy="18861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F38224-D8EB-1C55-9956-D0DF02D28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088" y="2278860"/>
            <a:ext cx="5854390" cy="11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0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A4F92-90A7-7F76-5F76-5AA14FAA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22" y="153253"/>
            <a:ext cx="10156902" cy="872660"/>
          </a:xfrm>
        </p:spPr>
        <p:txBody>
          <a:bodyPr/>
          <a:lstStyle/>
          <a:p>
            <a:r>
              <a:rPr kumimoji="1" lang="en-US" altLang="zh-CN" dirty="0">
                <a:latin typeface="Aptos" panose="020B0004020202020204" pitchFamily="34" charset="0"/>
              </a:rPr>
              <a:t>Astra: case study(cont.)</a:t>
            </a:r>
            <a:endParaRPr kumimoji="1" lang="zh-CN" altLang="en-US" dirty="0">
              <a:latin typeface="Aptos" panose="020B00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DF73A-0CD3-F9F4-4D6A-5665E5CF1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639" y="1293459"/>
            <a:ext cx="8815735" cy="1122171"/>
          </a:xfrm>
        </p:spPr>
        <p:txBody>
          <a:bodyPr>
            <a:normAutofit/>
          </a:bodyPr>
          <a:lstStyle/>
          <a:p>
            <a:r>
              <a:rPr lang="en" altLang="zh-CN" sz="2400" dirty="0">
                <a:latin typeface="Aptos" panose="020B0004020202020204" pitchFamily="34" charset="0"/>
              </a:rPr>
              <a:t>Shared mem block-level reduce → warp-level reduce:</a:t>
            </a:r>
            <a:endParaRPr kumimoji="1"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A92BB7-3BBC-6276-0FF1-229DE35D8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12" y="2016425"/>
            <a:ext cx="10501731" cy="36318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102DCB0-5CDA-53F4-5D08-84E91AEDA3D4}"/>
              </a:ext>
            </a:extLst>
          </p:cNvPr>
          <p:cNvSpPr/>
          <p:nvPr/>
        </p:nvSpPr>
        <p:spPr>
          <a:xfrm>
            <a:off x="5866943" y="2800458"/>
            <a:ext cx="4791075" cy="676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275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1145</Words>
  <Application>Microsoft Macintosh PowerPoint</Application>
  <PresentationFormat>宽屏</PresentationFormat>
  <Paragraphs>193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Aptos</vt:lpstr>
      <vt:lpstr>Arial</vt:lpstr>
      <vt:lpstr>Office 主题​​</vt:lpstr>
      <vt:lpstr>A Survey of LLMs for CUDA Code</vt:lpstr>
      <vt:lpstr>Outline</vt:lpstr>
      <vt:lpstr>Background</vt:lpstr>
      <vt:lpstr>Background</vt:lpstr>
      <vt:lpstr>PowerPoint 演示文稿</vt:lpstr>
      <vt:lpstr>Astra: Overview</vt:lpstr>
      <vt:lpstr>Astra: Overview</vt:lpstr>
      <vt:lpstr>Astra: Evaluation</vt:lpstr>
      <vt:lpstr>Astra: case study(cont.)</vt:lpstr>
      <vt:lpstr>Astra: case study(cont.)</vt:lpstr>
      <vt:lpstr>Astra: case study(cont.)</vt:lpstr>
      <vt:lpstr>PowerPoint 演示文稿</vt:lpstr>
      <vt:lpstr>Introduction</vt:lpstr>
      <vt:lpstr>Overview</vt:lpstr>
      <vt:lpstr>Evaluation</vt:lpstr>
      <vt:lpstr>PowerPoint 演示文稿</vt:lpstr>
      <vt:lpstr>Background</vt:lpstr>
      <vt:lpstr>PowerPoint 演示文稿</vt:lpstr>
      <vt:lpstr>Overview</vt:lpstr>
      <vt:lpstr>Overview</vt:lpstr>
      <vt:lpstr>Evaluation</vt:lpstr>
      <vt:lpstr>Case study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maxingsjtu@gmail.com</dc:creator>
  <cp:lastModifiedBy>maxingsjtu@gmail.com</cp:lastModifiedBy>
  <cp:revision>6</cp:revision>
  <dcterms:created xsi:type="dcterms:W3CDTF">2025-10-23T04:01:45Z</dcterms:created>
  <dcterms:modified xsi:type="dcterms:W3CDTF">2025-10-24T01:21:36Z</dcterms:modified>
</cp:coreProperties>
</file>