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4" r:id="rId5"/>
    <p:sldId id="275" r:id="rId6"/>
    <p:sldId id="278" r:id="rId7"/>
    <p:sldId id="276" r:id="rId8"/>
    <p:sldId id="262" r:id="rId9"/>
    <p:sldId id="269" r:id="rId10"/>
    <p:sldId id="267" r:id="rId11"/>
    <p:sldId id="283" r:id="rId12"/>
    <p:sldId id="268" r:id="rId13"/>
    <p:sldId id="271" r:id="rId14"/>
    <p:sldId id="270" r:id="rId15"/>
    <p:sldId id="272" r:id="rId16"/>
    <p:sldId id="284" r:id="rId17"/>
    <p:sldId id="285" r:id="rId18"/>
    <p:sldId id="287" r:id="rId19"/>
    <p:sldId id="279" r:id="rId20"/>
    <p:sldId id="281" r:id="rId21"/>
    <p:sldId id="288" r:id="rId22"/>
    <p:sldId id="280" r:id="rId23"/>
    <p:sldId id="282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2ED8-D947-0A2D-2163-C743F0E97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CF0FF7-8CB2-8AF6-ACE2-40745A7A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F6E64-3440-CC69-C71A-2353BF74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53F6E-FBC9-AF42-CCA5-CE3E1A71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2F68D-CB03-1F32-42B3-5736CD42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F9A3C-E2FE-0314-F4B6-0F2BA91D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25B89-6C27-1963-DE6C-99937B732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D27FC-5EA1-C4D3-234E-61FD2858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FC74D-D0AA-D240-7265-8BF2E935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9F00B-A6FF-6AC7-83DF-CCDC0465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0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3CCFF8-7337-B39B-3466-091801DBA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4A69F9-FE9F-A751-5F69-7D7691666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84DB3-5105-C861-8499-FEE01C2B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33E7D-EB7B-053F-9D6F-AB5FA518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E733D-68D0-EB98-7CA1-466F34FF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E30D-3A32-1119-31CB-DC3C8901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B4CA5-7AA9-C02C-36CE-FB6871B8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021FC-8102-16C8-12F8-281EBF71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60F7A-2A0F-2B61-EE63-A8ACE875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D6182-B455-A550-691E-7BA9DD3C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2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AF724-0724-F528-7214-F65B544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5B75C-8473-A29C-649F-3A4B88DB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9D072-115D-D289-A672-149017FB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F8E79-8E55-F5AF-80E9-4732BE68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33BF4-1DD2-9377-2708-28ECCD3D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1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2A0F9-10BC-528F-7B93-05643A40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04F3F-621D-6D24-07FC-7635E109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B8B1C-5644-C79D-9693-131F43DC0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781EA-9939-C169-ADBA-C90BFC65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7F90C-96A0-998C-27B2-ACE01CD3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72432-6A82-0037-A69A-B0B331F8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7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DC9F6-34DA-8875-2A8B-AD811A41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1EC41-9A16-B45A-072E-E399754E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7ADA4-D1D0-A391-6412-ED7E4A98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A9880-E29E-B4AB-1865-C2D110249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ECC834-B91E-BE5E-B5F1-7F0A05CC5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A1FD62-573A-5009-4C8F-E6E78827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6F43DC-EA33-4FD0-A98A-E0CF8825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5A3A18-9A4D-0762-72F4-22D68BC6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6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5798-07B8-581F-8EAF-200D2F1E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EA09D-540C-E668-6F6B-3FFE9D82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B014AB-D067-10AB-619B-4D267D5A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2BA8A-2D58-5E67-5C70-5D5D9D1E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1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8C350E-1A82-844B-E14A-D78F13F0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2D0B0-4710-E766-965A-106FCD6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071E0-B08A-996C-F3D1-A76EC427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14435-AAFF-A3F3-2111-7566FACD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E1FD5-BAC5-27AC-EDC1-728B1BBA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DD9B0-9894-7E0F-9D99-BD4077B2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3BD12-49AD-CF01-E132-6CD2E7C3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F095F-B2A7-6456-20E9-3F6C3F7D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16F7E-7F36-CC21-4895-66AFA3A6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0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9BC1B-368E-59A7-4B3A-ABE00E9B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1CA8D0-C9F9-349A-D469-83E1D9248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BBB5C-70D3-7DAC-F5C2-3C957A3B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3A7ED-E52D-8EF5-12B0-A8974824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FD94D-ADF3-6085-A0DD-F8F8F240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2A6D8-A3BA-589F-EFE3-8C32C0C5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3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06670-FF90-DF06-CE77-270F80B3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565D1-6083-0BDA-42A0-7A7668E5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D95E1-0C92-E23F-C6C7-8F885C9AC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E9E70-38BA-4C84-BB5C-6A23BB434F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3D535-69C2-0D35-BC09-CAE073A50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FB5FF-D6AD-9025-D430-A39F027BA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4331-10E0-47C6-BB46-66D82DD5D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DA7C6-E0E0-2897-67DC-5413D6A0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021" y="2565368"/>
            <a:ext cx="9407957" cy="15224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How does </a:t>
            </a:r>
            <a:r>
              <a:rPr lang="en-US" altLang="zh-CN" dirty="0" err="1"/>
              <a:t>Deepspeed</a:t>
            </a:r>
            <a:r>
              <a:rPr lang="en-US" altLang="zh-CN" dirty="0"/>
              <a:t> </a:t>
            </a:r>
            <a:r>
              <a:rPr lang="en-US" altLang="zh-CN" dirty="0" err="1"/>
              <a:t>ZeRO</a:t>
            </a:r>
            <a:br>
              <a:rPr lang="en-US" altLang="zh-CN" dirty="0"/>
            </a:br>
            <a:r>
              <a:rPr lang="en-US" altLang="zh-CN" dirty="0"/>
              <a:t>perform distributed training to train LLMs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81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8CEE-6A67-8400-93B4-D938BC64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Model Parallelism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D10D7C-71E5-29B8-7C5C-328242D8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5" y="1690688"/>
            <a:ext cx="6645028" cy="18249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9BC841-054B-9E26-39CD-2D34A2384651}"/>
              </a:ext>
            </a:extLst>
          </p:cNvPr>
          <p:cNvSpPr txBox="1"/>
          <p:nvPr/>
        </p:nvSpPr>
        <p:spPr>
          <a:xfrm>
            <a:off x="7381504" y="1371715"/>
            <a:ext cx="3402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Forward locally, send output to the next rank.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If there are enough micro-batches, keep perform step 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Else go into </a:t>
            </a:r>
            <a:r>
              <a:rPr lang="en-US" altLang="zh-CN" b="1" dirty="0"/>
              <a:t>Bubble</a:t>
            </a:r>
            <a:r>
              <a:rPr lang="en-US" altLang="zh-CN" dirty="0"/>
              <a:t> until backward start.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Backward locally, send output to previous rank.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Keep doing until the iteration ends(pipeline flush)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71F111-6088-54CA-943E-4DDA92E78A46}"/>
              </a:ext>
            </a:extLst>
          </p:cNvPr>
          <p:cNvSpPr txBox="1"/>
          <p:nvPr/>
        </p:nvSpPr>
        <p:spPr>
          <a:xfrm>
            <a:off x="1182584" y="4653539"/>
            <a:ext cx="4974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Need large micro batch size to hide pipeline bubble and flush.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Large micro batch thus causing high activation memory footprint &amp; convergence issue.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It’s of difficulty to divide balanced pipeline workload.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AE6E68-6B08-F5F0-72C5-7FA08651FE0D}"/>
              </a:ext>
            </a:extLst>
          </p:cNvPr>
          <p:cNvSpPr txBox="1"/>
          <p:nvPr/>
        </p:nvSpPr>
        <p:spPr>
          <a:xfrm>
            <a:off x="6749637" y="4653539"/>
            <a:ext cx="4428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Each model takes a different micro-batch, which a part of the input batch.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Communication cost is relatively low. (one point-to-point communication).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B17109-FE88-CA55-1FE7-74C4C4677607}"/>
                  </a:ext>
                </a:extLst>
              </p:cNvPr>
              <p:cNvSpPr txBox="1"/>
              <p:nvPr/>
            </p:nvSpPr>
            <p:spPr>
              <a:xfrm>
                <a:off x="1841170" y="3809492"/>
                <a:ext cx="2422566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Bubble fraction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B17109-FE88-CA55-1FE7-74C4C4677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70" y="3809492"/>
                <a:ext cx="2422566" cy="484941"/>
              </a:xfrm>
              <a:prstGeom prst="rect">
                <a:avLst/>
              </a:prstGeom>
              <a:blipFill>
                <a:blip r:embed="rId3"/>
                <a:stretch>
                  <a:fillRect l="-2015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75B8-AF0A-5263-BB38-D4C2617E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Model Parallelism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47B1D2-BF5D-213E-9BFE-486B9E25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91" y="1904443"/>
            <a:ext cx="6813509" cy="11907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70EF14-CB9B-509B-CABD-3F1C1746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9" y="3533117"/>
            <a:ext cx="6702631" cy="15623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E92223-6BEF-3368-CD1D-34F158283DDF}"/>
              </a:ext>
            </a:extLst>
          </p:cNvPr>
          <p:cNvSpPr txBox="1"/>
          <p:nvPr/>
        </p:nvSpPr>
        <p:spPr>
          <a:xfrm>
            <a:off x="7844146" y="2315172"/>
            <a:ext cx="379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Decrease In-flight memory footprint</a:t>
            </a:r>
            <a:endParaRPr lang="en-US" altLang="zh-CN" b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30B062-45B6-41FA-BA29-27B3D0C2E851}"/>
              </a:ext>
            </a:extLst>
          </p:cNvPr>
          <p:cNvSpPr txBox="1"/>
          <p:nvPr/>
        </p:nvSpPr>
        <p:spPr>
          <a:xfrm>
            <a:off x="8362217" y="3804165"/>
            <a:ext cx="27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Decrease bubble fraction</a:t>
            </a:r>
            <a:endParaRPr lang="en-US" altLang="zh-CN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505E63-8C54-A564-37B2-4342CBE0CA28}"/>
                  </a:ext>
                </a:extLst>
              </p:cNvPr>
              <p:cNvSpPr txBox="1"/>
              <p:nvPr/>
            </p:nvSpPr>
            <p:spPr>
              <a:xfrm>
                <a:off x="8532667" y="4539824"/>
                <a:ext cx="2422566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Bubble fraction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505E63-8C54-A564-37B2-4342CBE0C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67" y="4539824"/>
                <a:ext cx="2422566" cy="484941"/>
              </a:xfrm>
              <a:prstGeom prst="rect">
                <a:avLst/>
              </a:prstGeom>
              <a:blipFill>
                <a:blip r:embed="rId4"/>
                <a:stretch>
                  <a:fillRect l="-2267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7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8DE69-0B8E-D3A1-E657-C44D935D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 Model Parallelism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EDE8F1-FD7B-3ADD-9AFA-8F8C687A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3" y="1423493"/>
            <a:ext cx="4832267" cy="46154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69BB74-3B8C-6F53-5F74-42515075644D}"/>
              </a:ext>
            </a:extLst>
          </p:cNvPr>
          <p:cNvSpPr txBox="1"/>
          <p:nvPr/>
        </p:nvSpPr>
        <p:spPr>
          <a:xfrm>
            <a:off x="5357750" y="1445457"/>
            <a:ext cx="6358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Divide weight vertically into A_1 &amp; A_2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Multiply input X with A_1, A_2 in rank_0, rank_1 respectively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Perform </a:t>
            </a:r>
            <a:r>
              <a:rPr lang="en-US" altLang="zh-CN" dirty="0" err="1"/>
              <a:t>GeLU</a:t>
            </a:r>
            <a:r>
              <a:rPr lang="en-US" altLang="zh-CN" dirty="0"/>
              <a:t> respectively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All reduce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Peform</a:t>
            </a:r>
            <a:r>
              <a:rPr lang="en-US" altLang="zh-CN" dirty="0"/>
              <a:t> Dropout respectively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E3F1EC-A9F0-C660-BAAF-613C9E08001F}"/>
              </a:ext>
            </a:extLst>
          </p:cNvPr>
          <p:cNvSpPr txBox="1"/>
          <p:nvPr/>
        </p:nvSpPr>
        <p:spPr>
          <a:xfrm>
            <a:off x="5349831" y="4280115"/>
            <a:ext cx="6003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Higher communication cost. Per MLP/attention a all-reduce operation.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Need to store multiple copy of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Need to modify source code. (But they claim that it’s easy).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High degree of TP decrease GPU utilization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5980CE-F118-92F9-A773-2E82AF99F0F6}"/>
              </a:ext>
            </a:extLst>
          </p:cNvPr>
          <p:cNvSpPr txBox="1"/>
          <p:nvPr/>
        </p:nvSpPr>
        <p:spPr>
          <a:xfrm>
            <a:off x="5357750" y="3262780"/>
            <a:ext cx="442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Effective in Transformer-based models in small scale of GPU cluster.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27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20C0D-256E-D997-DF8B-925B1600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PTD(3D) Parallelism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2DC3BF-673A-DFA5-EEDC-DFC25F3C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63" y="1601622"/>
            <a:ext cx="10186874" cy="22044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691D0B-2063-9E63-A33B-DDCAC986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93" y="3990993"/>
            <a:ext cx="4218206" cy="23107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A00F38-9C08-0C75-EF05-97E9E410F3A5}"/>
              </a:ext>
            </a:extLst>
          </p:cNvPr>
          <p:cNvSpPr txBox="1"/>
          <p:nvPr/>
        </p:nvSpPr>
        <p:spPr>
          <a:xfrm>
            <a:off x="1002563" y="3907552"/>
            <a:ext cx="6031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b="1" dirty="0"/>
              <a:t>pipe </a:t>
            </a:r>
            <a:r>
              <a:rPr lang="en-US" altLang="zh-CN" dirty="0"/>
              <a:t>in </a:t>
            </a:r>
            <a:r>
              <a:rPr lang="en-US" altLang="zh-CN" b="1" dirty="0" err="1"/>
              <a:t>pipeline_parallelism</a:t>
            </a:r>
            <a:endParaRPr lang="en-US" altLang="zh-CN" b="1" dirty="0"/>
          </a:p>
          <a:p>
            <a:r>
              <a:rPr lang="en-US" altLang="zh-CN" dirty="0"/>
              <a:t>      for </a:t>
            </a:r>
            <a:r>
              <a:rPr lang="en-US" altLang="zh-CN" b="1" dirty="0"/>
              <a:t>tensor </a:t>
            </a:r>
            <a:r>
              <a:rPr lang="en-US" altLang="zh-CN" dirty="0"/>
              <a:t>in </a:t>
            </a:r>
            <a:r>
              <a:rPr lang="en-US" altLang="zh-CN" b="1" dirty="0" err="1"/>
              <a:t>tensor_parallelism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for </a:t>
            </a:r>
            <a:r>
              <a:rPr lang="en-US" altLang="zh-CN" b="1" dirty="0"/>
              <a:t>mb </a:t>
            </a:r>
            <a:r>
              <a:rPr lang="en-US" altLang="zh-CN" dirty="0"/>
              <a:t>in </a:t>
            </a:r>
            <a:r>
              <a:rPr lang="en-US" altLang="zh-CN" b="1" dirty="0" err="1"/>
              <a:t>data_parallelism</a:t>
            </a:r>
            <a:endParaRPr lang="en-US" altLang="zh-CN" b="1" dirty="0"/>
          </a:p>
          <a:p>
            <a:r>
              <a:rPr lang="en-US" altLang="zh-CN" b="1" dirty="0"/>
              <a:t>		perform </a:t>
            </a:r>
            <a:r>
              <a:rPr lang="en-US" altLang="zh-CN" b="1" dirty="0" err="1"/>
              <a:t>dp</a:t>
            </a:r>
            <a:r>
              <a:rPr lang="en-US" altLang="zh-CN" b="1" dirty="0"/>
              <a:t>(pipe, tensor, mb)</a:t>
            </a:r>
          </a:p>
          <a:p>
            <a:r>
              <a:rPr lang="en-US" altLang="zh-CN" b="1" dirty="0"/>
              <a:t>	</a:t>
            </a:r>
            <a:r>
              <a:rPr lang="en-US" altLang="zh-CN" dirty="0"/>
              <a:t>end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perform </a:t>
            </a:r>
            <a:r>
              <a:rPr lang="en-US" altLang="zh-CN" b="1" dirty="0" err="1"/>
              <a:t>tp</a:t>
            </a:r>
            <a:r>
              <a:rPr lang="en-US" altLang="zh-CN" b="1" dirty="0"/>
              <a:t>(pipe, tensor)</a:t>
            </a:r>
          </a:p>
          <a:p>
            <a:r>
              <a:rPr lang="en-US" altLang="zh-CN" dirty="0"/>
              <a:t>      end</a:t>
            </a:r>
          </a:p>
          <a:p>
            <a:r>
              <a:rPr lang="en-US" altLang="zh-CN" dirty="0"/>
              <a:t>      </a:t>
            </a:r>
            <a:r>
              <a:rPr lang="en-US" altLang="zh-CN" b="1" dirty="0"/>
              <a:t>perform pp(pipe)</a:t>
            </a:r>
          </a:p>
          <a:p>
            <a:r>
              <a:rPr lang="en-US" altLang="zh-CN" dirty="0"/>
              <a:t>end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8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77547-A5CA-2AAE-CDC2-68ACB4AE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Deepspeed-ZeRO</a:t>
            </a:r>
            <a:r>
              <a:rPr lang="en-US" altLang="zh-CN" dirty="0"/>
              <a:t> / FSDP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82D489-4490-DDC3-9C04-5B6C66CD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0" y="1581432"/>
            <a:ext cx="6011528" cy="30294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EC9B51-002D-C86D-DFFF-6B5485D5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28" y="1331837"/>
            <a:ext cx="5310549" cy="33502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2012E9-758B-0914-81DD-B5D53E7D4DEF}"/>
              </a:ext>
            </a:extLst>
          </p:cNvPr>
          <p:cNvSpPr txBox="1"/>
          <p:nvPr/>
        </p:nvSpPr>
        <p:spPr>
          <a:xfrm>
            <a:off x="732312" y="4814903"/>
            <a:ext cx="4428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Have same or better effectiveness than PP / TP.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Be able to scale out to 1000B using only </a:t>
            </a:r>
            <a:r>
              <a:rPr lang="en-US" altLang="zh-CN" dirty="0" err="1"/>
              <a:t>ZeRO</a:t>
            </a:r>
            <a:r>
              <a:rPr lang="en-US" altLang="zh-CN" dirty="0"/>
              <a:t> data parallelism.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Less communication cost than TP.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E9B6A1-7F04-C56D-6B8F-004312FADBED}"/>
              </a:ext>
            </a:extLst>
          </p:cNvPr>
          <p:cNvSpPr txBox="1"/>
          <p:nvPr/>
        </p:nvSpPr>
        <p:spPr>
          <a:xfrm>
            <a:off x="5997040" y="4814903"/>
            <a:ext cx="442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Like Data parallelism. Low GPU utilization.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2CE5A-F1C1-9651-AF21-E48B2CF4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Deepspeed-ZeRO-1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38B996-8AD8-BEB2-6C93-C869B178D891}"/>
              </a:ext>
            </a:extLst>
          </p:cNvPr>
          <p:cNvSpPr txBox="1"/>
          <p:nvPr/>
        </p:nvSpPr>
        <p:spPr>
          <a:xfrm>
            <a:off x="973777" y="1905990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Fp32 optimizer state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BEB8E7-7B7E-CD9E-4224-3550551E2796}"/>
              </a:ext>
            </a:extLst>
          </p:cNvPr>
          <p:cNvSpPr txBox="1"/>
          <p:nvPr/>
        </p:nvSpPr>
        <p:spPr>
          <a:xfrm>
            <a:off x="973777" y="2669969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Fp16 weight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3E43AD-FB85-743A-A88D-B90934297A0C}"/>
              </a:ext>
            </a:extLst>
          </p:cNvPr>
          <p:cNvSpPr txBox="1"/>
          <p:nvPr/>
        </p:nvSpPr>
        <p:spPr>
          <a:xfrm>
            <a:off x="973777" y="3524993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Fp16 gradient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963A1D-8531-85B6-1A7A-064AECF27CD5}"/>
              </a:ext>
            </a:extLst>
          </p:cNvPr>
          <p:cNvSpPr/>
          <p:nvPr/>
        </p:nvSpPr>
        <p:spPr>
          <a:xfrm>
            <a:off x="3847605" y="1905990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F395E3-471F-51A0-80CE-A520B2902163}"/>
              </a:ext>
            </a:extLst>
          </p:cNvPr>
          <p:cNvSpPr/>
          <p:nvPr/>
        </p:nvSpPr>
        <p:spPr>
          <a:xfrm>
            <a:off x="4465122" y="1905990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77906F-E9E8-4873-5933-6C03BBF46D66}"/>
              </a:ext>
            </a:extLst>
          </p:cNvPr>
          <p:cNvSpPr/>
          <p:nvPr/>
        </p:nvSpPr>
        <p:spPr>
          <a:xfrm>
            <a:off x="6096001" y="1922423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AE1942-F1E8-A3A4-224C-896F2FD437DD}"/>
              </a:ext>
            </a:extLst>
          </p:cNvPr>
          <p:cNvSpPr/>
          <p:nvPr/>
        </p:nvSpPr>
        <p:spPr>
          <a:xfrm>
            <a:off x="6713518" y="1922423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129FF6-2309-4129-5975-32C40139CF4F}"/>
              </a:ext>
            </a:extLst>
          </p:cNvPr>
          <p:cNvSpPr/>
          <p:nvPr/>
        </p:nvSpPr>
        <p:spPr>
          <a:xfrm>
            <a:off x="3847604" y="2669969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4D00F7-1515-D11B-50B7-F4DE87432146}"/>
              </a:ext>
            </a:extLst>
          </p:cNvPr>
          <p:cNvSpPr/>
          <p:nvPr/>
        </p:nvSpPr>
        <p:spPr>
          <a:xfrm>
            <a:off x="4465122" y="2669969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0F187E-5556-7709-AE8E-1F6CEBA7D4A7}"/>
              </a:ext>
            </a:extLst>
          </p:cNvPr>
          <p:cNvSpPr/>
          <p:nvPr/>
        </p:nvSpPr>
        <p:spPr>
          <a:xfrm>
            <a:off x="6096001" y="2686402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EF637A-C0F2-AEC8-CDEA-F0C5BBFB20DD}"/>
              </a:ext>
            </a:extLst>
          </p:cNvPr>
          <p:cNvSpPr/>
          <p:nvPr/>
        </p:nvSpPr>
        <p:spPr>
          <a:xfrm>
            <a:off x="6713519" y="2686402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9BBC66-8550-FE38-5697-41240089EEAA}"/>
              </a:ext>
            </a:extLst>
          </p:cNvPr>
          <p:cNvSpPr/>
          <p:nvPr/>
        </p:nvSpPr>
        <p:spPr>
          <a:xfrm>
            <a:off x="3847603" y="3429000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3A3290-EF67-A8E5-A196-2748131BAE68}"/>
              </a:ext>
            </a:extLst>
          </p:cNvPr>
          <p:cNvSpPr/>
          <p:nvPr/>
        </p:nvSpPr>
        <p:spPr>
          <a:xfrm>
            <a:off x="4465121" y="3429000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6C7A8-65CD-A4C1-CF77-BB9B3E74FF0C}"/>
              </a:ext>
            </a:extLst>
          </p:cNvPr>
          <p:cNvSpPr/>
          <p:nvPr/>
        </p:nvSpPr>
        <p:spPr>
          <a:xfrm>
            <a:off x="6096000" y="3445433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4FFB52-9CDC-45C0-131C-4A72D4D0C45A}"/>
              </a:ext>
            </a:extLst>
          </p:cNvPr>
          <p:cNvSpPr/>
          <p:nvPr/>
        </p:nvSpPr>
        <p:spPr>
          <a:xfrm>
            <a:off x="6713518" y="3445433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6941DDB-D31B-5DBD-DEBB-50AF25551466}"/>
              </a:ext>
            </a:extLst>
          </p:cNvPr>
          <p:cNvCxnSpPr/>
          <p:nvPr/>
        </p:nvCxnSpPr>
        <p:spPr>
          <a:xfrm>
            <a:off x="4465120" y="3111335"/>
            <a:ext cx="0" cy="2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9D34E0D-3EA2-54A5-0AD6-639BA5B5F94A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5400000" flipH="1" flipV="1">
            <a:off x="3210192" y="2852160"/>
            <a:ext cx="1892342" cy="2"/>
          </a:xfrm>
          <a:prstGeom prst="bentConnector5">
            <a:avLst>
              <a:gd name="adj1" fmla="val -12080"/>
              <a:gd name="adj2" fmla="val 26868000000"/>
              <a:gd name="adj3" fmla="val 112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E14469F-0AFC-70FE-F241-0B88BEB776E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 flipH="1">
            <a:off x="6076106" y="2868594"/>
            <a:ext cx="1892342" cy="12700"/>
          </a:xfrm>
          <a:prstGeom prst="bentConnector5">
            <a:avLst>
              <a:gd name="adj1" fmla="val -12080"/>
              <a:gd name="adj2" fmla="val 4231165"/>
              <a:gd name="adj3" fmla="val 112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7F24BF-609B-908B-4441-184EFC23F858}"/>
              </a:ext>
            </a:extLst>
          </p:cNvPr>
          <p:cNvCxnSpPr>
            <a:cxnSpLocks/>
          </p:cNvCxnSpPr>
          <p:nvPr/>
        </p:nvCxnSpPr>
        <p:spPr>
          <a:xfrm>
            <a:off x="4184069" y="2337460"/>
            <a:ext cx="0" cy="2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97D3F70-EC4B-5314-8184-1FEDC9365456}"/>
              </a:ext>
            </a:extLst>
          </p:cNvPr>
          <p:cNvCxnSpPr/>
          <p:nvPr/>
        </p:nvCxnSpPr>
        <p:spPr>
          <a:xfrm>
            <a:off x="7015927" y="2337460"/>
            <a:ext cx="0" cy="2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B32573B-DA3F-8496-CA29-18C9945940AF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rot="16200000" flipH="1">
            <a:off x="5272344" y="2682349"/>
            <a:ext cx="16433" cy="2248397"/>
          </a:xfrm>
          <a:prstGeom prst="bentConnector3">
            <a:avLst>
              <a:gd name="adj1" fmla="val 1491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701E95BC-87A0-1B88-CF5F-F9ED44513192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 flipH="1">
            <a:off x="5889862" y="2682351"/>
            <a:ext cx="16433" cy="2248397"/>
          </a:xfrm>
          <a:prstGeom prst="bentConnector3">
            <a:avLst>
              <a:gd name="adj1" fmla="val -3486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C296477C-09F8-6FAB-DF02-02F720A331FE}"/>
              </a:ext>
            </a:extLst>
          </p:cNvPr>
          <p:cNvCxnSpPr/>
          <p:nvPr/>
        </p:nvCxnSpPr>
        <p:spPr>
          <a:xfrm rot="5400000" flipH="1" flipV="1">
            <a:off x="5042065" y="1985366"/>
            <a:ext cx="168233" cy="1939638"/>
          </a:xfrm>
          <a:prstGeom prst="bentConnector4">
            <a:avLst>
              <a:gd name="adj1" fmla="val -135883"/>
              <a:gd name="adj2" fmla="val 57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A63168D-721F-D214-C56B-047511EC560A}"/>
              </a:ext>
            </a:extLst>
          </p:cNvPr>
          <p:cNvCxnSpPr/>
          <p:nvPr/>
        </p:nvCxnSpPr>
        <p:spPr>
          <a:xfrm rot="5400000" flipH="1">
            <a:off x="5951909" y="1985366"/>
            <a:ext cx="201099" cy="1939639"/>
          </a:xfrm>
          <a:prstGeom prst="bentConnector4">
            <a:avLst>
              <a:gd name="adj1" fmla="val -113675"/>
              <a:gd name="adj2" fmla="val 57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6" name="表格 85">
                <a:extLst>
                  <a:ext uri="{FF2B5EF4-FFF2-40B4-BE49-F238E27FC236}">
                    <a16:creationId xmlns:a16="http://schemas.microsoft.com/office/drawing/2014/main" id="{D4DD37A2-EA65-946A-D3A4-E721674DF1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03536"/>
                  </p:ext>
                </p:extLst>
              </p:nvPr>
            </p:nvGraphicFramePr>
            <p:xfrm>
              <a:off x="1573811" y="4663512"/>
              <a:ext cx="8127981" cy="19982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27">
                      <a:extLst>
                        <a:ext uri="{9D8B030D-6E8A-4147-A177-3AD203B41FA5}">
                          <a16:colId xmlns:a16="http://schemas.microsoft.com/office/drawing/2014/main" val="3180236807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2192620086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1222384075"/>
                        </a:ext>
                      </a:extLst>
                    </a:gridCol>
                  </a:tblGrid>
                  <a:tr h="49002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ZeRO</a:t>
                          </a:r>
                          <a:r>
                            <a:rPr lang="en-US" altLang="zh-CN" dirty="0"/>
                            <a:t>-Stage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Memory consumed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Communication Volume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791954"/>
                      </a:ext>
                    </a:extLst>
                  </a:tr>
                  <a:tr h="280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ZeRO-1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+2+2</m:t>
                                    </m:r>
                                  </m:e>
                                </m:d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34738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319405"/>
                      </a:ext>
                    </a:extLst>
                  </a:tr>
                  <a:tr h="2800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1579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6" name="表格 85">
                <a:extLst>
                  <a:ext uri="{FF2B5EF4-FFF2-40B4-BE49-F238E27FC236}">
                    <a16:creationId xmlns:a16="http://schemas.microsoft.com/office/drawing/2014/main" id="{D4DD37A2-EA65-946A-D3A4-E721674DF1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03536"/>
                  </p:ext>
                </p:extLst>
              </p:nvPr>
            </p:nvGraphicFramePr>
            <p:xfrm>
              <a:off x="1573811" y="4663512"/>
              <a:ext cx="8127981" cy="19982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27">
                      <a:extLst>
                        <a:ext uri="{9D8B030D-6E8A-4147-A177-3AD203B41FA5}">
                          <a16:colId xmlns:a16="http://schemas.microsoft.com/office/drawing/2014/main" val="3180236807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2192620086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1222384075"/>
                        </a:ext>
                      </a:extLst>
                    </a:gridCol>
                  </a:tblGrid>
                  <a:tr h="49002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ZeRO</a:t>
                          </a:r>
                          <a:r>
                            <a:rPr lang="en-US" altLang="zh-CN" dirty="0"/>
                            <a:t>-Stage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Memory consumed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Communication Volume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791954"/>
                      </a:ext>
                    </a:extLst>
                  </a:tr>
                  <a:tr h="5024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ZeRO-1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2410" r="-101126" b="-2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2410" r="-899" b="-2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47385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319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1579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257213-447C-B619-2F84-A0ED67332272}"/>
              </a:ext>
            </a:extLst>
          </p:cNvPr>
          <p:cNvCxnSpPr>
            <a:cxnSpLocks/>
          </p:cNvCxnSpPr>
          <p:nvPr/>
        </p:nvCxnSpPr>
        <p:spPr>
          <a:xfrm flipV="1">
            <a:off x="4023755" y="3066472"/>
            <a:ext cx="0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AF289277-6BA4-F0BB-F2C9-4D07B7BE9DAB}"/>
              </a:ext>
            </a:extLst>
          </p:cNvPr>
          <p:cNvSpPr txBox="1"/>
          <p:nvPr/>
        </p:nvSpPr>
        <p:spPr>
          <a:xfrm>
            <a:off x="7720836" y="2686402"/>
            <a:ext cx="19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Gather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0BFDC85-3C81-BDCB-18B3-EC3764765D2B}"/>
              </a:ext>
            </a:extLst>
          </p:cNvPr>
          <p:cNvSpPr txBox="1"/>
          <p:nvPr/>
        </p:nvSpPr>
        <p:spPr>
          <a:xfrm>
            <a:off x="7720836" y="3412669"/>
            <a:ext cx="19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5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2CE5A-F1C1-9651-AF21-E48B2CF4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Deepspeed-ZeRO-2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38B996-8AD8-BEB2-6C93-C869B178D891}"/>
              </a:ext>
            </a:extLst>
          </p:cNvPr>
          <p:cNvSpPr txBox="1"/>
          <p:nvPr/>
        </p:nvSpPr>
        <p:spPr>
          <a:xfrm>
            <a:off x="973777" y="1905990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Fp32 optimizer state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BEB8E7-7B7E-CD9E-4224-3550551E2796}"/>
              </a:ext>
            </a:extLst>
          </p:cNvPr>
          <p:cNvSpPr txBox="1"/>
          <p:nvPr/>
        </p:nvSpPr>
        <p:spPr>
          <a:xfrm>
            <a:off x="973777" y="2669969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Fp16 weight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3E43AD-FB85-743A-A88D-B90934297A0C}"/>
              </a:ext>
            </a:extLst>
          </p:cNvPr>
          <p:cNvSpPr txBox="1"/>
          <p:nvPr/>
        </p:nvSpPr>
        <p:spPr>
          <a:xfrm>
            <a:off x="973777" y="3524993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Fp16 gradient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963A1D-8531-85B6-1A7A-064AECF27CD5}"/>
              </a:ext>
            </a:extLst>
          </p:cNvPr>
          <p:cNvSpPr/>
          <p:nvPr/>
        </p:nvSpPr>
        <p:spPr>
          <a:xfrm>
            <a:off x="3847605" y="1905990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F395E3-471F-51A0-80CE-A520B2902163}"/>
              </a:ext>
            </a:extLst>
          </p:cNvPr>
          <p:cNvSpPr/>
          <p:nvPr/>
        </p:nvSpPr>
        <p:spPr>
          <a:xfrm>
            <a:off x="4465122" y="1905990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77906F-E9E8-4873-5933-6C03BBF46D66}"/>
              </a:ext>
            </a:extLst>
          </p:cNvPr>
          <p:cNvSpPr/>
          <p:nvPr/>
        </p:nvSpPr>
        <p:spPr>
          <a:xfrm>
            <a:off x="6096001" y="1922423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AE1942-F1E8-A3A4-224C-896F2FD437DD}"/>
              </a:ext>
            </a:extLst>
          </p:cNvPr>
          <p:cNvSpPr/>
          <p:nvPr/>
        </p:nvSpPr>
        <p:spPr>
          <a:xfrm>
            <a:off x="6713518" y="1922423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129FF6-2309-4129-5975-32C40139CF4F}"/>
              </a:ext>
            </a:extLst>
          </p:cNvPr>
          <p:cNvSpPr/>
          <p:nvPr/>
        </p:nvSpPr>
        <p:spPr>
          <a:xfrm>
            <a:off x="3847604" y="2669969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4D00F7-1515-D11B-50B7-F4DE87432146}"/>
              </a:ext>
            </a:extLst>
          </p:cNvPr>
          <p:cNvSpPr/>
          <p:nvPr/>
        </p:nvSpPr>
        <p:spPr>
          <a:xfrm>
            <a:off x="4465122" y="2669969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0F187E-5556-7709-AE8E-1F6CEBA7D4A7}"/>
              </a:ext>
            </a:extLst>
          </p:cNvPr>
          <p:cNvSpPr/>
          <p:nvPr/>
        </p:nvSpPr>
        <p:spPr>
          <a:xfrm>
            <a:off x="6096001" y="2686402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EF637A-C0F2-AEC8-CDEA-F0C5BBFB20DD}"/>
              </a:ext>
            </a:extLst>
          </p:cNvPr>
          <p:cNvSpPr/>
          <p:nvPr/>
        </p:nvSpPr>
        <p:spPr>
          <a:xfrm>
            <a:off x="6713519" y="2686402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9BBC66-8550-FE38-5697-41240089EEAA}"/>
              </a:ext>
            </a:extLst>
          </p:cNvPr>
          <p:cNvSpPr/>
          <p:nvPr/>
        </p:nvSpPr>
        <p:spPr>
          <a:xfrm>
            <a:off x="3847603" y="3429000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3A3290-EF67-A8E5-A196-2748131BAE68}"/>
              </a:ext>
            </a:extLst>
          </p:cNvPr>
          <p:cNvSpPr/>
          <p:nvPr/>
        </p:nvSpPr>
        <p:spPr>
          <a:xfrm>
            <a:off x="4465121" y="3429000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6C7A8-65CD-A4C1-CF77-BB9B3E74FF0C}"/>
              </a:ext>
            </a:extLst>
          </p:cNvPr>
          <p:cNvSpPr/>
          <p:nvPr/>
        </p:nvSpPr>
        <p:spPr>
          <a:xfrm>
            <a:off x="6096000" y="3445433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4FFB52-9CDC-45C0-131C-4A72D4D0C45A}"/>
              </a:ext>
            </a:extLst>
          </p:cNvPr>
          <p:cNvSpPr/>
          <p:nvPr/>
        </p:nvSpPr>
        <p:spPr>
          <a:xfrm>
            <a:off x="6713518" y="3445433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6941DDB-D31B-5DBD-DEBB-50AF25551466}"/>
              </a:ext>
            </a:extLst>
          </p:cNvPr>
          <p:cNvCxnSpPr/>
          <p:nvPr/>
        </p:nvCxnSpPr>
        <p:spPr>
          <a:xfrm>
            <a:off x="4465120" y="3111335"/>
            <a:ext cx="0" cy="2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9D34E0D-3EA2-54A5-0AD6-639BA5B5F94A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5400000" flipH="1" flipV="1">
            <a:off x="3210192" y="2852160"/>
            <a:ext cx="1892342" cy="2"/>
          </a:xfrm>
          <a:prstGeom prst="bentConnector5">
            <a:avLst>
              <a:gd name="adj1" fmla="val -12080"/>
              <a:gd name="adj2" fmla="val 26868000000"/>
              <a:gd name="adj3" fmla="val 112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E14469F-0AFC-70FE-F241-0B88BEB776E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 flipH="1">
            <a:off x="6076106" y="2868594"/>
            <a:ext cx="1892342" cy="12700"/>
          </a:xfrm>
          <a:prstGeom prst="bentConnector5">
            <a:avLst>
              <a:gd name="adj1" fmla="val -12080"/>
              <a:gd name="adj2" fmla="val 4231165"/>
              <a:gd name="adj3" fmla="val 112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7F24BF-609B-908B-4441-184EFC23F858}"/>
              </a:ext>
            </a:extLst>
          </p:cNvPr>
          <p:cNvCxnSpPr>
            <a:cxnSpLocks/>
          </p:cNvCxnSpPr>
          <p:nvPr/>
        </p:nvCxnSpPr>
        <p:spPr>
          <a:xfrm>
            <a:off x="4184069" y="2337460"/>
            <a:ext cx="0" cy="2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97D3F70-EC4B-5314-8184-1FEDC9365456}"/>
              </a:ext>
            </a:extLst>
          </p:cNvPr>
          <p:cNvCxnSpPr/>
          <p:nvPr/>
        </p:nvCxnSpPr>
        <p:spPr>
          <a:xfrm>
            <a:off x="7015927" y="2337460"/>
            <a:ext cx="0" cy="2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B32573B-DA3F-8496-CA29-18C9945940AF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16200000" flipH="1">
            <a:off x="5889862" y="2682349"/>
            <a:ext cx="16433" cy="2248397"/>
          </a:xfrm>
          <a:prstGeom prst="bentConnector3">
            <a:avLst>
              <a:gd name="adj1" fmla="val 308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701E95BC-87A0-1B88-CF5F-F9ED44513192}"/>
              </a:ext>
            </a:extLst>
          </p:cNvPr>
          <p:cNvCxnSpPr>
            <a:cxnSpLocks/>
            <a:stCxn id="22" idx="2"/>
            <a:endCxn id="20" idx="2"/>
          </p:cNvCxnSpPr>
          <p:nvPr/>
        </p:nvCxnSpPr>
        <p:spPr>
          <a:xfrm rot="5400000" flipH="1">
            <a:off x="5272344" y="2682351"/>
            <a:ext cx="16433" cy="2248397"/>
          </a:xfrm>
          <a:prstGeom prst="bentConnector3">
            <a:avLst>
              <a:gd name="adj1" fmla="val -3992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8B190B0-FB2F-0B0A-09AA-3153303E4E85}"/>
              </a:ext>
            </a:extLst>
          </p:cNvPr>
          <p:cNvCxnSpPr/>
          <p:nvPr/>
        </p:nvCxnSpPr>
        <p:spPr>
          <a:xfrm rot="5400000" flipH="1" flipV="1">
            <a:off x="5042065" y="1985366"/>
            <a:ext cx="168233" cy="1939638"/>
          </a:xfrm>
          <a:prstGeom prst="bentConnector4">
            <a:avLst>
              <a:gd name="adj1" fmla="val -135883"/>
              <a:gd name="adj2" fmla="val 57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3F3ADF7-85A9-0EF8-FD42-B924C2EACD8F}"/>
              </a:ext>
            </a:extLst>
          </p:cNvPr>
          <p:cNvCxnSpPr/>
          <p:nvPr/>
        </p:nvCxnSpPr>
        <p:spPr>
          <a:xfrm rot="5400000" flipH="1">
            <a:off x="5951909" y="1985366"/>
            <a:ext cx="201099" cy="1939639"/>
          </a:xfrm>
          <a:prstGeom prst="bentConnector4">
            <a:avLst>
              <a:gd name="adj1" fmla="val -113675"/>
              <a:gd name="adj2" fmla="val 57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13DD5D68-691E-76F6-123F-C7D4840ECC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004033"/>
                  </p:ext>
                </p:extLst>
              </p:nvPr>
            </p:nvGraphicFramePr>
            <p:xfrm>
              <a:off x="1573811" y="4663512"/>
              <a:ext cx="8127981" cy="1967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27">
                      <a:extLst>
                        <a:ext uri="{9D8B030D-6E8A-4147-A177-3AD203B41FA5}">
                          <a16:colId xmlns:a16="http://schemas.microsoft.com/office/drawing/2014/main" val="3180236807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2192620086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1222384075"/>
                        </a:ext>
                      </a:extLst>
                    </a:gridCol>
                  </a:tblGrid>
                  <a:tr h="49002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ZeRO</a:t>
                          </a:r>
                          <a:r>
                            <a:rPr lang="en-US" altLang="zh-CN" dirty="0"/>
                            <a:t>-Stage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Memory consumed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Communication Volume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791954"/>
                      </a:ext>
                    </a:extLst>
                  </a:tr>
                  <a:tr h="280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ZeRO-1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+2+2</m:t>
                                    </m:r>
                                  </m:e>
                                </m:d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3473853"/>
                      </a:ext>
                    </a:extLst>
                  </a:tr>
                  <a:tr h="2800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319405"/>
                      </a:ext>
                    </a:extLst>
                  </a:tr>
                  <a:tr h="2800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1579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13DD5D68-691E-76F6-123F-C7D4840ECC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004033"/>
                  </p:ext>
                </p:extLst>
              </p:nvPr>
            </p:nvGraphicFramePr>
            <p:xfrm>
              <a:off x="1573811" y="4663512"/>
              <a:ext cx="8127981" cy="1967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27">
                      <a:extLst>
                        <a:ext uri="{9D8B030D-6E8A-4147-A177-3AD203B41FA5}">
                          <a16:colId xmlns:a16="http://schemas.microsoft.com/office/drawing/2014/main" val="3180236807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2192620086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1222384075"/>
                        </a:ext>
                      </a:extLst>
                    </a:gridCol>
                  </a:tblGrid>
                  <a:tr h="49002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ZeRO</a:t>
                          </a:r>
                          <a:r>
                            <a:rPr lang="en-US" altLang="zh-CN" dirty="0"/>
                            <a:t>-Stage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Memory consumed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Communication Volume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791954"/>
                      </a:ext>
                    </a:extLst>
                  </a:tr>
                  <a:tr h="5024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ZeRO-1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2410" r="-101126" b="-2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2410" r="-899" b="-212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473853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68000" r="-101126" b="-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8000" r="-899" b="-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6319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15798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0817220-D145-08DC-B876-F60DE5B99ECB}"/>
              </a:ext>
            </a:extLst>
          </p:cNvPr>
          <p:cNvCxnSpPr>
            <a:cxnSpLocks/>
          </p:cNvCxnSpPr>
          <p:nvPr/>
        </p:nvCxnSpPr>
        <p:spPr>
          <a:xfrm flipV="1">
            <a:off x="4023755" y="3066472"/>
            <a:ext cx="0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FB867C6-09DC-7844-D9C2-21B973DB2B5A}"/>
              </a:ext>
            </a:extLst>
          </p:cNvPr>
          <p:cNvSpPr txBox="1"/>
          <p:nvPr/>
        </p:nvSpPr>
        <p:spPr>
          <a:xfrm>
            <a:off x="7720836" y="2686402"/>
            <a:ext cx="19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Gather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62B8F55-5F05-A3DB-FDA8-71A8CB038E0D}"/>
              </a:ext>
            </a:extLst>
          </p:cNvPr>
          <p:cNvSpPr txBox="1"/>
          <p:nvPr/>
        </p:nvSpPr>
        <p:spPr>
          <a:xfrm>
            <a:off x="7720836" y="3412669"/>
            <a:ext cx="19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Reduce-Scatter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03B462-406C-2424-A581-70B66923F43F}"/>
              </a:ext>
            </a:extLst>
          </p:cNvPr>
          <p:cNvCxnSpPr>
            <a:cxnSpLocks/>
          </p:cNvCxnSpPr>
          <p:nvPr/>
        </p:nvCxnSpPr>
        <p:spPr>
          <a:xfrm flipV="1">
            <a:off x="7139361" y="3094673"/>
            <a:ext cx="0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7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2CE5A-F1C1-9651-AF21-E48B2CF4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Deepspeed-ZeRO-3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38B996-8AD8-BEB2-6C93-C869B178D891}"/>
              </a:ext>
            </a:extLst>
          </p:cNvPr>
          <p:cNvSpPr txBox="1"/>
          <p:nvPr/>
        </p:nvSpPr>
        <p:spPr>
          <a:xfrm>
            <a:off x="973777" y="1905990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Fp32 optimizer state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BEB8E7-7B7E-CD9E-4224-3550551E2796}"/>
              </a:ext>
            </a:extLst>
          </p:cNvPr>
          <p:cNvSpPr txBox="1"/>
          <p:nvPr/>
        </p:nvSpPr>
        <p:spPr>
          <a:xfrm>
            <a:off x="973777" y="2669969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Fp16 weight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3E43AD-FB85-743A-A88D-B90934297A0C}"/>
              </a:ext>
            </a:extLst>
          </p:cNvPr>
          <p:cNvSpPr txBox="1"/>
          <p:nvPr/>
        </p:nvSpPr>
        <p:spPr>
          <a:xfrm>
            <a:off x="973777" y="3524993"/>
            <a:ext cx="17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Fp16 gradient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963A1D-8531-85B6-1A7A-064AECF27CD5}"/>
              </a:ext>
            </a:extLst>
          </p:cNvPr>
          <p:cNvSpPr/>
          <p:nvPr/>
        </p:nvSpPr>
        <p:spPr>
          <a:xfrm>
            <a:off x="3847605" y="1905990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F395E3-471F-51A0-80CE-A520B2902163}"/>
              </a:ext>
            </a:extLst>
          </p:cNvPr>
          <p:cNvSpPr/>
          <p:nvPr/>
        </p:nvSpPr>
        <p:spPr>
          <a:xfrm>
            <a:off x="4465122" y="1905990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77906F-E9E8-4873-5933-6C03BBF46D66}"/>
              </a:ext>
            </a:extLst>
          </p:cNvPr>
          <p:cNvSpPr/>
          <p:nvPr/>
        </p:nvSpPr>
        <p:spPr>
          <a:xfrm>
            <a:off x="6096001" y="1922423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AE1942-F1E8-A3A4-224C-896F2FD437DD}"/>
              </a:ext>
            </a:extLst>
          </p:cNvPr>
          <p:cNvSpPr/>
          <p:nvPr/>
        </p:nvSpPr>
        <p:spPr>
          <a:xfrm>
            <a:off x="6713518" y="1922423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129FF6-2309-4129-5975-32C40139CF4F}"/>
              </a:ext>
            </a:extLst>
          </p:cNvPr>
          <p:cNvSpPr/>
          <p:nvPr/>
        </p:nvSpPr>
        <p:spPr>
          <a:xfrm>
            <a:off x="3847604" y="2669969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4D00F7-1515-D11B-50B7-F4DE87432146}"/>
              </a:ext>
            </a:extLst>
          </p:cNvPr>
          <p:cNvSpPr/>
          <p:nvPr/>
        </p:nvSpPr>
        <p:spPr>
          <a:xfrm>
            <a:off x="4465122" y="2669969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0F187E-5556-7709-AE8E-1F6CEBA7D4A7}"/>
              </a:ext>
            </a:extLst>
          </p:cNvPr>
          <p:cNvSpPr/>
          <p:nvPr/>
        </p:nvSpPr>
        <p:spPr>
          <a:xfrm>
            <a:off x="6096001" y="2686402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EF637A-C0F2-AEC8-CDEA-F0C5BBFB20DD}"/>
              </a:ext>
            </a:extLst>
          </p:cNvPr>
          <p:cNvSpPr/>
          <p:nvPr/>
        </p:nvSpPr>
        <p:spPr>
          <a:xfrm>
            <a:off x="6713519" y="2686402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9BBC66-8550-FE38-5697-41240089EEAA}"/>
              </a:ext>
            </a:extLst>
          </p:cNvPr>
          <p:cNvSpPr/>
          <p:nvPr/>
        </p:nvSpPr>
        <p:spPr>
          <a:xfrm>
            <a:off x="3847603" y="3429000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3A3290-EF67-A8E5-A196-2748131BAE68}"/>
              </a:ext>
            </a:extLst>
          </p:cNvPr>
          <p:cNvSpPr/>
          <p:nvPr/>
        </p:nvSpPr>
        <p:spPr>
          <a:xfrm>
            <a:off x="4465121" y="3429000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986C7A8-65CD-A4C1-CF77-BB9B3E74FF0C}"/>
              </a:ext>
            </a:extLst>
          </p:cNvPr>
          <p:cNvSpPr/>
          <p:nvPr/>
        </p:nvSpPr>
        <p:spPr>
          <a:xfrm>
            <a:off x="6096000" y="3445433"/>
            <a:ext cx="61751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4FFB52-9CDC-45C0-131C-4A72D4D0C45A}"/>
              </a:ext>
            </a:extLst>
          </p:cNvPr>
          <p:cNvSpPr/>
          <p:nvPr/>
        </p:nvSpPr>
        <p:spPr>
          <a:xfrm>
            <a:off x="6713518" y="3445433"/>
            <a:ext cx="6175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6941DDB-D31B-5DBD-DEBB-50AF25551466}"/>
              </a:ext>
            </a:extLst>
          </p:cNvPr>
          <p:cNvCxnSpPr/>
          <p:nvPr/>
        </p:nvCxnSpPr>
        <p:spPr>
          <a:xfrm>
            <a:off x="4465120" y="3111335"/>
            <a:ext cx="0" cy="2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9D34E0D-3EA2-54A5-0AD6-639BA5B5F94A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5400000" flipH="1" flipV="1">
            <a:off x="3210192" y="2852160"/>
            <a:ext cx="1892342" cy="2"/>
          </a:xfrm>
          <a:prstGeom prst="bentConnector5">
            <a:avLst>
              <a:gd name="adj1" fmla="val -12080"/>
              <a:gd name="adj2" fmla="val 26868000000"/>
              <a:gd name="adj3" fmla="val 112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E14469F-0AFC-70FE-F241-0B88BEB776E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 flipH="1">
            <a:off x="6076106" y="2868594"/>
            <a:ext cx="1892342" cy="12700"/>
          </a:xfrm>
          <a:prstGeom prst="bentConnector5">
            <a:avLst>
              <a:gd name="adj1" fmla="val -12080"/>
              <a:gd name="adj2" fmla="val 4231165"/>
              <a:gd name="adj3" fmla="val 112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97F24BF-609B-908B-4441-184EFC23F858}"/>
              </a:ext>
            </a:extLst>
          </p:cNvPr>
          <p:cNvCxnSpPr>
            <a:cxnSpLocks/>
          </p:cNvCxnSpPr>
          <p:nvPr/>
        </p:nvCxnSpPr>
        <p:spPr>
          <a:xfrm>
            <a:off x="4184069" y="2337460"/>
            <a:ext cx="0" cy="2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97D3F70-EC4B-5314-8184-1FEDC9365456}"/>
              </a:ext>
            </a:extLst>
          </p:cNvPr>
          <p:cNvCxnSpPr/>
          <p:nvPr/>
        </p:nvCxnSpPr>
        <p:spPr>
          <a:xfrm>
            <a:off x="7015927" y="2337460"/>
            <a:ext cx="0" cy="2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B32573B-DA3F-8496-CA29-18C9945940AF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rot="16200000" flipH="1">
            <a:off x="5272344" y="2682349"/>
            <a:ext cx="16433" cy="2248397"/>
          </a:xfrm>
          <a:prstGeom prst="bentConnector3">
            <a:avLst>
              <a:gd name="adj1" fmla="val 3153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701E95BC-87A0-1B88-CF5F-F9ED44513192}"/>
              </a:ext>
            </a:extLst>
          </p:cNvPr>
          <p:cNvCxnSpPr>
            <a:stCxn id="23" idx="2"/>
            <a:endCxn id="21" idx="2"/>
          </p:cNvCxnSpPr>
          <p:nvPr/>
        </p:nvCxnSpPr>
        <p:spPr>
          <a:xfrm rot="5400000" flipH="1">
            <a:off x="5889862" y="2682351"/>
            <a:ext cx="16433" cy="2248397"/>
          </a:xfrm>
          <a:prstGeom prst="bentConnector3">
            <a:avLst>
              <a:gd name="adj1" fmla="val -3486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599CD5E1-9AA7-C3B4-A1E5-4C88B41CAA08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 flipH="1" flipV="1">
            <a:off x="5042065" y="1985366"/>
            <a:ext cx="168233" cy="1939638"/>
          </a:xfrm>
          <a:prstGeom prst="bentConnector4">
            <a:avLst>
              <a:gd name="adj1" fmla="val -135883"/>
              <a:gd name="adj2" fmla="val 57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053596A-2336-A20C-CBB1-A9DA09961FB1}"/>
              </a:ext>
            </a:extLst>
          </p:cNvPr>
          <p:cNvCxnSpPr>
            <a:stCxn id="19" idx="2"/>
            <a:endCxn id="17" idx="3"/>
          </p:cNvCxnSpPr>
          <p:nvPr/>
        </p:nvCxnSpPr>
        <p:spPr>
          <a:xfrm rot="5400000" flipH="1">
            <a:off x="5951909" y="1985366"/>
            <a:ext cx="201099" cy="1939639"/>
          </a:xfrm>
          <a:prstGeom prst="bentConnector4">
            <a:avLst>
              <a:gd name="adj1" fmla="val -113675"/>
              <a:gd name="adj2" fmla="val 57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DBC45EC5-E27B-CC8C-82BA-3CD84413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27" y="597059"/>
            <a:ext cx="4011941" cy="74339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1AE321F-525A-F162-7B96-0E647BCD6FAC}"/>
              </a:ext>
            </a:extLst>
          </p:cNvPr>
          <p:cNvCxnSpPr>
            <a:cxnSpLocks/>
          </p:cNvCxnSpPr>
          <p:nvPr/>
        </p:nvCxnSpPr>
        <p:spPr>
          <a:xfrm flipV="1">
            <a:off x="4023755" y="3066472"/>
            <a:ext cx="0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表格 33">
                <a:extLst>
                  <a:ext uri="{FF2B5EF4-FFF2-40B4-BE49-F238E27FC236}">
                    <a16:creationId xmlns:a16="http://schemas.microsoft.com/office/drawing/2014/main" id="{127FFEFD-2C57-FEFE-4B12-B818A56CDC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261899"/>
                  </p:ext>
                </p:extLst>
              </p:nvPr>
            </p:nvGraphicFramePr>
            <p:xfrm>
              <a:off x="1432132" y="4456788"/>
              <a:ext cx="8127981" cy="2211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27">
                      <a:extLst>
                        <a:ext uri="{9D8B030D-6E8A-4147-A177-3AD203B41FA5}">
                          <a16:colId xmlns:a16="http://schemas.microsoft.com/office/drawing/2014/main" val="3180236807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2192620086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1222384075"/>
                        </a:ext>
                      </a:extLst>
                    </a:gridCol>
                  </a:tblGrid>
                  <a:tr h="49002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ZeRO</a:t>
                          </a:r>
                          <a:r>
                            <a:rPr lang="en-US" altLang="zh-CN" dirty="0"/>
                            <a:t>-Stage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Memory consumed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Communication Volume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791954"/>
                      </a:ext>
                    </a:extLst>
                  </a:tr>
                  <a:tr h="280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ZeRO-1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+2+2</m:t>
                                    </m:r>
                                  </m:e>
                                </m:d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3473853"/>
                      </a:ext>
                    </a:extLst>
                  </a:tr>
                  <a:tr h="2800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6319405"/>
                      </a:ext>
                    </a:extLst>
                  </a:tr>
                  <a:tr h="2800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12+2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𝑠𝑡𝑒𝑝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1579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表格 33">
                <a:extLst>
                  <a:ext uri="{FF2B5EF4-FFF2-40B4-BE49-F238E27FC236}">
                    <a16:creationId xmlns:a16="http://schemas.microsoft.com/office/drawing/2014/main" id="{127FFEFD-2C57-FEFE-4B12-B818A56CDC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261899"/>
                  </p:ext>
                </p:extLst>
              </p:nvPr>
            </p:nvGraphicFramePr>
            <p:xfrm>
              <a:off x="1432132" y="4456788"/>
              <a:ext cx="8127981" cy="2211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27">
                      <a:extLst>
                        <a:ext uri="{9D8B030D-6E8A-4147-A177-3AD203B41FA5}">
                          <a16:colId xmlns:a16="http://schemas.microsoft.com/office/drawing/2014/main" val="3180236807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2192620086"/>
                        </a:ext>
                      </a:extLst>
                    </a:gridCol>
                    <a:gridCol w="2709327">
                      <a:extLst>
                        <a:ext uri="{9D8B030D-6E8A-4147-A177-3AD203B41FA5}">
                          <a16:colId xmlns:a16="http://schemas.microsoft.com/office/drawing/2014/main" val="1222384075"/>
                        </a:ext>
                      </a:extLst>
                    </a:gridCol>
                  </a:tblGrid>
                  <a:tr h="490023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ZeRO</a:t>
                          </a:r>
                          <a:r>
                            <a:rPr lang="en-US" altLang="zh-CN" dirty="0"/>
                            <a:t>-Stage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Memory consumed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Communication Volume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791954"/>
                      </a:ext>
                    </a:extLst>
                  </a:tr>
                  <a:tr h="5024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ZeRO-1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02410" r="-100899" b="-243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02410" r="-899" b="-243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473853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68000" r="-100899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168000" r="-899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6319405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ZeRO-3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268000" r="-10089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225" t="-268000" r="-89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157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8258DC5F-B0FA-23E6-5934-2FEC920FE94D}"/>
              </a:ext>
            </a:extLst>
          </p:cNvPr>
          <p:cNvSpPr txBox="1"/>
          <p:nvPr/>
        </p:nvSpPr>
        <p:spPr>
          <a:xfrm>
            <a:off x="7720836" y="2686402"/>
            <a:ext cx="19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Gather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A8A1C2-9EAE-37B9-909F-C9A7B64C1641}"/>
              </a:ext>
            </a:extLst>
          </p:cNvPr>
          <p:cNvSpPr txBox="1"/>
          <p:nvPr/>
        </p:nvSpPr>
        <p:spPr>
          <a:xfrm>
            <a:off x="7720836" y="3412669"/>
            <a:ext cx="191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Reduce-Scatter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18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E929B-9815-2369-6310-1C09031B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Deepspeed-ZeRO-3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0E7D0-3D40-DCC0-C273-C9AEB471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430"/>
            <a:ext cx="10235540" cy="43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3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7B486-BF39-6245-1279-CEF440E6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Deepspeed</a:t>
            </a:r>
            <a:r>
              <a:rPr lang="en-US" altLang="zh-CN" dirty="0"/>
              <a:t>-</a:t>
            </a:r>
            <a:r>
              <a:rPr lang="en-US" altLang="zh-CN" dirty="0" err="1"/>
              <a:t>ZeRO</a:t>
            </a:r>
            <a:r>
              <a:rPr lang="en-US" altLang="zh-CN" dirty="0"/>
              <a:t>-Offload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AFAD8C-08D4-DB6F-BE5D-B29928E6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6" y="1456086"/>
            <a:ext cx="5317118" cy="30746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BBB787-5855-3B72-0B89-0B746C16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0881"/>
            <a:ext cx="5721393" cy="2157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2DA2C1-DE8C-E842-8EDE-0F1CC78F3C95}"/>
                  </a:ext>
                </a:extLst>
              </p:cNvPr>
              <p:cNvSpPr txBox="1"/>
              <p:nvPr/>
            </p:nvSpPr>
            <p:spPr>
              <a:xfrm>
                <a:off x="654851" y="4660566"/>
                <a:ext cx="4847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2DA2C1-DE8C-E842-8EDE-0F1CC78F3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1" y="4660566"/>
                <a:ext cx="484700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C40CBDD-39AE-03B6-BDEF-25A5767DB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088" y="3811224"/>
            <a:ext cx="5105113" cy="26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EC842-BAB9-36AA-9C28-3A7AEF30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164DB-0981-9C36-513B-55AD9083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Opportunities and Challenges in distributed training</a:t>
            </a:r>
          </a:p>
          <a:p>
            <a:pPr lvl="1"/>
            <a:r>
              <a:rPr lang="en-US" altLang="zh-CN" dirty="0" err="1"/>
              <a:t>w.r.t.</a:t>
            </a:r>
            <a:r>
              <a:rPr lang="en-US" altLang="zh-CN" dirty="0"/>
              <a:t> communication, network, parallelism search</a:t>
            </a:r>
          </a:p>
          <a:p>
            <a:r>
              <a:rPr lang="en-US" altLang="zh-CN" dirty="0"/>
              <a:t>Distributed training works</a:t>
            </a:r>
          </a:p>
          <a:p>
            <a:pPr lvl="1"/>
            <a:r>
              <a:rPr lang="en-US" altLang="zh-CN" dirty="0" err="1"/>
              <a:t>w.r.t.</a:t>
            </a:r>
            <a:r>
              <a:rPr lang="en-US" altLang="zh-CN" dirty="0"/>
              <a:t> communication, throughput, ease of use, scalability and resilience</a:t>
            </a:r>
          </a:p>
          <a:p>
            <a:pPr algn="l" rtl="0"/>
            <a:r>
              <a:rPr lang="en-US" altLang="zh-CN" dirty="0" err="1"/>
              <a:t>Deepspeed</a:t>
            </a:r>
            <a:r>
              <a:rPr lang="en-US" altLang="zh-CN" dirty="0"/>
              <a:t> </a:t>
            </a:r>
            <a:r>
              <a:rPr lang="en-US" altLang="zh-CN" dirty="0" err="1"/>
              <a:t>ZeRO</a:t>
            </a:r>
            <a:r>
              <a:rPr lang="en-US" altLang="zh-CN" dirty="0"/>
              <a:t> trilogy </a:t>
            </a:r>
          </a:p>
          <a:p>
            <a:pPr lvl="1"/>
            <a:r>
              <a:rPr lang="en-US" altLang="zh-CN" dirty="0" err="1"/>
              <a:t>ZeRO</a:t>
            </a:r>
            <a:r>
              <a:rPr lang="en-US" altLang="zh-CN" dirty="0"/>
              <a:t>, </a:t>
            </a:r>
            <a:r>
              <a:rPr lang="en-US" altLang="zh-CN" dirty="0" err="1"/>
              <a:t>ZeRO</a:t>
            </a:r>
            <a:r>
              <a:rPr lang="en-US" altLang="zh-CN" dirty="0"/>
              <a:t>-Offload, </a:t>
            </a:r>
            <a:r>
              <a:rPr lang="en-US" altLang="zh-CN" dirty="0" err="1"/>
              <a:t>ZeRO</a:t>
            </a:r>
            <a:r>
              <a:rPr lang="en-US" altLang="zh-CN" dirty="0"/>
              <a:t>-Infinity</a:t>
            </a:r>
          </a:p>
        </p:txBody>
      </p:sp>
    </p:spTree>
    <p:extLst>
      <p:ext uri="{BB962C8B-B14F-4D97-AF65-F5344CB8AC3E}">
        <p14:creationId xmlns:p14="http://schemas.microsoft.com/office/powerpoint/2010/main" val="44241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761EC-7031-49DF-78B6-4E5B3572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Deepspeed</a:t>
            </a:r>
            <a:r>
              <a:rPr lang="en-US" altLang="zh-CN" dirty="0"/>
              <a:t>-</a:t>
            </a:r>
            <a:r>
              <a:rPr lang="en-US" altLang="zh-CN" dirty="0" err="1"/>
              <a:t>ZeRO</a:t>
            </a:r>
            <a:r>
              <a:rPr lang="en-US" altLang="zh-CN" dirty="0"/>
              <a:t>-Offload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1F70B7-FBB8-C957-2BE1-1ABCBB4E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52" y="3429000"/>
            <a:ext cx="10951426" cy="2293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21209C-65C1-508D-B231-A6294BB7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05" y="1475002"/>
            <a:ext cx="6566663" cy="16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1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F5543-0A37-E480-878F-196F96B6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Deepspeed</a:t>
            </a:r>
            <a:r>
              <a:rPr lang="en-US" altLang="zh-CN" dirty="0"/>
              <a:t>-</a:t>
            </a:r>
            <a:r>
              <a:rPr lang="en-US" altLang="zh-CN" dirty="0" err="1"/>
              <a:t>ZeRO</a:t>
            </a:r>
            <a:r>
              <a:rPr lang="en-US" altLang="zh-CN" dirty="0"/>
              <a:t>-Offload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D16491-BAB1-9DD6-93ED-557CD070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690688"/>
            <a:ext cx="6422138" cy="33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7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ABFED-FD9D-622D-8988-9DF14DCF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Deepspeed</a:t>
            </a:r>
            <a:r>
              <a:rPr lang="en-US" altLang="zh-CN" dirty="0"/>
              <a:t>-</a:t>
            </a:r>
            <a:r>
              <a:rPr lang="en-US" altLang="zh-CN" dirty="0" err="1"/>
              <a:t>ZeRO</a:t>
            </a:r>
            <a:r>
              <a:rPr lang="en-US" altLang="zh-CN" dirty="0"/>
              <a:t>-Infinity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7F761-EBC6-B3E1-7A54-E9527924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42055" cy="25428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D455BC-4BEB-8CDD-1121-AD7FE972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8324"/>
            <a:ext cx="5385163" cy="36813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B531945-67FE-A1DC-646D-C98F7A869C39}"/>
              </a:ext>
            </a:extLst>
          </p:cNvPr>
          <p:cNvSpPr txBox="1"/>
          <p:nvPr/>
        </p:nvSpPr>
        <p:spPr>
          <a:xfrm>
            <a:off x="1046747" y="4449211"/>
            <a:ext cx="6094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Memory Defragmentation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Overlap Centric Design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Operator Break 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3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49CA8-BEBB-0252-1CDD-E981616D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Deepspeed</a:t>
            </a:r>
            <a:r>
              <a:rPr lang="en-US" altLang="zh-CN" dirty="0"/>
              <a:t>-</a:t>
            </a:r>
            <a:r>
              <a:rPr lang="en-US" altLang="zh-CN" dirty="0" err="1"/>
              <a:t>ZeRO</a:t>
            </a:r>
            <a:r>
              <a:rPr lang="en-US" altLang="zh-CN" dirty="0"/>
              <a:t>-Infinity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0EA8DF-4CA8-33A3-4B67-86B7C4B8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309365" cy="33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56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04F33-DF13-07F9-72BF-DD340D5B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48" y="8043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  <a:p>
            <a:pPr marL="0" indent="0" algn="ctr">
              <a:buNone/>
            </a:pPr>
            <a:r>
              <a:rPr lang="en-US" altLang="zh-CN" sz="4400" dirty="0"/>
              <a:t>Thanks For Listening ! ! !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2560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7B6DE-1BD2-7DED-1A11-1807E1A7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distributed training ?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34B969-634F-3F26-2568-518B8E87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0" y="1930751"/>
            <a:ext cx="4838643" cy="19868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4B97BF-ACC2-3F4C-11FA-24D2052D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151" y="1755538"/>
            <a:ext cx="4218206" cy="23107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B6F0F2-CBF2-0FC8-D3CF-F9B865CC9F64}"/>
              </a:ext>
            </a:extLst>
          </p:cNvPr>
          <p:cNvSpPr txBox="1"/>
          <p:nvPr/>
        </p:nvSpPr>
        <p:spPr>
          <a:xfrm>
            <a:off x="7089569" y="2581322"/>
            <a:ext cx="43103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r>
              <a:rPr lang="en-US" altLang="zh-CN" b="1" dirty="0"/>
              <a:t>Achieve higher utilization of GPU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05647B-E5E9-1B61-C6E4-A81F4BC351D8}"/>
              </a:ext>
            </a:extLst>
          </p:cNvPr>
          <p:cNvSpPr txBox="1"/>
          <p:nvPr/>
        </p:nvSpPr>
        <p:spPr>
          <a:xfrm>
            <a:off x="708066" y="4223523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Price </a:t>
            </a:r>
            <a:r>
              <a:rPr lang="en-US" altLang="zh-CN" dirty="0" err="1"/>
              <a:t>scissorsbetween</a:t>
            </a:r>
            <a:r>
              <a:rPr lang="en-US" altLang="zh-CN" dirty="0"/>
              <a:t> </a:t>
            </a:r>
            <a:r>
              <a:rPr lang="en-US" altLang="zh-CN" b="1" dirty="0"/>
              <a:t>Parameters Size </a:t>
            </a:r>
            <a:r>
              <a:rPr lang="en-US" altLang="zh-CN" dirty="0"/>
              <a:t>and </a:t>
            </a:r>
            <a:r>
              <a:rPr lang="en-US" altLang="zh-CN" b="1" dirty="0"/>
              <a:t>Memory Capacity</a:t>
            </a:r>
          </a:p>
        </p:txBody>
      </p:sp>
    </p:spTree>
    <p:extLst>
      <p:ext uri="{BB962C8B-B14F-4D97-AF65-F5344CB8AC3E}">
        <p14:creationId xmlns:p14="http://schemas.microsoft.com/office/powerpoint/2010/main" val="386346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39F3F-D9A7-4A09-2D25-2DAE46F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Opportunities and Challenges </a:t>
            </a:r>
            <a:r>
              <a:rPr lang="en-US" altLang="zh-CN" sz="2400" dirty="0"/>
              <a:t>in distributed training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A3FE65-3FF0-B385-BE00-06AF2B1EE80E}"/>
              </a:ext>
            </a:extLst>
          </p:cNvPr>
          <p:cNvSpPr txBox="1"/>
          <p:nvPr/>
        </p:nvSpPr>
        <p:spPr>
          <a:xfrm>
            <a:off x="1119835" y="1796006"/>
            <a:ext cx="8536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Parallelism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Network and Communication Optimization</a:t>
            </a:r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Other Optimizations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1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EE398-5782-4E83-8DAD-4A8197F7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 - Collective Communication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7ABD55-333B-6519-ABEC-0AF2970D3A4F}"/>
              </a:ext>
            </a:extLst>
          </p:cNvPr>
          <p:cNvSpPr txBox="1"/>
          <p:nvPr/>
        </p:nvSpPr>
        <p:spPr>
          <a:xfrm>
            <a:off x="9491187" y="1996108"/>
            <a:ext cx="121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all-reduce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7C5E44-A5B2-E60E-EE1C-DBA81DDF8B30}"/>
              </a:ext>
            </a:extLst>
          </p:cNvPr>
          <p:cNvSpPr txBox="1"/>
          <p:nvPr/>
        </p:nvSpPr>
        <p:spPr>
          <a:xfrm>
            <a:off x="5264199" y="1996108"/>
            <a:ext cx="16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reduce-scatter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CE45DF-BFD4-4EB3-3A06-8D0BD77BEA73}"/>
              </a:ext>
            </a:extLst>
          </p:cNvPr>
          <p:cNvSpPr txBox="1"/>
          <p:nvPr/>
        </p:nvSpPr>
        <p:spPr>
          <a:xfrm>
            <a:off x="1693137" y="1996108"/>
            <a:ext cx="126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all-gather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BAADB8-5DFA-E119-51D5-F291F1BA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78" y="2675883"/>
            <a:ext cx="3685443" cy="10359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885D79-B006-DF88-2597-FCD024EF4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8" y="2675883"/>
            <a:ext cx="3739524" cy="10359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0FB8B9-A5E2-29E1-3C60-99CC16149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77" y="2675883"/>
            <a:ext cx="3886696" cy="1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2ADB9-5659-4BF2-D580-AAB9BF2D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 - Communication Bandwidth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9B3672-5EC7-8563-CCED-44AA19A5A571}"/>
              </a:ext>
            </a:extLst>
          </p:cNvPr>
          <p:cNvSpPr txBox="1"/>
          <p:nvPr/>
        </p:nvSpPr>
        <p:spPr>
          <a:xfrm>
            <a:off x="980236" y="1953158"/>
            <a:ext cx="9465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Inter-node (100 ~ 800 Gbps)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Ethernet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InfiniBand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Intra-node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CPU – GPU :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GPU – GPU : 100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PCIe (a100:64GB/s h100:128GB/s)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NVLink</a:t>
            </a:r>
            <a:r>
              <a:rPr lang="en-US" altLang="zh-CN" dirty="0"/>
              <a:t> (600 ~ 900 GB/s)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CPU – </a:t>
            </a:r>
            <a:r>
              <a:rPr lang="en-US" altLang="zh-CN" dirty="0" err="1"/>
              <a:t>NVMe</a:t>
            </a:r>
            <a:r>
              <a:rPr lang="en-US" altLang="zh-CN" dirty="0"/>
              <a:t> SSD :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12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68D6-EEE5-7D89-5404-07C8466B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 - Memory Footprint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22BB19-798D-71BB-12D5-8430D73307E6}"/>
              </a:ext>
            </a:extLst>
          </p:cNvPr>
          <p:cNvSpPr txBox="1"/>
          <p:nvPr/>
        </p:nvSpPr>
        <p:spPr>
          <a:xfrm>
            <a:off x="172826" y="3059668"/>
            <a:ext cx="20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Footprint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2405A5-D72A-B776-575D-3A2629C434B5}"/>
              </a:ext>
            </a:extLst>
          </p:cNvPr>
          <p:cNvSpPr txBox="1"/>
          <p:nvPr/>
        </p:nvSpPr>
        <p:spPr>
          <a:xfrm>
            <a:off x="2771241" y="2831412"/>
            <a:ext cx="263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Mixed Precision Training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FF60C5-9514-79D0-00FF-392DCB014DF6}"/>
              </a:ext>
            </a:extLst>
          </p:cNvPr>
          <p:cNvSpPr txBox="1"/>
          <p:nvPr/>
        </p:nvSpPr>
        <p:spPr>
          <a:xfrm>
            <a:off x="3137001" y="3429000"/>
            <a:ext cx="18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Adam Optimizer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A0A456-5FE9-3587-4345-D8FD738FB1EF}"/>
              </a:ext>
            </a:extLst>
          </p:cNvPr>
          <p:cNvSpPr txBox="1"/>
          <p:nvPr/>
        </p:nvSpPr>
        <p:spPr>
          <a:xfrm>
            <a:off x="6023456" y="4113300"/>
            <a:ext cx="454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Residual States: FP16 Activations and others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ED1395-F035-56A1-F5BF-36A31AFDFAF8}"/>
              </a:ext>
            </a:extLst>
          </p:cNvPr>
          <p:cNvSpPr txBox="1"/>
          <p:nvPr/>
        </p:nvSpPr>
        <p:spPr>
          <a:xfrm>
            <a:off x="6023456" y="1813362"/>
            <a:ext cx="454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 States: FP32 weights, FP32 momentum, FP32 variance, FP16 weights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BCB1C1-8B93-6554-5565-6EDEE7FC3A33}"/>
              </a:ext>
            </a:extLst>
          </p:cNvPr>
          <p:cNvSpPr txBox="1"/>
          <p:nvPr/>
        </p:nvSpPr>
        <p:spPr>
          <a:xfrm>
            <a:off x="6074662" y="2956009"/>
            <a:ext cx="4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FP16 gradients, (FP32 gradients)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47DB39-D58F-9F8F-70B4-94A552E96E3C}"/>
                  </a:ext>
                </a:extLst>
              </p:cNvPr>
              <p:cNvSpPr txBox="1"/>
              <p:nvPr/>
            </p:nvSpPr>
            <p:spPr>
              <a:xfrm>
                <a:off x="10410140" y="1951861"/>
                <a:ext cx="12502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47DB39-D58F-9F8F-70B4-94A552E96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140" y="1951861"/>
                <a:ext cx="125028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9BE4FBF-1CC6-0A17-C101-3C1A17FE6DB2}"/>
                  </a:ext>
                </a:extLst>
              </p:cNvPr>
              <p:cNvSpPr txBox="1"/>
              <p:nvPr/>
            </p:nvSpPr>
            <p:spPr>
              <a:xfrm>
                <a:off x="10329673" y="2937266"/>
                <a:ext cx="1330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9BE4FBF-1CC6-0A17-C101-3C1A17FE6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673" y="2937266"/>
                <a:ext cx="1330756" cy="369332"/>
              </a:xfrm>
              <a:prstGeom prst="rect">
                <a:avLst/>
              </a:prstGeom>
              <a:blipFill>
                <a:blip r:embed="rId3"/>
                <a:stretch>
                  <a:fillRect r="-688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6C8CC5-484C-2795-41A0-BD4FB9B647B0}"/>
              </a:ext>
            </a:extLst>
          </p:cNvPr>
          <p:cNvCxnSpPr>
            <a:stCxn id="4" idx="3"/>
          </p:cNvCxnSpPr>
          <p:nvPr/>
        </p:nvCxnSpPr>
        <p:spPr>
          <a:xfrm>
            <a:off x="2194869" y="3244334"/>
            <a:ext cx="417702" cy="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9B31E7-F283-49B4-C2A4-DE267936F9ED}"/>
              </a:ext>
            </a:extLst>
          </p:cNvPr>
          <p:cNvCxnSpPr/>
          <p:nvPr/>
        </p:nvCxnSpPr>
        <p:spPr>
          <a:xfrm>
            <a:off x="5585128" y="3251964"/>
            <a:ext cx="417702" cy="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485EF-C37C-A41C-98B1-457006B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training methodology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41AE5-5A36-374E-BBF1-45BA07EE50F0}"/>
              </a:ext>
            </a:extLst>
          </p:cNvPr>
          <p:cNvSpPr txBox="1"/>
          <p:nvPr/>
        </p:nvSpPr>
        <p:spPr>
          <a:xfrm>
            <a:off x="838200" y="2919643"/>
            <a:ext cx="285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Pipeline Model Parallelism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0192D9-9433-C304-2F45-B2C7988F5320}"/>
              </a:ext>
            </a:extLst>
          </p:cNvPr>
          <p:cNvSpPr txBox="1"/>
          <p:nvPr/>
        </p:nvSpPr>
        <p:spPr>
          <a:xfrm>
            <a:off x="838200" y="3758105"/>
            <a:ext cx="270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Tensor Model Parallelism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FB76D4-B48B-7A5D-F7BA-F00FB352D08F}"/>
              </a:ext>
            </a:extLst>
          </p:cNvPr>
          <p:cNvSpPr txBox="1"/>
          <p:nvPr/>
        </p:nvSpPr>
        <p:spPr>
          <a:xfrm>
            <a:off x="838200" y="2018131"/>
            <a:ext cx="176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Parallelism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021DF-95EF-EAA0-8498-A82E0697E162}"/>
              </a:ext>
            </a:extLst>
          </p:cNvPr>
          <p:cNvSpPr txBox="1"/>
          <p:nvPr/>
        </p:nvSpPr>
        <p:spPr>
          <a:xfrm>
            <a:off x="838200" y="4659617"/>
            <a:ext cx="245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ZeRO</a:t>
            </a:r>
            <a:r>
              <a:rPr lang="en-US" altLang="zh-CN" dirty="0"/>
              <a:t> Data Parallelism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46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7CFDF-E975-B52F-C10B-BD02EC3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Parallelism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1C4CC-FBE5-9E2A-0C47-80B0F787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3" y="1626720"/>
            <a:ext cx="6349504" cy="42685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66E150-4156-AAB2-2AA2-5646FD3AF34D}"/>
              </a:ext>
            </a:extLst>
          </p:cNvPr>
          <p:cNvSpPr txBox="1"/>
          <p:nvPr/>
        </p:nvSpPr>
        <p:spPr>
          <a:xfrm>
            <a:off x="6925294" y="814808"/>
            <a:ext cx="3402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Forward locally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Backward locally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Gradient All-reduce globally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Update weights locally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E383B4-73E6-739A-686C-3D91CFA9218F}"/>
              </a:ext>
            </a:extLst>
          </p:cNvPr>
          <p:cNvSpPr txBox="1"/>
          <p:nvPr/>
        </p:nvSpPr>
        <p:spPr>
          <a:xfrm>
            <a:off x="6925294" y="2417276"/>
            <a:ext cx="4428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Every rank holds a whole Model Shard thus has worst memory efficiency.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 large scale GPU cluster, little batch size lead to low utilization &amp; high communication cost.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7AD6EF-E3FB-AB23-0608-410CBF0F4051}"/>
              </a:ext>
            </a:extLst>
          </p:cNvPr>
          <p:cNvSpPr txBox="1"/>
          <p:nvPr/>
        </p:nvSpPr>
        <p:spPr>
          <a:xfrm>
            <a:off x="6925294" y="4171602"/>
            <a:ext cx="4428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Each model takes a different micro-batch.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Relatively low communication cost than model parallelism.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Ease of use.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717</Words>
  <Application>Microsoft Office PowerPoint</Application>
  <PresentationFormat>宽屏</PresentationFormat>
  <Paragraphs>176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How does Deepspeed ZeRO perform distributed training to train LLMs</vt:lpstr>
      <vt:lpstr>Contents</vt:lpstr>
      <vt:lpstr>Why we need distributed training ?</vt:lpstr>
      <vt:lpstr>Opportunities and Challenges in distributed training</vt:lpstr>
      <vt:lpstr>Background  - Collective Communication</vt:lpstr>
      <vt:lpstr>Background  - Communication Bandwidth</vt:lpstr>
      <vt:lpstr>Background  - Memory Footprint</vt:lpstr>
      <vt:lpstr>Distributed training methodology</vt:lpstr>
      <vt:lpstr>Data Parallelism</vt:lpstr>
      <vt:lpstr>Pipeline Model Parallelism</vt:lpstr>
      <vt:lpstr>Pipeline Model Parallelism</vt:lpstr>
      <vt:lpstr>Tensor Model Parallelism</vt:lpstr>
      <vt:lpstr>PTD(3D) Parallelism</vt:lpstr>
      <vt:lpstr>Deepspeed-ZeRO / FSDP</vt:lpstr>
      <vt:lpstr>Deepspeed-ZeRO-1</vt:lpstr>
      <vt:lpstr>Deepspeed-ZeRO-2</vt:lpstr>
      <vt:lpstr>Deepspeed-ZeRO-3</vt:lpstr>
      <vt:lpstr>Deepspeed-ZeRO-3</vt:lpstr>
      <vt:lpstr>Deepspeed-ZeRO-Offload</vt:lpstr>
      <vt:lpstr>Deepspeed-ZeRO-Offload</vt:lpstr>
      <vt:lpstr>Deepspeed-ZeRO-Offload</vt:lpstr>
      <vt:lpstr>Deepspeed-ZeRO-Infinity</vt:lpstr>
      <vt:lpstr>Deepspeed-ZeRO-Infinity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家乐 徐</dc:creator>
  <cp:lastModifiedBy>家乐 徐</cp:lastModifiedBy>
  <cp:revision>403</cp:revision>
  <dcterms:created xsi:type="dcterms:W3CDTF">2023-11-08T02:58:21Z</dcterms:created>
  <dcterms:modified xsi:type="dcterms:W3CDTF">2023-11-09T01:41:42Z</dcterms:modified>
</cp:coreProperties>
</file>