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3" r:id="rId8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>
                <a:sym typeface="+mn-ea"/>
              </a:rPr>
              <a:t>, defined as saving distributed checkpoints with certain parallelism strategies and configurations but loading them into different ones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ByteCheckpoint: A Unified Checkpointing System for LLM Development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3515" y="3542030"/>
            <a:ext cx="7002145" cy="23488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Design - auto online resharding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99150" cy="4351655"/>
          </a:xfrm>
        </p:spPr>
        <p:txBody>
          <a:bodyPr>
            <a:normAutofit lnSpcReduction="20000"/>
          </a:bodyPr>
          <a:p>
            <a:r>
              <a:rPr lang="en-US" altLang="zh-CN" sz="2000"/>
              <a:t>Auto online checkpoint resharding</a:t>
            </a:r>
            <a:endParaRPr lang="en-US" altLang="zh-CN" sz="2000"/>
          </a:p>
          <a:p>
            <a:pPr lvl="1"/>
            <a:r>
              <a:rPr lang="en-US" altLang="zh-CN" sz="2000"/>
              <a:t>separate the storage of checkpoint data and the metadata files</a:t>
            </a:r>
            <a:endParaRPr lang="en-US" altLang="zh-CN" sz="2000"/>
          </a:p>
          <a:p>
            <a:pPr lvl="1"/>
            <a:r>
              <a:rPr lang="en-US" altLang="zh-CN" sz="2000"/>
              <a:t>disaggregate checkpoints from parallelism settings and training frameworks</a:t>
            </a:r>
            <a:endParaRPr lang="en-US" altLang="zh-CN" sz="2000"/>
          </a:p>
          <a:p>
            <a:pPr lvl="1"/>
            <a:endParaRPr lang="en-US" altLang="zh-CN" sz="2000"/>
          </a:p>
          <a:p>
            <a:pPr lvl="1"/>
            <a:r>
              <a:rPr lang="en-US" altLang="zh-CN" sz="1995"/>
              <a:t>TensorMeta: basic information of individual tensor shards</a:t>
            </a:r>
            <a:endParaRPr lang="en-US" altLang="zh-CN" sz="1995"/>
          </a:p>
          <a:p>
            <a:pPr lvl="1"/>
            <a:r>
              <a:rPr lang="en-US" altLang="zh-CN" sz="1995"/>
              <a:t>ShardMeta: records the relative position information of tensor shards from a global view</a:t>
            </a:r>
            <a:endParaRPr lang="en-US" altLang="zh-CN" sz="1995"/>
          </a:p>
          <a:p>
            <a:pPr lvl="1"/>
            <a:r>
              <a:rPr lang="en-US" altLang="zh-CN" sz="1995"/>
              <a:t>ByteMeta:records the byte start offset and length of each tensor shard within the storage files</a:t>
            </a:r>
            <a:endParaRPr lang="en-US" altLang="zh-CN" sz="1995"/>
          </a:p>
          <a:p>
            <a:pPr lvl="0"/>
            <a:r>
              <a:rPr lang="en-US" altLang="zh-CN" sz="2000"/>
              <a:t>Use ShardMeta and ByteMeta to establish a mapping between saved tensor shards and storage files.(ShardtoByteMap)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7350" y="1825625"/>
            <a:ext cx="5114290" cy="3514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Design </a:t>
            </a:r>
            <a:r>
              <a:rPr lang="en-US" altLang="zh-CN">
                <a:sym typeface="+mn-ea"/>
              </a:rPr>
              <a:t>- auto online resharding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Each process will run a resharding algorithm to identify the matching parts between the saved tensor shard and the currently instantiated tensor shard</a:t>
            </a:r>
            <a:endParaRPr lang="en-US" altLang="zh-CN"/>
          </a:p>
          <a:p>
            <a:r>
              <a:rPr lang="en-US" altLang="zh-CN"/>
              <a:t>Retrieve the corresponding values in the storage file, restoring the final runtime state of the tensor shard.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5095" y="3996055"/>
            <a:ext cx="9486265" cy="2332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Design - resharding workflow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6170" y="1409065"/>
            <a:ext cx="6919595" cy="51765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System Design - settle irregular tensor sharding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Training Frameworks modify the original shape of tensors</a:t>
            </a:r>
            <a:endParaRPr lang="en-US" altLang="zh-CN" sz="2400"/>
          </a:p>
          <a:p>
            <a:r>
              <a:rPr lang="en-US" altLang="zh-CN" sz="2400"/>
              <a:t>Irregular tensor cannot be represented as (FQN, </a:t>
            </a:r>
            <a:r>
              <a:rPr lang="en-US" altLang="zh-CN" sz="2400"/>
              <a:t>offset, length)</a:t>
            </a:r>
            <a:endParaRPr lang="en-US" altLang="zh-CN" sz="2400"/>
          </a:p>
          <a:p>
            <a:r>
              <a:rPr lang="en-US" altLang="zh-CN" sz="2400"/>
              <a:t>ByteCheckpoint proposes asynchronous tensor merging</a:t>
            </a:r>
            <a:endParaRPr lang="en-US" altLang="zh-CN" sz="2400"/>
          </a:p>
          <a:p>
            <a:pPr lvl="1">
              <a:buFont typeface="Wingdings" panose="05000000000000000000" charset="0"/>
              <a:buChar char="n"/>
            </a:pPr>
            <a:r>
              <a:rPr lang="en-US" altLang="zh-CN" sz="2055"/>
              <a:t>Identify all irregular tensor slices</a:t>
            </a:r>
            <a:endParaRPr lang="en-US" altLang="zh-CN" sz="2055"/>
          </a:p>
          <a:p>
            <a:pPr lvl="1">
              <a:buFont typeface="Wingdings" panose="05000000000000000000" charset="0"/>
              <a:buChar char="n"/>
            </a:pPr>
            <a:r>
              <a:rPr lang="en-US" altLang="zh-CN" sz="2055"/>
              <a:t>Asynchronous P2P communication to collect slices and integrate them into regular slices without blocking  the default workflow</a:t>
            </a:r>
            <a:endParaRPr lang="en-US" altLang="zh-CN" sz="2055"/>
          </a:p>
          <a:p>
            <a:pPr lvl="1">
              <a:buFont typeface="Wingdings" panose="05000000000000000000" charset="0"/>
              <a:buChar char="n"/>
            </a:pPr>
            <a:r>
              <a:rPr lang="en-US" altLang="zh-CN" sz="2055"/>
              <a:t>Use the Worst Fit algorithm to allocate irregular tensor slices between processes.</a:t>
            </a:r>
            <a:endParaRPr lang="en-US" altLang="zh-CN" sz="2055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0" y="4406900"/>
            <a:ext cx="6079490" cy="23075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Design - checkpoint workflow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4275" y="1910080"/>
            <a:ext cx="9623425" cy="4121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Design - Saving Optimizations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741795" cy="4351655"/>
          </a:xfrm>
        </p:spPr>
        <p:txBody>
          <a:bodyPr/>
          <a:p>
            <a:r>
              <a:rPr lang="en-US" altLang="zh-CN"/>
              <a:t>Fully asynchronous pipeline</a:t>
            </a:r>
            <a:endParaRPr lang="en-US" altLang="zh-CN"/>
          </a:p>
          <a:p>
            <a:r>
              <a:rPr lang="en-US" altLang="zh-CN"/>
              <a:t>Ping-Pong pinned memory pool</a:t>
            </a:r>
            <a:endParaRPr lang="en-US" altLang="zh-CN"/>
          </a:p>
          <a:p>
            <a:r>
              <a:rPr lang="en-US" altLang="zh-CN"/>
              <a:t>Workload balancing</a:t>
            </a:r>
            <a:endParaRPr lang="en-US" altLang="zh-CN"/>
          </a:p>
          <a:p>
            <a:r>
              <a:rPr lang="en-US" altLang="zh-CN"/>
              <a:t>Plan and metadata cache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4175" y="1323975"/>
            <a:ext cx="3884930" cy="2626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790" y="4101465"/>
            <a:ext cx="4058285" cy="24612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System Design - Loading Optimizations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Fully asynchronous pipeline</a:t>
            </a:r>
            <a:endParaRPr lang="zh-CN" altLang="en-US"/>
          </a:p>
          <a:p>
            <a:r>
              <a:rPr lang="zh-CN" altLang="en-US"/>
              <a:t>Zero redundant loading </a:t>
            </a:r>
            <a:endParaRPr lang="zh-CN" altLang="en-US"/>
          </a:p>
          <a:p>
            <a:pPr lvl="1"/>
            <a:r>
              <a:rPr lang="en-US" altLang="zh-CN"/>
              <a:t>partial file reading</a:t>
            </a:r>
            <a:endParaRPr lang="en-US" altLang="zh-CN"/>
          </a:p>
          <a:p>
            <a:pPr lvl="1"/>
            <a:r>
              <a:rPr lang="en-US" altLang="zh-CN"/>
              <a:t>overlap tensor reading with transferring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285" y="3768725"/>
            <a:ext cx="4029075" cy="2961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3585210"/>
            <a:ext cx="3771265" cy="30613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 - Checkpoint Correctness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690" y="1808480"/>
            <a:ext cx="9434830" cy="1377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3645535"/>
            <a:ext cx="5576570" cy="21755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3581400"/>
            <a:ext cx="5695950" cy="23044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 - Saving Efficiency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5455" y="1825625"/>
            <a:ext cx="87204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Evaluation - Loading Efficiency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5520" y="1691005"/>
            <a:ext cx="96469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  <a:p>
            <a:r>
              <a:rPr lang="en-US" altLang="zh-CN"/>
              <a:t>Challenges of Checkpointing</a:t>
            </a:r>
            <a:endParaRPr lang="en-US" altLang="zh-CN"/>
          </a:p>
          <a:p>
            <a:r>
              <a:rPr lang="en-US" altLang="zh-CN"/>
              <a:t>Related </a:t>
            </a:r>
            <a:r>
              <a:rPr lang="en-US" altLang="zh-CN"/>
              <a:t>Work</a:t>
            </a:r>
            <a:endParaRPr lang="en-US" altLang="zh-CN"/>
          </a:p>
          <a:p>
            <a:r>
              <a:rPr lang="en-US" altLang="zh-CN"/>
              <a:t>System Design</a:t>
            </a:r>
            <a:endParaRPr lang="en-US" altLang="zh-CN"/>
          </a:p>
          <a:p>
            <a:r>
              <a:rPr lang="en-US" altLang="zh-CN"/>
              <a:t>Performance Optimization Techniques</a:t>
            </a:r>
            <a:endParaRPr lang="en-US" altLang="zh-CN"/>
          </a:p>
          <a:p>
            <a:r>
              <a:rPr lang="en-US" altLang="zh-CN"/>
              <a:t>Evaluation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Parallelism in </a:t>
            </a:r>
            <a:r>
              <a:rPr lang="en-US" altLang="zh-CN"/>
              <a:t>training</a:t>
            </a:r>
            <a:endParaRPr lang="en-US" altLang="zh-CN"/>
          </a:p>
          <a:p>
            <a:pPr lvl="1"/>
            <a:r>
              <a:rPr lang="en-US" altLang="zh-CN"/>
              <a:t>pipeline parall</a:t>
            </a:r>
            <a:r>
              <a:rPr lang="en-US" altLang="zh-CN"/>
              <a:t>el</a:t>
            </a:r>
            <a:endParaRPr lang="en-US" altLang="zh-CN"/>
          </a:p>
          <a:p>
            <a:pPr lvl="1"/>
            <a:r>
              <a:rPr lang="en-US" altLang="zh-CN"/>
              <a:t>tensor </a:t>
            </a:r>
            <a:r>
              <a:rPr lang="en-US" altLang="zh-CN"/>
              <a:t>parallel</a:t>
            </a:r>
            <a:endParaRPr lang="en-US" altLang="zh-CN"/>
          </a:p>
          <a:p>
            <a:pPr lvl="1"/>
            <a:r>
              <a:rPr lang="en-US" altLang="zh-CN"/>
              <a:t>data para</a:t>
            </a:r>
            <a:r>
              <a:rPr lang="en-US" altLang="zh-CN"/>
              <a:t>llel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Pipeline parallel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Gpipe</a:t>
            </a:r>
            <a:endParaRPr lang="en-US" altLang="zh-CN"/>
          </a:p>
          <a:p>
            <a:pPr lvl="1"/>
            <a:r>
              <a:rPr lang="en-US" altLang="zh-CN"/>
              <a:t>model para + data </a:t>
            </a:r>
            <a:r>
              <a:rPr lang="en-US" altLang="zh-CN"/>
              <a:t>para</a:t>
            </a:r>
            <a:endParaRPr lang="en-US" altLang="zh-CN"/>
          </a:p>
          <a:p>
            <a:pPr lvl="1"/>
            <a:r>
              <a:rPr lang="en-US" altLang="zh-CN"/>
              <a:t>microbatch</a:t>
            </a:r>
            <a:endParaRPr lang="en-US" altLang="zh-CN"/>
          </a:p>
          <a:p>
            <a:pPr lvl="1"/>
            <a:r>
              <a:rPr lang="en-US" altLang="zh-CN"/>
              <a:t>sync </a:t>
            </a:r>
            <a:r>
              <a:rPr lang="en-US" altLang="zh-CN"/>
              <a:t>gradient</a:t>
            </a:r>
            <a:endParaRPr lang="en-US" altLang="zh-CN"/>
          </a:p>
          <a:p>
            <a:pPr lvl="1"/>
            <a:r>
              <a:rPr lang="en-US" altLang="zh-CN"/>
              <a:t>re-</a:t>
            </a:r>
            <a:r>
              <a:rPr lang="en-US" altLang="zh-CN"/>
              <a:t>materialization</a:t>
            </a:r>
            <a:endParaRPr lang="en-US" altLang="zh-CN"/>
          </a:p>
          <a:p>
            <a:pPr lvl="1"/>
            <a:r>
              <a:rPr lang="en-US" altLang="zh-CN"/>
              <a:t>segmentation </a:t>
            </a:r>
            <a:r>
              <a:rPr lang="en-US" altLang="zh-CN"/>
              <a:t>problem</a:t>
            </a:r>
            <a:endParaRPr lang="en-US" altLang="zh-CN"/>
          </a:p>
          <a:p>
            <a:r>
              <a:rPr lang="en-US" altLang="zh-CN"/>
              <a:t>PipeDream</a:t>
            </a:r>
            <a:endParaRPr lang="en-US" altLang="zh-CN"/>
          </a:p>
          <a:p>
            <a:pPr lvl="1"/>
            <a:r>
              <a:rPr lang="en-US" altLang="zh-CN"/>
              <a:t>async gradien</a:t>
            </a:r>
            <a:r>
              <a:rPr lang="en-US" altLang="zh-CN"/>
              <a:t>t</a:t>
            </a:r>
            <a:endParaRPr lang="en-US" altLang="zh-CN"/>
          </a:p>
          <a:p>
            <a:pPr lvl="1"/>
            <a:r>
              <a:rPr lang="en-US" altLang="zh-CN"/>
              <a:t>dynamic </a:t>
            </a:r>
            <a:r>
              <a:rPr lang="en-US" altLang="zh-CN"/>
              <a:t>segmentation</a:t>
            </a:r>
            <a:endParaRPr lang="en-US" altLang="zh-CN"/>
          </a:p>
          <a:p>
            <a:pPr lvl="1"/>
            <a:r>
              <a:rPr lang="en-US" altLang="zh-CN"/>
              <a:t>weight </a:t>
            </a:r>
            <a:r>
              <a:rPr lang="en-US" altLang="zh-CN"/>
              <a:t>stashing</a:t>
            </a:r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4740" y="1911350"/>
            <a:ext cx="4719320" cy="2247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40" y="4088765"/>
            <a:ext cx="4785995" cy="2379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6380" y="1689100"/>
            <a:ext cx="4093210" cy="44881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Tensor parallel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altLang="zh-CN"/>
              <a:t>Megatron-LM</a:t>
            </a:r>
            <a:endParaRPr lang="en-US" altLang="zh-CN"/>
          </a:p>
          <a:p>
            <a:pPr lvl="1"/>
            <a:r>
              <a:rPr lang="en-US" altLang="zh-CN"/>
              <a:t>different matrix segmentation in different layers</a:t>
            </a:r>
            <a:endParaRPr lang="en-US" altLang="zh-CN"/>
          </a:p>
          <a:p>
            <a:pPr lvl="1"/>
            <a:r>
              <a:rPr lang="en-US" altLang="zh-CN"/>
              <a:t>MLP column, Attn row (hidden dimension)</a:t>
            </a:r>
            <a:endParaRPr lang="en-US" altLang="zh-CN"/>
          </a:p>
          <a:p>
            <a:pPr lvl="1"/>
            <a:r>
              <a:rPr lang="en-US" altLang="zh-CN"/>
              <a:t>only need 2 all-reduce in Z</a:t>
            </a:r>
            <a:endParaRPr lang="en-US" altLang="zh-CN"/>
          </a:p>
          <a:p>
            <a:pPr lvl="1"/>
            <a:r>
              <a:rPr lang="en-US" altLang="zh-CN"/>
              <a:t>need to communicate the output in every layer</a:t>
            </a:r>
            <a:endParaRPr lang="en-US" altLang="zh-CN"/>
          </a:p>
          <a:p>
            <a:pPr lvl="1"/>
            <a:r>
              <a:rPr lang="en-US" altLang="zh-CN"/>
              <a:t>can not parallel the compution and communication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Instruction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T</a:t>
            </a:r>
            <a:r>
              <a:rPr sz="2000"/>
              <a:t>here is a consistent need for checkpoint resharding</a:t>
            </a:r>
            <a:endParaRPr sz="2000"/>
          </a:p>
          <a:p>
            <a:r>
              <a:rPr lang="en-US" sz="2000"/>
              <a:t>I</a:t>
            </a:r>
            <a:r>
              <a:rPr sz="2000"/>
              <a:t>n the industry platforms, engineers often choose different training frameworks  (e.g., Megatron-LM</a:t>
            </a:r>
            <a:r>
              <a:rPr lang="en-US" sz="2000"/>
              <a:t> </a:t>
            </a:r>
            <a:r>
              <a:rPr sz="2000"/>
              <a:t>for efficient large-scale distributed training, PyTorch DDP for simple single-node model debugging) and save checkpoints in the storage systems.</a:t>
            </a:r>
            <a:endParaRPr sz="200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1485" y="3226435"/>
            <a:ext cx="5977255" cy="3308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Challenge of checkpointing</a:t>
            </a:r>
            <a:endParaRPr lang="en-US" altLang="zh-CN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r>
              <a:rPr lang="zh-CN" altLang="en-US"/>
              <a:t>High I/O cost of checkpoint saving and loading</a:t>
            </a:r>
            <a:endParaRPr lang="zh-CN" altLang="en-US"/>
          </a:p>
          <a:p>
            <a:r>
              <a:rPr lang="zh-CN" altLang="en-US"/>
              <a:t>Poor performance, flexibility, and scalability of offline scripts</a:t>
            </a:r>
            <a:endParaRPr lang="zh-CN" altLang="en-US"/>
          </a:p>
          <a:p>
            <a:r>
              <a:rPr lang="zh-CN" altLang="en-US"/>
              <a:t>High development cost for multi-framework support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Related work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Checkpointing without online resharding</a:t>
            </a:r>
            <a:endParaRPr lang="zh-CN" altLang="en-US"/>
          </a:p>
          <a:p>
            <a:pPr lvl="1"/>
            <a:r>
              <a:rPr lang="zh-CN" altLang="en-US"/>
              <a:t>Check-N-Run</a:t>
            </a:r>
            <a:r>
              <a:rPr lang="en-US" altLang="zh-CN"/>
              <a:t>, CheckFreq,Gemini, JIT Checkpointing</a:t>
            </a:r>
            <a:endParaRPr lang="en-US" altLang="zh-CN"/>
          </a:p>
          <a:p>
            <a:r>
              <a:rPr lang="zh-CN" altLang="en-US"/>
              <a:t>Checkpointing with online resharding</a:t>
            </a:r>
            <a:endParaRPr lang="zh-CN" altLang="en-US"/>
          </a:p>
          <a:p>
            <a:pPr lvl="1"/>
            <a:r>
              <a:rPr lang="zh-CN" altLang="en-US"/>
              <a:t>DCP</a:t>
            </a:r>
            <a:r>
              <a:rPr lang="en-US" altLang="zh-CN"/>
              <a:t>,MCP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695" y="3791585"/>
            <a:ext cx="9267825" cy="23856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ByteCheckpoint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Save the entire training state in the selected storage backend</a:t>
            </a:r>
            <a:endParaRPr lang="en-US" altLang="zh-CN"/>
          </a:p>
          <a:p>
            <a:r>
              <a:rPr lang="en-US" altLang="zh-CN"/>
              <a:t>Efficient automatic online checkpoint resharding</a:t>
            </a:r>
            <a:endParaRPr lang="en-US" altLang="zh-CN"/>
          </a:p>
          <a:p>
            <a:r>
              <a:rPr lang="en-US" altLang="zh-CN"/>
              <a:t>Compatible with multiple training frameworks</a:t>
            </a:r>
            <a:endParaRPr lang="en-US" altLang="zh-CN"/>
          </a:p>
          <a:p>
            <a:r>
              <a:rPr lang="en-US" altLang="zh-CN"/>
              <a:t>Provide 2 simple APIs to simplify integration</a:t>
            </a:r>
            <a:endParaRPr lang="en-US" altLang="zh-CN"/>
          </a:p>
          <a:p>
            <a:r>
              <a:rPr lang="en-US" altLang="zh-CN"/>
              <a:t>Optimized IO perfomance with 529.22 times in saving and 3.51 times in loading</a:t>
            </a:r>
            <a:endParaRPr lang="en-US" altLang="zh-CN"/>
          </a:p>
          <a:p>
            <a:r>
              <a:rPr lang="en-US" altLang="zh-CN"/>
              <a:t>Ensure the stability and efficiency of large-scale training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M3ZDUwYWJhOWMzNTUxZjRiODQ0NjUzNTI0ZjEyYz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3406</Words>
  <Application>WPS 演示</Application>
  <PresentationFormat>宽屏</PresentationFormat>
  <Paragraphs>119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Arial Unicode MS</vt:lpstr>
      <vt:lpstr>Calibri</vt:lpstr>
      <vt:lpstr>微软雅黑</vt:lpstr>
      <vt:lpstr>Wingdings</vt:lpstr>
      <vt:lpstr>WPS</vt:lpstr>
      <vt:lpstr>ByteCheckpoint: A Unified Checkpointing System for LLM Development</vt:lpstr>
      <vt:lpstr>PowerPoint 演示文稿</vt:lpstr>
      <vt:lpstr>PowerPoint 演示文稿</vt:lpstr>
      <vt:lpstr>Introduction</vt:lpstr>
      <vt:lpstr>Pipeline parallel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Evaluation - Loading Efficiency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37979</cp:lastModifiedBy>
  <cp:revision>58</cp:revision>
  <dcterms:created xsi:type="dcterms:W3CDTF">2023-08-09T12:44:00Z</dcterms:created>
  <dcterms:modified xsi:type="dcterms:W3CDTF">2024-10-31T11:30:59Z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