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0" r:id="rId6"/>
    <p:sldId id="261" r:id="rId8"/>
    <p:sldId id="259" r:id="rId9"/>
    <p:sldId id="268" r:id="rId10"/>
    <p:sldId id="269" r:id="rId11"/>
    <p:sldId id="262" r:id="rId12"/>
    <p:sldId id="270" r:id="rId13"/>
    <p:sldId id="263" r:id="rId14"/>
    <p:sldId id="264" r:id="rId15"/>
    <p:sldId id="265" r:id="rId16"/>
    <p:sldId id="26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9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蓝色框框是低比特低精度计算，红色框框是高精度计算</a:t>
            </a:r>
            <a:endParaRPr lang="en-US" altLang="zh-CN"/>
          </a:p>
          <a:p>
            <a:r>
              <a:rPr lang="en-US" altLang="zh-CN"/>
              <a:t>X </a:t>
            </a:r>
            <a:r>
              <a:rPr lang="zh-CN" altLang="en-US"/>
              <a:t>是先在</a:t>
            </a:r>
            <a:r>
              <a:rPr lang="en-US" altLang="zh-CN"/>
              <a:t>K dimension</a:t>
            </a:r>
            <a:r>
              <a:rPr lang="zh-CN" altLang="en-US"/>
              <a:t>累加，再和</a:t>
            </a:r>
            <a:r>
              <a:rPr lang="en-US" altLang="zh-CN"/>
              <a:t>sx</a:t>
            </a:r>
            <a:r>
              <a:rPr lang="zh-CN" altLang="en-US"/>
              <a:t>点乘，和</a:t>
            </a:r>
            <a:r>
              <a:rPr lang="en-US" altLang="zh-CN"/>
              <a:t>zw</a:t>
            </a:r>
            <a:r>
              <a:rPr lang="zh-CN" altLang="en-US"/>
              <a:t>外积</a:t>
            </a:r>
            <a:endParaRPr lang="zh-CN" altLang="en-US"/>
          </a:p>
          <a:p>
            <a:r>
              <a:rPr lang="en-US" altLang="zh-CN"/>
              <a:t>W</a:t>
            </a:r>
            <a:r>
              <a:rPr lang="zh-CN" altLang="en-US"/>
              <a:t>也是在</a:t>
            </a:r>
            <a:r>
              <a:rPr lang="en-US" altLang="zh-CN"/>
              <a:t>K dimension</a:t>
            </a:r>
            <a:r>
              <a:rPr lang="zh-CN" altLang="en-US"/>
              <a:t>上累加，和</a:t>
            </a:r>
            <a:r>
              <a:rPr lang="en-US" altLang="zh-CN"/>
              <a:t>zx</a:t>
            </a:r>
            <a:r>
              <a:rPr lang="zh-CN" altLang="en-US"/>
              <a:t>做外积，和</a:t>
            </a:r>
            <a:r>
              <a:rPr lang="en-US" altLang="zh-CN"/>
              <a:t>sw</a:t>
            </a:r>
            <a:r>
              <a:rPr lang="zh-CN" altLang="en-US"/>
              <a:t>点乘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KV cache </a:t>
            </a:r>
            <a:r>
              <a:rPr lang="zh-CN" altLang="en-US"/>
              <a:t>是为了避免重复计算</a:t>
            </a:r>
            <a:r>
              <a:rPr lang="en-US" altLang="zh-CN"/>
              <a:t> K </a:t>
            </a:r>
            <a:r>
              <a:rPr lang="zh-CN" altLang="en-US"/>
              <a:t>和</a:t>
            </a:r>
            <a:r>
              <a:rPr lang="en-US" altLang="zh-CN"/>
              <a:t> V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由于</a:t>
            </a:r>
            <a:r>
              <a:rPr lang="en-US" altLang="zh-CN"/>
              <a:t>double buffer</a:t>
            </a:r>
            <a:r>
              <a:rPr lang="zh-CN" altLang="en-US"/>
              <a:t>的存在，如果是</a:t>
            </a:r>
            <a:r>
              <a:rPr lang="en-US" altLang="zh-CN"/>
              <a:t>memory-bounded</a:t>
            </a:r>
            <a:r>
              <a:rPr lang="zh-CN" altLang="en-US"/>
              <a:t>，就压缩，并且可以增加一些计算</a:t>
            </a:r>
            <a:r>
              <a:rPr lang="en-US" altLang="zh-CN"/>
              <a:t>overhead</a:t>
            </a:r>
            <a:r>
              <a:rPr lang="zh-CN" altLang="en-US"/>
              <a:t>，</a:t>
            </a:r>
            <a:r>
              <a:rPr lang="en-US" altLang="zh-CN"/>
              <a:t>e.g. encoding/decoding</a:t>
            </a:r>
            <a:r>
              <a:rPr lang="zh-CN" altLang="en-US"/>
              <a:t>；如果是</a:t>
            </a:r>
            <a:r>
              <a:rPr lang="en-US" altLang="zh-CN"/>
              <a:t>compute-bounded</a:t>
            </a:r>
            <a:r>
              <a:rPr lang="zh-CN" altLang="en-US"/>
              <a:t>，那就要优化计算，</a:t>
            </a:r>
            <a:r>
              <a:rPr lang="en-US" altLang="zh-CN"/>
              <a:t>e.g. low-bit computation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tags" Target="../tags/tag16.xml"/><Relationship Id="rId2" Type="http://schemas.openxmlformats.org/officeDocument/2006/relationships/image" Target="../media/image19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18.xml"/><Relationship Id="rId2" Type="http://schemas.openxmlformats.org/officeDocument/2006/relationships/image" Target="../media/image19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tags" Target="../tags/tag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tags" Target="../tags/tag9.xml"/><Relationship Id="rId6" Type="http://schemas.openxmlformats.org/officeDocument/2006/relationships/image" Target="../media/image17.png"/><Relationship Id="rId5" Type="http://schemas.openxmlformats.org/officeDocument/2006/relationships/tags" Target="../tags/tag8.xml"/><Relationship Id="rId4" Type="http://schemas.openxmlformats.org/officeDocument/2006/relationships/image" Target="../media/image16.png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0" Type="http://schemas.openxmlformats.org/officeDocument/2006/relationships/notesSlide" Target="../notesSlides/notesSlide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5400"/>
              <a:t>Quantization on Transformers:</a:t>
            </a:r>
            <a:br>
              <a:rPr lang="en-US" altLang="zh-CN" sz="5400"/>
            </a:br>
            <a:r>
              <a:rPr lang="en-US" altLang="zh-CN" sz="5400"/>
              <a:t>Batched Inference</a:t>
            </a:r>
            <a:endParaRPr lang="en-US" altLang="zh-CN" sz="5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Haoyan Zhang</a:t>
            </a:r>
            <a:endParaRPr lang="en-US" altLang="zh-CN"/>
          </a:p>
          <a:p>
            <a:r>
              <a:rPr lang="en-US" altLang="zh-CN"/>
              <a:t>2023.11.16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KV-cache Compression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400" r="9315"/>
          <a:stretch>
            <a:fillRect/>
          </a:stretch>
        </p:blipFill>
        <p:spPr>
          <a:xfrm>
            <a:off x="5168900" y="1038225"/>
            <a:ext cx="7023100" cy="5420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1075" y="1462405"/>
            <a:ext cx="40640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Prefill phase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Decode phase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  <p:sp>
        <p:nvSpPr>
          <p:cNvPr id="4" name="矩形 3"/>
          <p:cNvSpPr/>
          <p:nvPr/>
        </p:nvSpPr>
        <p:spPr>
          <a:xfrm>
            <a:off x="1072515" y="1945005"/>
            <a:ext cx="746125" cy="13506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329305" y="2209165"/>
            <a:ext cx="746125" cy="775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7" name="右箭头 6"/>
          <p:cNvSpPr/>
          <p:nvPr/>
        </p:nvSpPr>
        <p:spPr>
          <a:xfrm>
            <a:off x="1920875" y="2358390"/>
            <a:ext cx="1271270" cy="6273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Compress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072515" y="3992880"/>
            <a:ext cx="746125" cy="775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072515" y="4768215"/>
            <a:ext cx="746125" cy="2908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r>
              <a:rPr lang="en-US" altLang="zh-CN" baseline="-25000"/>
              <a:t>0</a:t>
            </a:r>
            <a:endParaRPr lang="en-US" altLang="zh-CN" baseline="-25000"/>
          </a:p>
        </p:txBody>
      </p:sp>
      <p:sp>
        <p:nvSpPr>
          <p:cNvPr id="10" name="矩形 9"/>
          <p:cNvSpPr/>
          <p:nvPr/>
        </p:nvSpPr>
        <p:spPr>
          <a:xfrm>
            <a:off x="1072515" y="5059045"/>
            <a:ext cx="746125" cy="2908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1" name="矩形 10"/>
          <p:cNvSpPr/>
          <p:nvPr/>
        </p:nvSpPr>
        <p:spPr>
          <a:xfrm>
            <a:off x="1072515" y="5345430"/>
            <a:ext cx="746125" cy="2908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1072515" y="5640705"/>
            <a:ext cx="746125" cy="2908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r>
              <a:rPr lang="en-US" altLang="zh-CN" baseline="-25000"/>
              <a:t>1023</a:t>
            </a:r>
            <a:endParaRPr lang="en-US" altLang="zh-CN" baseline="-25000"/>
          </a:p>
        </p:txBody>
      </p:sp>
      <p:sp>
        <p:nvSpPr>
          <p:cNvPr id="13" name="右箭头 12"/>
          <p:cNvSpPr/>
          <p:nvPr/>
        </p:nvSpPr>
        <p:spPr>
          <a:xfrm>
            <a:off x="2058035" y="4718050"/>
            <a:ext cx="1271270" cy="627380"/>
          </a:xfrm>
          <a:prstGeom prst="rightArrow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Compress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568700" y="3992880"/>
            <a:ext cx="746125" cy="775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568700" y="4779645"/>
            <a:ext cx="746125" cy="775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Quantization on Transformers Inference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753" r="9372"/>
          <a:stretch>
            <a:fillRect/>
          </a:stretch>
        </p:blipFill>
        <p:spPr>
          <a:xfrm>
            <a:off x="5102225" y="1019175"/>
            <a:ext cx="7018655" cy="54394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1075" y="1462405"/>
            <a:ext cx="451104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Weight-only quantization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Motivation : Transformer inference is memory-bounded. Thus, we can quantize W only and recover it to fp16 during inference.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Hidden condition : Batch size = 1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Cons : Only applied to linear projection layer.  Do nothing to attention layer (bottleneck).  Limited speed-up.</a:t>
            </a: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/>
              <a:t>Question : What will happen when batch size increase?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Batched Transformer Inference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482" r="8946"/>
          <a:stretch>
            <a:fillRect/>
          </a:stretch>
        </p:blipFill>
        <p:spPr>
          <a:xfrm>
            <a:off x="5140325" y="1033780"/>
            <a:ext cx="7051675" cy="54248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0550" y="1226820"/>
            <a:ext cx="538099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Attention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Sequential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Memory-bounded --&gt; Memory-bounded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Memory : MK + NK --&gt; 8MK + 8NK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Computation : MNK --&gt; 8MNK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Linear-projection</a:t>
            </a:r>
            <a:endParaRPr lang="en-US" altLang="zh-CN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Batched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Memory-bounded --&gt; Compute-bounded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Memory : MK + NK --&gt; 8MK + NK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Computation : MNK --&gt; 8MNK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Batched transformer inference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43265" y="0"/>
            <a:ext cx="3221355" cy="3533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3265" y="3533775"/>
            <a:ext cx="3076575" cy="3300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1450" y="6558915"/>
            <a:ext cx="8607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ATOM: LOW-BIT QUANTIZATION FOR EFFICIENT AND ACCURATE LLM SERVING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47750" y="1594485"/>
                <a:ext cx="5572125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W</a:t>
                </a:r>
                <a:r>
                  <a:rPr lang="zh-CN" altLang="en-US"/>
                  <a:t>eight-only quantization fails to improve</a:t>
                </a:r>
                <a:r>
                  <a:rPr lang="en-US" altLang="zh-CN"/>
                  <a:t> </a:t>
                </a:r>
                <a:r>
                  <a:rPr lang="zh-CN" altLang="en-US"/>
                  <a:t>dense layer throughput since</a:t>
                </a:r>
                <a:r>
                  <a:rPr lang="en-US" altLang="zh-CN"/>
                  <a:t> </a:t>
                </a:r>
                <a:r>
                  <a:rPr lang="zh-CN" altLang="en-US"/>
                  <a:t>dequantization must be performed before matrix multiplications</a:t>
                </a:r>
                <a:r>
                  <a:rPr lang="en-US" altLang="zh-CN"/>
                  <a:t>.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Weight-only quantization does nothing to attention layer.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Fail to achieve any speed-up or throughput improvement with batch size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</m:oMath>
                </a14:m>
                <a:r>
                  <a:rPr lang="en-US" altLang="zh-CN"/>
                  <a:t> 8.</a:t>
                </a:r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50" y="1594485"/>
                <a:ext cx="5572125" cy="23069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Discussion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43265" y="0"/>
            <a:ext cx="3221355" cy="3533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43265" y="3533775"/>
            <a:ext cx="3076575" cy="33007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1450" y="6558915"/>
            <a:ext cx="8607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ATOM: LOW-BIT QUANTIZATION FOR EFFICIENT AND ACCURATE LLM SERVING</a:t>
            </a:r>
            <a:endParaRPr lang="zh-CN" altLang="en-US" sz="1200"/>
          </a:p>
        </p:txBody>
      </p:sp>
      <p:sp>
        <p:nvSpPr>
          <p:cNvPr id="9" name="文本框 8"/>
          <p:cNvSpPr txBox="1"/>
          <p:nvPr/>
        </p:nvSpPr>
        <p:spPr>
          <a:xfrm>
            <a:off x="1047750" y="1462405"/>
            <a:ext cx="72955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Attention layer (memory-bounded)</a:t>
            </a: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en-US"/>
              <a:t>KV-cache compression</a:t>
            </a: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en-US"/>
              <a:t>Tolerant encoding and decoding overhead</a:t>
            </a: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Linear projection layer (compute-bounded)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en-US"/>
              <a:t>weight-activation quantization, compute with low-precision datatype</a:t>
            </a: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en-US"/>
              <a:t>weight-only quantization? </a:t>
            </a: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endParaRPr 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en-US"/>
              <a:t>accelerate computation, maybe bit-serial computation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96925" y="1606550"/>
            <a:ext cx="789749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Background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Quantization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Transformer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Quantization on Transformers Inference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Discussion on Batched Inference</a:t>
            </a: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/>
              <a:t>Summary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Background—Quantization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535305" y="2340610"/>
            <a:ext cx="3686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35305" y="3302000"/>
            <a:ext cx="3686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3977005" y="224345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 flipV="1">
            <a:off x="3775710" y="320611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1146175" y="320611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829945" y="224472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2477770" y="224345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2486025" y="320611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3785235" y="2331720"/>
            <a:ext cx="200660" cy="978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31850" y="2331720"/>
            <a:ext cx="323215" cy="9696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335145" y="2156460"/>
            <a:ext cx="168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 Value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335145" y="3117850"/>
            <a:ext cx="225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Quantized Value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610610" y="3269615"/>
            <a:ext cx="34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34085" y="3269615"/>
            <a:ext cx="37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46735" y="1962150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671570" y="1968500"/>
            <a:ext cx="58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max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334260" y="1953895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339975" y="3250565"/>
            <a:ext cx="29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31" name="直接连接符 30"/>
          <p:cNvCxnSpPr/>
          <p:nvPr/>
        </p:nvCxnSpPr>
        <p:spPr>
          <a:xfrm flipH="1" flipV="1">
            <a:off x="1459230" y="2240915"/>
            <a:ext cx="1905" cy="99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 flipV="1">
            <a:off x="1714500" y="3214370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1466850" y="2345055"/>
            <a:ext cx="254635" cy="9607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 flipV="1">
            <a:off x="1819910" y="3214370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61135" y="3303270"/>
            <a:ext cx="4743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-4.3</a:t>
            </a:r>
            <a:endParaRPr lang="en-US" altLang="zh-CN" sz="1000"/>
          </a:p>
        </p:txBody>
      </p:sp>
      <p:sp>
        <p:nvSpPr>
          <p:cNvPr id="40" name="文本框 39"/>
          <p:cNvSpPr txBox="1"/>
          <p:nvPr/>
        </p:nvSpPr>
        <p:spPr>
          <a:xfrm>
            <a:off x="1706245" y="3303270"/>
            <a:ext cx="358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-4</a:t>
            </a:r>
            <a:endParaRPr lang="en-US" altLang="zh-CN" sz="1000"/>
          </a:p>
        </p:txBody>
      </p:sp>
      <p:cxnSp>
        <p:nvCxnSpPr>
          <p:cNvPr id="43" name="直接连接符 42"/>
          <p:cNvCxnSpPr/>
          <p:nvPr/>
        </p:nvCxnSpPr>
        <p:spPr>
          <a:xfrm>
            <a:off x="1626235" y="2338070"/>
            <a:ext cx="194945" cy="9563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716405" y="3298825"/>
            <a:ext cx="1098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 flipV="1">
            <a:off x="1528445" y="2760345"/>
            <a:ext cx="62230" cy="57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1591310" y="2741295"/>
            <a:ext cx="31115" cy="73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 flipV="1">
            <a:off x="1675130" y="2593340"/>
            <a:ext cx="62230" cy="57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1643380" y="2593340"/>
            <a:ext cx="31115" cy="736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 flipV="1">
            <a:off x="1626235" y="2243455"/>
            <a:ext cx="1905" cy="99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1459230" y="2259330"/>
            <a:ext cx="161925" cy="254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706245" y="3250565"/>
            <a:ext cx="117475" cy="190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390650" y="3448050"/>
            <a:ext cx="786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rounding</a:t>
            </a:r>
            <a:endParaRPr lang="en-US" altLang="zh-CN" sz="1000"/>
          </a:p>
        </p:txBody>
      </p:sp>
      <p:sp>
        <p:nvSpPr>
          <p:cNvPr id="55" name="文本框 54"/>
          <p:cNvSpPr txBox="1"/>
          <p:nvPr/>
        </p:nvSpPr>
        <p:spPr>
          <a:xfrm>
            <a:off x="1096645" y="1868170"/>
            <a:ext cx="934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/>
              <a:t>quantization error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170815" y="4372610"/>
                <a:ext cx="4064000" cy="655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d>
                        <m:dPr>
                          <m:begChr m:val="⌊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𝑚𝑖𝑛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_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𝑖𝑛𝑡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15" y="4372610"/>
                <a:ext cx="4064000" cy="6553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438150" y="3743325"/>
                <a:ext cx="3509645" cy="62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;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3743325"/>
                <a:ext cx="3509645" cy="6286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170815" y="5027930"/>
                <a:ext cx="4064000" cy="37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𝑚𝑖𝑛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15" y="5027930"/>
                <a:ext cx="4064000" cy="3784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接连接符 58"/>
          <p:cNvCxnSpPr/>
          <p:nvPr/>
        </p:nvCxnSpPr>
        <p:spPr>
          <a:xfrm>
            <a:off x="6033770" y="2340610"/>
            <a:ext cx="3686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6033770" y="3302000"/>
            <a:ext cx="3686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H="1" flipV="1">
            <a:off x="9475470" y="224345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 flipV="1">
            <a:off x="9274175" y="320611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 flipV="1">
            <a:off x="6644640" y="320611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 flipV="1">
            <a:off x="6328410" y="224472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 flipV="1">
            <a:off x="7976235" y="224345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 flipV="1">
            <a:off x="7984490" y="3206115"/>
            <a:ext cx="8255" cy="95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9283700" y="2331720"/>
            <a:ext cx="200660" cy="9785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975600" y="2336800"/>
            <a:ext cx="19685" cy="957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833610" y="2156460"/>
            <a:ext cx="168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 Value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9833610" y="3117850"/>
            <a:ext cx="225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Quantized Value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9109075" y="3269615"/>
            <a:ext cx="347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6432550" y="3269615"/>
            <a:ext cx="377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6045200" y="1962150"/>
            <a:ext cx="549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9170035" y="1968500"/>
            <a:ext cx="58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max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7832725" y="1940560"/>
            <a:ext cx="242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7838440" y="3246120"/>
            <a:ext cx="290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/>
              <p:cNvSpPr txBox="1"/>
              <p:nvPr/>
            </p:nvSpPr>
            <p:spPr>
              <a:xfrm>
                <a:off x="6031230" y="4372610"/>
                <a:ext cx="4064000" cy="65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’=</m:t>
                      </m:r>
                      <m:d>
                        <m:dPr>
                          <m:begChr m:val="⌊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⌉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𝑓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30" y="4372610"/>
                <a:ext cx="4064000" cy="65468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6298565" y="3743325"/>
                <a:ext cx="3509645" cy="586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𝑚𝑎𝑥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_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𝑖𝑛𝑡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;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565" y="3743325"/>
                <a:ext cx="3509645" cy="5861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6031230" y="5027930"/>
                <a:ext cx="4064000" cy="37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30" y="5027930"/>
                <a:ext cx="4064000" cy="3784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连接符 96"/>
          <p:cNvCxnSpPr/>
          <p:nvPr/>
        </p:nvCxnSpPr>
        <p:spPr>
          <a:xfrm flipH="1">
            <a:off x="5970270" y="1247775"/>
            <a:ext cx="9525" cy="535749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/>
              <p:cNvSpPr txBox="1"/>
              <p:nvPr/>
            </p:nvSpPr>
            <p:spPr>
              <a:xfrm>
                <a:off x="3134995" y="3873500"/>
                <a:ext cx="350964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𝑚𝑖𝑛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8" name="文本框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995" y="3873500"/>
                <a:ext cx="3509645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文本框 98"/>
          <p:cNvSpPr txBox="1"/>
          <p:nvPr/>
        </p:nvSpPr>
        <p:spPr>
          <a:xfrm>
            <a:off x="1390650" y="5986145"/>
            <a:ext cx="147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Asymmetric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7319645" y="5986145"/>
            <a:ext cx="147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Symmetric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/>
              <p:cNvSpPr txBox="1"/>
              <p:nvPr/>
            </p:nvSpPr>
            <p:spPr>
              <a:xfrm>
                <a:off x="9274175" y="3851910"/>
                <a:ext cx="2472055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1" name="文本框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75" y="3851910"/>
                <a:ext cx="2472055" cy="3683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Background—Quantization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398780" y="1623695"/>
            <a:ext cx="1533525" cy="1104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3703955" y="1623695"/>
            <a:ext cx="1905000" cy="1390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6830" y="1966595"/>
            <a:ext cx="45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5680" y="1294130"/>
            <a:ext cx="33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300730" y="2134870"/>
            <a:ext cx="33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529455" y="1255395"/>
            <a:ext cx="33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2103120" y="4700270"/>
                <a:ext cx="3569970" cy="3638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𝑋𝑊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</m:oMath>
                  </m:oMathPara>
                </a14:m>
                <a:endParaRPr lang="en-US" altLang="zh-CN" baseline="-25000"/>
              </a:p>
              <a:p>
                <a:endParaRPr lang="zh-CN" altLang="en-US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20" y="4700270"/>
                <a:ext cx="3569970" cy="363855"/>
              </a:xfrm>
              <a:prstGeom prst="rect">
                <a:avLst/>
              </a:prstGeom>
              <a:blipFill rotWithShape="1">
                <a:blip r:embed="rId1"/>
                <a:stretch>
                  <a:fillRect b="-63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2101850" y="5128895"/>
                <a:ext cx="530987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𝑋𝑊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850" y="5128895"/>
                <a:ext cx="5309870" cy="3683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815455" y="1691005"/>
            <a:ext cx="1905000" cy="11049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256655" y="1966595"/>
            <a:ext cx="45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583805" y="1255395"/>
            <a:ext cx="33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5799455" y="1866900"/>
            <a:ext cx="362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=</a:t>
            </a:r>
            <a:endParaRPr lang="en-US" altLang="zh-CN" sz="2800"/>
          </a:p>
        </p:txBody>
      </p:sp>
      <p:sp>
        <p:nvSpPr>
          <p:cNvPr id="35" name="矩形 34"/>
          <p:cNvSpPr/>
          <p:nvPr/>
        </p:nvSpPr>
        <p:spPr>
          <a:xfrm>
            <a:off x="3703955" y="3252470"/>
            <a:ext cx="1905000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r>
              <a:rPr lang="en-US" altLang="zh-CN" baseline="-25000"/>
              <a:t>w</a:t>
            </a:r>
            <a:endParaRPr lang="en-US" altLang="zh-CN" baseline="-25000"/>
          </a:p>
        </p:txBody>
      </p:sp>
      <p:sp>
        <p:nvSpPr>
          <p:cNvPr id="37" name="矩形 36"/>
          <p:cNvSpPr/>
          <p:nvPr/>
        </p:nvSpPr>
        <p:spPr>
          <a:xfrm>
            <a:off x="2149475" y="1623695"/>
            <a:ext cx="377190" cy="1104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r>
              <a:rPr lang="en-US" altLang="zh-CN" baseline="-25000"/>
              <a:t>x</a:t>
            </a:r>
            <a:endParaRPr lang="en-US" altLang="zh-CN" baseline="-25000"/>
          </a:p>
        </p:txBody>
      </p:sp>
      <p:sp>
        <p:nvSpPr>
          <p:cNvPr id="41" name="矩形 40"/>
          <p:cNvSpPr/>
          <p:nvPr/>
        </p:nvSpPr>
        <p:spPr>
          <a:xfrm>
            <a:off x="2679065" y="1623695"/>
            <a:ext cx="377190" cy="1104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</a:t>
            </a:r>
            <a:r>
              <a:rPr lang="en-US" altLang="zh-CN" baseline="-25000"/>
              <a:t>x</a:t>
            </a:r>
            <a:endParaRPr lang="en-US" altLang="zh-CN" baseline="-25000"/>
          </a:p>
        </p:txBody>
      </p:sp>
      <p:sp>
        <p:nvSpPr>
          <p:cNvPr id="42" name="矩形 41"/>
          <p:cNvSpPr/>
          <p:nvPr/>
        </p:nvSpPr>
        <p:spPr>
          <a:xfrm>
            <a:off x="3703955" y="3671570"/>
            <a:ext cx="1905000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</a:t>
            </a:r>
            <a:r>
              <a:rPr lang="en-US" altLang="zh-CN" baseline="-25000"/>
              <a:t>w</a:t>
            </a:r>
            <a:endParaRPr lang="en-US" altLang="zh-CN" baseline="-25000"/>
          </a:p>
        </p:txBody>
      </p:sp>
      <p:sp>
        <p:nvSpPr>
          <p:cNvPr id="44" name="矩形 43"/>
          <p:cNvSpPr/>
          <p:nvPr/>
        </p:nvSpPr>
        <p:spPr>
          <a:xfrm>
            <a:off x="6815455" y="3252470"/>
            <a:ext cx="1905000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r>
              <a:rPr lang="en-US" altLang="zh-CN" baseline="-25000"/>
              <a:t>w</a:t>
            </a:r>
            <a:endParaRPr lang="en-US" altLang="zh-CN" baseline="-25000"/>
          </a:p>
        </p:txBody>
      </p:sp>
      <p:sp>
        <p:nvSpPr>
          <p:cNvPr id="53" name="矩形 52"/>
          <p:cNvSpPr/>
          <p:nvPr/>
        </p:nvSpPr>
        <p:spPr>
          <a:xfrm>
            <a:off x="6815455" y="3671570"/>
            <a:ext cx="1905000" cy="2959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</a:t>
            </a:r>
            <a:r>
              <a:rPr lang="en-US" altLang="zh-CN" baseline="-25000"/>
              <a:t>w</a:t>
            </a:r>
            <a:endParaRPr lang="en-US" altLang="zh-CN" baseline="-25000"/>
          </a:p>
        </p:txBody>
      </p:sp>
      <p:sp>
        <p:nvSpPr>
          <p:cNvPr id="77" name="矩形 76"/>
          <p:cNvSpPr/>
          <p:nvPr/>
        </p:nvSpPr>
        <p:spPr>
          <a:xfrm>
            <a:off x="9074150" y="1691005"/>
            <a:ext cx="377190" cy="1104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r>
              <a:rPr lang="en-US" altLang="zh-CN" baseline="-25000"/>
              <a:t>x</a:t>
            </a:r>
            <a:endParaRPr lang="en-US" altLang="zh-CN" baseline="-25000"/>
          </a:p>
        </p:txBody>
      </p:sp>
      <p:sp>
        <p:nvSpPr>
          <p:cNvPr id="78" name="矩形 77"/>
          <p:cNvSpPr/>
          <p:nvPr/>
        </p:nvSpPr>
        <p:spPr>
          <a:xfrm>
            <a:off x="9603740" y="1691005"/>
            <a:ext cx="377190" cy="1104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z</a:t>
            </a:r>
            <a:r>
              <a:rPr lang="en-US" altLang="zh-CN" baseline="-25000"/>
              <a:t>x</a:t>
            </a:r>
            <a:endParaRPr lang="en-US" altLang="zh-CN" baseline="-25000"/>
          </a:p>
        </p:txBody>
      </p:sp>
      <p:sp>
        <p:nvSpPr>
          <p:cNvPr id="100" name="文本框 99"/>
          <p:cNvSpPr txBox="1"/>
          <p:nvPr>
            <p:custDataLst>
              <p:tags r:id="rId3"/>
            </p:custDataLst>
          </p:nvPr>
        </p:nvSpPr>
        <p:spPr>
          <a:xfrm>
            <a:off x="815340" y="4700270"/>
            <a:ext cx="147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Symmetric:</a:t>
            </a:r>
            <a:endParaRPr lang="en-US" altLang="zh-CN"/>
          </a:p>
        </p:txBody>
      </p:sp>
      <p:sp>
        <p:nvSpPr>
          <p:cNvPr id="79" name="文本框 78"/>
          <p:cNvSpPr txBox="1"/>
          <p:nvPr>
            <p:custDataLst>
              <p:tags r:id="rId4"/>
            </p:custDataLst>
          </p:nvPr>
        </p:nvSpPr>
        <p:spPr>
          <a:xfrm>
            <a:off x="815340" y="5068570"/>
            <a:ext cx="147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Asymmetric: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/>
              <p:cNvSpPr txBox="1"/>
              <p:nvPr/>
            </p:nvSpPr>
            <p:spPr>
              <a:xfrm>
                <a:off x="2101850" y="4321810"/>
                <a:ext cx="1236345" cy="378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acc>
                        <m:ac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</m:e>
                      </m:acc>
                      <m:acc>
                        <m:ac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850" y="4321810"/>
                <a:ext cx="1236345" cy="3784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/>
          <p:cNvSpPr txBox="1"/>
          <p:nvPr/>
        </p:nvSpPr>
        <p:spPr>
          <a:xfrm>
            <a:off x="3903345" y="4357370"/>
            <a:ext cx="85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Int op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177030" y="4738370"/>
            <a:ext cx="39624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2101850" y="5557520"/>
                <a:ext cx="9462135" cy="36576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𝑊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·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  <m:r>
                            <a:rPr lang="en-US" altLang="zh-CN" i="1" baseline="-250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𝑋𝑊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𝑊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·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 baseline="-25000">
                          <a:latin typeface="Cambria Math" panose="02040503050406030204" charset="0"/>
                          <a:cs typeface="Cambria Math" panose="02040503050406030204" charset="0"/>
                        </a:rPr>
                        <m:t>𝑤</m:t>
                      </m:r>
                    </m:oMath>
                  </m:oMathPara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850" y="5557520"/>
                <a:ext cx="9462135" cy="365760"/>
              </a:xfrm>
              <a:prstGeom prst="rect">
                <a:avLst/>
              </a:prstGeom>
              <a:blipFill rotWithShape="1">
                <a:blip r:embed="rId6"/>
                <a:stretch>
                  <a:fillRect b="-6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矩形 84"/>
          <p:cNvSpPr/>
          <p:nvPr/>
        </p:nvSpPr>
        <p:spPr>
          <a:xfrm>
            <a:off x="4615180" y="4738370"/>
            <a:ext cx="694055" cy="266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4602480" y="4363720"/>
            <a:ext cx="1069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fp16 op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678680" y="5173345"/>
            <a:ext cx="39624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135880" y="5598795"/>
            <a:ext cx="39624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5105400" y="5170805"/>
            <a:ext cx="694055" cy="266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2" name="矩形 91"/>
          <p:cNvSpPr/>
          <p:nvPr/>
        </p:nvSpPr>
        <p:spPr>
          <a:xfrm>
            <a:off x="6017260" y="5177155"/>
            <a:ext cx="960120" cy="266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5562600" y="5603240"/>
            <a:ext cx="694055" cy="266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451600" y="5602605"/>
            <a:ext cx="960120" cy="266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7641590" y="5598795"/>
            <a:ext cx="989330" cy="266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8872220" y="5603240"/>
            <a:ext cx="636905" cy="2667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594350" y="4708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MNK</a:t>
            </a:r>
            <a:r>
              <a:rPr lang="en-US" altLang="zh-CN"/>
              <a:t> + </a:t>
            </a:r>
            <a:r>
              <a:rPr lang="en-US" altLang="zh-CN">
                <a:solidFill>
                  <a:srgbClr val="FF0000"/>
                </a:solidFill>
              </a:rPr>
              <a:t>2MN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7099300" y="5133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MNK</a:t>
            </a:r>
            <a:r>
              <a:rPr lang="en-US" altLang="zh-CN"/>
              <a:t> + </a:t>
            </a:r>
            <a:r>
              <a:rPr lang="en-US" altLang="zh-CN">
                <a:solidFill>
                  <a:srgbClr val="FF0000"/>
                </a:solidFill>
              </a:rPr>
              <a:t>2MN + (MK + 2MN)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953000" y="5979160"/>
            <a:ext cx="4927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MNK</a:t>
            </a:r>
            <a:r>
              <a:rPr lang="en-US" altLang="zh-CN"/>
              <a:t> + </a:t>
            </a:r>
            <a:r>
              <a:rPr lang="en-US" altLang="zh-CN">
                <a:solidFill>
                  <a:srgbClr val="FF0000"/>
                </a:solidFill>
              </a:rPr>
              <a:t>2MN + (MK + 2MN) + (NK + 2MN) + MN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7099300" y="4363720"/>
            <a:ext cx="951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dot product</a:t>
            </a:r>
            <a:endParaRPr lang="en-US" altLang="zh-CN" sz="1200"/>
          </a:p>
        </p:txBody>
      </p:sp>
      <p:cxnSp>
        <p:nvCxnSpPr>
          <p:cNvPr id="107" name="直接连接符 106"/>
          <p:cNvCxnSpPr/>
          <p:nvPr/>
        </p:nvCxnSpPr>
        <p:spPr>
          <a:xfrm flipH="1">
            <a:off x="7415530" y="4639310"/>
            <a:ext cx="159385" cy="567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8050530" y="4363720"/>
            <a:ext cx="2489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element-wise product</a:t>
            </a:r>
            <a:endParaRPr lang="en-US" altLang="zh-CN" sz="1200"/>
          </a:p>
        </p:txBody>
      </p:sp>
      <p:cxnSp>
        <p:nvCxnSpPr>
          <p:cNvPr id="109" name="直接连接符 108"/>
          <p:cNvCxnSpPr/>
          <p:nvPr/>
        </p:nvCxnSpPr>
        <p:spPr>
          <a:xfrm flipH="1">
            <a:off x="8221980" y="4639310"/>
            <a:ext cx="159385" cy="5676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9142730" y="4648200"/>
            <a:ext cx="215900" cy="5524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501380" y="4738370"/>
            <a:ext cx="457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sum</a:t>
            </a:r>
            <a:endParaRPr lang="en-US" altLang="zh-CN" sz="1200"/>
          </a:p>
        </p:txBody>
      </p:sp>
      <p:cxnSp>
        <p:nvCxnSpPr>
          <p:cNvPr id="112" name="直接连接符 111"/>
          <p:cNvCxnSpPr/>
          <p:nvPr/>
        </p:nvCxnSpPr>
        <p:spPr>
          <a:xfrm>
            <a:off x="8720455" y="4989830"/>
            <a:ext cx="3175" cy="223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4" name="文本框 113"/>
          <p:cNvSpPr txBox="1"/>
          <p:nvPr>
            <p:custDataLst>
              <p:tags r:id="rId7"/>
            </p:custDataLst>
          </p:nvPr>
        </p:nvSpPr>
        <p:spPr>
          <a:xfrm>
            <a:off x="838200" y="4321810"/>
            <a:ext cx="1475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Origin: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Background—Quantization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81075" y="1490345"/>
            <a:ext cx="6140450" cy="3705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Pros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Reduce memory footprint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Speed up inference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Load faster with less memory footprint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Compute faster with low precision datatype computation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Cons</a:t>
            </a:r>
            <a:endParaRPr lang="en-US" altLang="zh-CN"/>
          </a:p>
          <a:p>
            <a:pPr indent="0">
              <a:buFont typeface="Arial" panose="020B0604020202020204" pitchFamily="34" charset="0"/>
              <a:buNone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Accuracy loss</a:t>
            </a: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  <a:p>
            <a:pPr indent="457200"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p>
            <a:r>
              <a:rPr lang="en-US" altLang="zh-CN"/>
              <a:t>Background—Transformer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23995" y="1040765"/>
            <a:ext cx="7744460" cy="5398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8125" y="6489700"/>
            <a:ext cx="8321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FLASHDECODING++: FASTER LARGE LANGUAGE MODEL INFERENCE ON GPUS</a:t>
            </a:r>
            <a:endParaRPr lang="zh-CN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62025" y="1776095"/>
                <a:ext cx="4064000" cy="3046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/>
                  <a:t>Linear projection layer</a:t>
                </a:r>
                <a:endParaRPr lang="en-US" altLang="zh-CN" sz="2400"/>
              </a:p>
              <a:p>
                <a:pPr indent="457200">
                  <a:buFont typeface="Arial" panose="020B0604020202020204" pitchFamily="34" charset="0"/>
                  <a:buNone/>
                </a:pPr>
                <a:r>
                  <a:rPr lang="en-US" altLang="zh-CN" sz="2400"/>
                  <a:t>(Dense layer)</a:t>
                </a:r>
                <a:endParaRPr lang="en-US" altLang="zh-CN" sz="2400"/>
              </a:p>
              <a:p>
                <a:pPr indent="457200">
                  <a:buFont typeface="Arial" panose="020B0604020202020204" pitchFamily="34" charset="0"/>
                  <a:buNone/>
                </a:pPr>
                <a:endParaRPr lang="en-US" altLang="zh-CN" sz="2400"/>
              </a:p>
              <a:p>
                <a:pPr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𝑌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𝑋𝑊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>
                  <a:buFont typeface="Arial" panose="020B0604020202020204" pitchFamily="34" charset="0"/>
                  <a:buNone/>
                </a:pPr>
                <a:endParaRPr lang="en-US" altLang="zh-CN" sz="24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/>
                  <a:t>Attention</a:t>
                </a:r>
                <a:endParaRPr lang="en-US" altLang="zh-CN" sz="24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40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" y="1776095"/>
                <a:ext cx="4064000" cy="304609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231640"/>
            <a:ext cx="4445000" cy="718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p>
            <a:r>
              <a:rPr lang="en-US" altLang="zh-CN"/>
              <a:t>Background—Transformer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06265" y="1040765"/>
            <a:ext cx="7744460" cy="5398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8125" y="6489700"/>
            <a:ext cx="8321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FLASHDECODING++: FASTER LARGE LANGUAGE MODEL INFERENCE ON GPUS</a:t>
            </a:r>
            <a:r>
              <a:rPr lang="en-US" altLang="zh-CN" sz="1200"/>
              <a:t>; FlexGen</a:t>
            </a:r>
            <a:endParaRPr lang="en-US" altLang="zh-CN" sz="1200"/>
          </a:p>
        </p:txBody>
      </p:sp>
      <p:sp>
        <p:nvSpPr>
          <p:cNvPr id="5" name="文本框 4"/>
          <p:cNvSpPr txBox="1"/>
          <p:nvPr/>
        </p:nvSpPr>
        <p:spPr>
          <a:xfrm>
            <a:off x="728980" y="118872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Prefill phase (GEMM)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Cache K and V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Get first output token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Decode phase (GEMV)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Per token output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Extend K and V</a:t>
            </a:r>
            <a:endParaRPr lang="en-US" altLang="zh-CN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4975" y="2269490"/>
            <a:ext cx="4062095" cy="1254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15035" y="4681855"/>
            <a:ext cx="2848610" cy="649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7055" y="5331460"/>
            <a:ext cx="3229610" cy="9918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p>
            <a:r>
              <a:rPr lang="en-US" altLang="zh-CN"/>
              <a:t>Background—Transformer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23995" y="1040765"/>
            <a:ext cx="7744460" cy="5398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8125" y="6489700"/>
            <a:ext cx="83216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FLASHDECODING++: FASTER LARGE LANGUAGE MODEL INFERENCE ON GPUS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962025" y="1776095"/>
            <a:ext cx="4064000" cy="4027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/>
              <a:t>Memory footprint</a:t>
            </a:r>
            <a:endParaRPr lang="en-US" altLang="zh-CN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Weight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KV-cache (batch)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Inference latency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Memory access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Computation</a:t>
            </a: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/>
              <a:t>Double buffer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p>
            <a:r>
              <a:rPr lang="en-US" altLang="zh-CN">
                <a:sym typeface="+mn-ea"/>
              </a:rPr>
              <a:t>Quantization on Transformers Inference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-400" r="9315"/>
          <a:stretch>
            <a:fillRect/>
          </a:stretch>
        </p:blipFill>
        <p:spPr>
          <a:xfrm>
            <a:off x="5168900" y="1038225"/>
            <a:ext cx="7023100" cy="5420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1075" y="1462405"/>
            <a:ext cx="40640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Linear projection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/>
              <a:t>Weight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Pre-encoded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Only to decode during inference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Activation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Pre-compute min/max</a:t>
            </a:r>
            <a:endParaRPr lang="en-US" altLang="zh-CN" sz="200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000"/>
              <a:t>Run-time encode + decode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Attention</a:t>
            </a:r>
            <a:endParaRPr lang="en-US" altLang="zh-CN" sz="200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/>
              <a:t>KV-cache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commondata" val="eyJoZGlkIjoiMjA4OWRlNjVkOTA2ODE3Mjk5ZTE1Y2NhMmI3ZWExY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3248</Words>
  <Application>WPS 演示</Application>
  <PresentationFormat>宽屏</PresentationFormat>
  <Paragraphs>330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WPS</vt:lpstr>
      <vt:lpstr>Quantization on Transformers: Batched Inference</vt:lpstr>
      <vt:lpstr>Outline</vt:lpstr>
      <vt:lpstr>Background—Quantization</vt:lpstr>
      <vt:lpstr>Background—Quantization</vt:lpstr>
      <vt:lpstr>Background—Quantization</vt:lpstr>
      <vt:lpstr>Background—Transformer</vt:lpstr>
      <vt:lpstr>Background—Transformer</vt:lpstr>
      <vt:lpstr>Background—Transformer</vt:lpstr>
      <vt:lpstr>Quantization on Transformers Inference</vt:lpstr>
      <vt:lpstr>KV-cache Compression</vt:lpstr>
      <vt:lpstr>Quantization on Transformers Inference</vt:lpstr>
      <vt:lpstr>Batched Transformer Inference</vt:lpstr>
      <vt:lpstr>Batched transformer inference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86180</dc:creator>
  <cp:lastModifiedBy>T34-85</cp:lastModifiedBy>
  <cp:revision>17</cp:revision>
  <dcterms:created xsi:type="dcterms:W3CDTF">2023-11-12T08:15:00Z</dcterms:created>
  <dcterms:modified xsi:type="dcterms:W3CDTF">2023-11-16T02:47:41Z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90206520533F49E9B4143A9CB6442B86_12</vt:lpwstr>
  </property>
  <property fmtid="{D5CDD505-2E9C-101B-9397-08002B2CF9AE}" pid="3" name="KSOProductBuildVer">
    <vt:lpwstr>2052-12.1.0.15374</vt:lpwstr>
  </property>
</Properties>
</file>