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 id="2147483819" r:id="rId2"/>
    <p:sldMasterId id="2147483836" r:id="rId3"/>
    <p:sldMasterId id="2147483853" r:id="rId4"/>
  </p:sldMasterIdLst>
  <p:notesMasterIdLst>
    <p:notesMasterId r:id="rId27"/>
  </p:notesMasterIdLst>
  <p:handoutMasterIdLst>
    <p:handoutMasterId r:id="rId28"/>
  </p:handoutMasterIdLst>
  <p:sldIdLst>
    <p:sldId id="259" r:id="rId5"/>
    <p:sldId id="261" r:id="rId6"/>
    <p:sldId id="263" r:id="rId7"/>
    <p:sldId id="291" r:id="rId8"/>
    <p:sldId id="292" r:id="rId9"/>
    <p:sldId id="296" r:id="rId10"/>
    <p:sldId id="264" r:id="rId11"/>
    <p:sldId id="290" r:id="rId12"/>
    <p:sldId id="294" r:id="rId13"/>
    <p:sldId id="295" r:id="rId14"/>
    <p:sldId id="270" r:id="rId15"/>
    <p:sldId id="262" r:id="rId16"/>
    <p:sldId id="285" r:id="rId17"/>
    <p:sldId id="286" r:id="rId18"/>
    <p:sldId id="287" r:id="rId19"/>
    <p:sldId id="276" r:id="rId20"/>
    <p:sldId id="265" r:id="rId21"/>
    <p:sldId id="266" r:id="rId22"/>
    <p:sldId id="288" r:id="rId23"/>
    <p:sldId id="289" r:id="rId24"/>
    <p:sldId id="277" r:id="rId25"/>
    <p:sldId id="282"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65" d="100"/>
          <a:sy n="65" d="100"/>
        </p:scale>
        <p:origin x="399" y="5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需求规约</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团队合作</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计划进度</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zh-CN" dirty="0"/>
            <a:t>更深入了解到真实项目设计中需求规约的重要性。</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E95A0273-E642-4127-B438-45D95C69FDCC}">
      <dgm:prSet phldrT="[文本]"/>
      <dgm:spPr/>
      <dgm:t>
        <a:bodyPr/>
        <a:lstStyle/>
        <a:p>
          <a:r>
            <a:rPr lang="zh-CN" altLang="zh-CN" dirty="0"/>
            <a:t>计划进度和时间的时候应当对我们需要做的工作有足够的了解，制定出来的计划才有参考价值。</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F2EA260C-E5B1-4EB8-98B8-C73AA82A3830}">
      <dgm:prSet phldrT="[文本]"/>
      <dgm:spPr/>
      <dgm:t>
        <a:bodyPr/>
        <a:lstStyle/>
        <a:p>
          <a:r>
            <a:rPr lang="zh-CN" altLang="zh-CN" dirty="0"/>
            <a:t>团队合作在项目完成中不可或缺，理解和沟通是项目能够的基石。成员之间需要有良好的沟通渠道，需要准确理解其他成员的意思，及时交流各自的进度，以便应对可能出现的问题做出相应的调整。</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custScaleX="37435">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custScaleX="37019">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custScaleX="37739">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90053"/>
          <a:ext cx="8256588" cy="837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zh-CN" sz="1900" kern="1200" dirty="0"/>
            <a:t>更深入了解到真实项目设计中需求规约的重要性。</a:t>
          </a:r>
          <a:endParaRPr lang="zh-CN" altLang="en-US" sz="1900" kern="1200" dirty="0"/>
        </a:p>
      </dsp:txBody>
      <dsp:txXfrm>
        <a:off x="0" y="390053"/>
        <a:ext cx="8256588" cy="837900"/>
      </dsp:txXfrm>
    </dsp:sp>
    <dsp:sp modelId="{0906846D-B162-433A-97D0-D4044DEE67CF}">
      <dsp:nvSpPr>
        <dsp:cNvPr id="0" name=""/>
        <dsp:cNvSpPr/>
      </dsp:nvSpPr>
      <dsp:spPr>
        <a:xfrm>
          <a:off x="412829" y="109613"/>
          <a:ext cx="2163597"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需求规约</a:t>
          </a:r>
        </a:p>
      </dsp:txBody>
      <dsp:txXfrm>
        <a:off x="440209" y="136993"/>
        <a:ext cx="2108837" cy="506120"/>
      </dsp:txXfrm>
    </dsp:sp>
    <dsp:sp modelId="{35B04919-E45A-445B-8E33-878B767387DD}">
      <dsp:nvSpPr>
        <dsp:cNvPr id="0" name=""/>
        <dsp:cNvSpPr/>
      </dsp:nvSpPr>
      <dsp:spPr>
        <a:xfrm>
          <a:off x="0" y="1610993"/>
          <a:ext cx="8256588" cy="11371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zh-CN" sz="1900" kern="1200" dirty="0"/>
            <a:t>计划进度和时间的时候应当对我们需要做的工作有足够的了解，制定出来的计划才有参考价值。</a:t>
          </a:r>
          <a:endParaRPr lang="zh-CN" altLang="en-US" sz="1900" kern="1200" dirty="0"/>
        </a:p>
      </dsp:txBody>
      <dsp:txXfrm>
        <a:off x="0" y="1610993"/>
        <a:ext cx="8256588" cy="1137150"/>
      </dsp:txXfrm>
    </dsp:sp>
    <dsp:sp modelId="{C6732B46-C6AA-48F3-A0C4-4ACA7A63178C}">
      <dsp:nvSpPr>
        <dsp:cNvPr id="0" name=""/>
        <dsp:cNvSpPr/>
      </dsp:nvSpPr>
      <dsp:spPr>
        <a:xfrm>
          <a:off x="412829" y="1330553"/>
          <a:ext cx="213955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计划进度</a:t>
          </a:r>
        </a:p>
      </dsp:txBody>
      <dsp:txXfrm>
        <a:off x="440209" y="1357933"/>
        <a:ext cx="2084794" cy="506120"/>
      </dsp:txXfrm>
    </dsp:sp>
    <dsp:sp modelId="{6A001656-CA27-4567-96E8-EF933E971BD3}">
      <dsp:nvSpPr>
        <dsp:cNvPr id="0" name=""/>
        <dsp:cNvSpPr/>
      </dsp:nvSpPr>
      <dsp:spPr>
        <a:xfrm>
          <a:off x="0" y="3131183"/>
          <a:ext cx="8256588" cy="143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zh-CN" sz="1900" kern="1200" dirty="0"/>
            <a:t>团队合作在项目完成中不可或缺，理解和沟通是项目能够的基石。成员之间需要有良好的沟通渠道，需要准确理解其他成员的意思，及时交流各自的进度，以便应对可能出现的问题做出相应的调整。</a:t>
          </a:r>
          <a:endParaRPr lang="zh-CN" altLang="en-US" sz="1900" kern="1200" dirty="0"/>
        </a:p>
      </dsp:txBody>
      <dsp:txXfrm>
        <a:off x="0" y="3131183"/>
        <a:ext cx="8256588" cy="1436400"/>
      </dsp:txXfrm>
    </dsp:sp>
    <dsp:sp modelId="{04F6827F-281B-42C5-A9D8-0CB3AAB5A08B}">
      <dsp:nvSpPr>
        <dsp:cNvPr id="0" name=""/>
        <dsp:cNvSpPr/>
      </dsp:nvSpPr>
      <dsp:spPr>
        <a:xfrm>
          <a:off x="412829" y="2850743"/>
          <a:ext cx="2181167"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团队合作</a:t>
          </a:r>
        </a:p>
      </dsp:txBody>
      <dsp:txXfrm>
        <a:off x="440209" y="2878123"/>
        <a:ext cx="2126407"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2020/10/10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24874"/>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51905220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75095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0426182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1325359060"/>
      </p:ext>
    </p:extLst>
  </p:cSld>
  <p:clrMapOvr>
    <a:masterClrMapping/>
  </p:clrMapOvr>
  <p:hf hdr="0" ftr="0" dt="0"/>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2073261930"/>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p15:clr>
            <a:srgbClr val="FBAE40"/>
          </p15:clr>
        </p15:guide>
        <p15:guide id="8" pos="1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3763336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2207718761"/>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7235455"/>
      </p:ext>
    </p:extLst>
  </p:cSld>
  <p:clrMapOvr>
    <a:masterClrMapping/>
  </p:clrMapOvr>
  <p:transition spd="med">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2947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316589121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26899687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562140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7570108"/>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133103"/>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3138596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424552"/>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9601617"/>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117047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60638350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480963346"/>
      </p:ext>
    </p:extLst>
  </p:cSld>
  <p:clrMapOvr>
    <a:masterClrMapping/>
  </p:clrMapOvr>
  <p:hf hdr="0" ftr="0" dt="0"/>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2383826961"/>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p15:clr>
            <a:srgbClr val="FBAE40"/>
          </p15:clr>
        </p15:guide>
        <p15:guide id="8" pos="1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65911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83903741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3230606"/>
      </p:ext>
    </p:extLst>
  </p:cSld>
  <p:clrMapOvr>
    <a:masterClrMapping/>
  </p:clrMapOvr>
  <p:transition spd="med">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3646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5436253"/>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3134202018"/>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380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3310408"/>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3027"/>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9475019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154342"/>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2934429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8454181"/>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2228628541"/>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2767407229"/>
      </p:ext>
    </p:extLst>
  </p:cSld>
  <p:clrMapOvr>
    <a:masterClrMapping/>
  </p:clrMapOvr>
  <p:hf hdr="0" ftr="0" dt="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801796124"/>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p15:clr>
            <a:srgbClr val="FBAE40"/>
          </p15:clr>
        </p15:guide>
        <p15:guide id="8" pos="1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27330141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81568728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1283807"/>
      </p:ext>
    </p:extLst>
  </p:cSld>
  <p:clrMapOvr>
    <a:masterClrMapping/>
  </p:clrMapOvr>
  <p:transition spd="med">
    <p:push/>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50561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3315973201"/>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234705738"/>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6926476"/>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0122887"/>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46661"/>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365948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21" Type="http://schemas.openxmlformats.org/officeDocument/2006/relationships/image" Target="../media/image3.emf"/><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microsoft.com/office/2007/relationships/hdphoto" Target="../media/hdphoto1.wdp"/><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21" Type="http://schemas.openxmlformats.org/officeDocument/2006/relationships/image" Target="../media/image3.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microsoft.com/office/2007/relationships/hdphoto" Target="../media/hdphoto1.wdp"/><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1.png"/><Relationship Id="rId3" Type="http://schemas.openxmlformats.org/officeDocument/2006/relationships/slideLayout" Target="../slideLayouts/slideLayout51.xml"/><Relationship Id="rId21" Type="http://schemas.openxmlformats.org/officeDocument/2006/relationships/image" Target="../media/image3.emf"/><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microsoft.com/office/2007/relationships/hdphoto" Target="../media/hdphoto1.wdp"/><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image" Target="../media/image2.png"/><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1218094923"/>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210732831"/>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068470736"/>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a:t>My PC Logo</a:t>
            </a:r>
            <a:r>
              <a:rPr lang="zh-CN" altLang="en-US" sz="3600" dirty="0"/>
              <a:t>软件项目第一次迭代报告</a:t>
            </a:r>
          </a:p>
        </p:txBody>
      </p:sp>
      <p:sp>
        <p:nvSpPr>
          <p:cNvPr id="5" name="副标题 4"/>
          <p:cNvSpPr>
            <a:spLocks noGrp="1"/>
          </p:cNvSpPr>
          <p:nvPr>
            <p:ph type="subTitle" idx="1"/>
          </p:nvPr>
        </p:nvSpPr>
        <p:spPr>
          <a:xfrm>
            <a:off x="469123" y="4886550"/>
            <a:ext cx="5820358" cy="468179"/>
          </a:xfrm>
        </p:spPr>
        <p:txBody>
          <a:bodyPr/>
          <a:lstStyle/>
          <a:p>
            <a:r>
              <a:rPr lang="zh-CN" altLang="en-US" dirty="0"/>
              <a:t>第</a:t>
            </a:r>
            <a:r>
              <a:rPr lang="en-US" altLang="zh-CN" dirty="0"/>
              <a:t>21</a:t>
            </a:r>
            <a:r>
              <a:rPr lang="zh-CN" altLang="en-US" dirty="0"/>
              <a:t>组</a:t>
            </a:r>
          </a:p>
        </p:txBody>
      </p:sp>
      <p:sp>
        <p:nvSpPr>
          <p:cNvPr id="6" name="文本占位符 5"/>
          <p:cNvSpPr>
            <a:spLocks noGrp="1"/>
          </p:cNvSpPr>
          <p:nvPr>
            <p:ph type="body" sz="quarter" idx="10"/>
          </p:nvPr>
        </p:nvSpPr>
        <p:spPr>
          <a:xfrm>
            <a:off x="469123" y="5428098"/>
            <a:ext cx="5820358" cy="499004"/>
          </a:xfrm>
        </p:spPr>
        <p:txBody>
          <a:bodyPr/>
          <a:lstStyle/>
          <a:p>
            <a:r>
              <a:rPr lang="zh-CN" altLang="en-US" dirty="0"/>
              <a:t>小组成员：谢厚、蒋钊、郑世民、焦明胜</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688812"/>
          </a:xfrm>
        </p:spPr>
        <p:txBody>
          <a:bodyPr>
            <a:normAutofit/>
          </a:bodyPr>
          <a:lstStyle/>
          <a:p>
            <a:pPr>
              <a:lnSpc>
                <a:spcPct val="150000"/>
              </a:lnSpc>
            </a:pPr>
            <a:r>
              <a:rPr lang="zh-CN" altLang="en-US" dirty="0"/>
              <a:t>拖拽式编程教学意义太小。和后面的真正意义上的编程中间梯度太大</a:t>
            </a:r>
            <a:endParaRPr lang="en-US" altLang="zh-CN" dirty="0"/>
          </a:p>
        </p:txBody>
      </p:sp>
      <p:sp>
        <p:nvSpPr>
          <p:cNvPr id="3" name="标题 2"/>
          <p:cNvSpPr>
            <a:spLocks noGrp="1"/>
          </p:cNvSpPr>
          <p:nvPr>
            <p:ph type="title"/>
          </p:nvPr>
        </p:nvSpPr>
        <p:spPr/>
        <p:txBody>
          <a:bodyPr/>
          <a:lstStyle/>
          <a:p>
            <a:r>
              <a:rPr lang="zh-CN" altLang="en-US" dirty="0"/>
              <a:t>竞品分析：</a:t>
            </a:r>
            <a:r>
              <a:rPr lang="en-US" altLang="zh-CN" dirty="0" err="1"/>
              <a:t>tynker</a:t>
            </a:r>
            <a:endParaRPr lang="zh-CN" altLang="en-US" dirty="0"/>
          </a:p>
        </p:txBody>
      </p:sp>
      <p:pic>
        <p:nvPicPr>
          <p:cNvPr id="2" name="图片 1">
            <a:extLst>
              <a:ext uri="{FF2B5EF4-FFF2-40B4-BE49-F238E27FC236}">
                <a16:creationId xmlns:a16="http://schemas.microsoft.com/office/drawing/2014/main" id="{899D0C5D-08B1-48FD-8C1C-C542F3077F27}"/>
              </a:ext>
            </a:extLst>
          </p:cNvPr>
          <p:cNvPicPr>
            <a:picLocks noChangeAspect="1"/>
          </p:cNvPicPr>
          <p:nvPr/>
        </p:nvPicPr>
        <p:blipFill>
          <a:blip r:embed="rId2"/>
          <a:stretch>
            <a:fillRect/>
          </a:stretch>
        </p:blipFill>
        <p:spPr>
          <a:xfrm>
            <a:off x="1402479" y="2374490"/>
            <a:ext cx="6339042" cy="4237877"/>
          </a:xfrm>
          <a:prstGeom prst="rect">
            <a:avLst/>
          </a:prstGeom>
        </p:spPr>
      </p:pic>
    </p:spTree>
    <p:extLst>
      <p:ext uri="{BB962C8B-B14F-4D97-AF65-F5344CB8AC3E}">
        <p14:creationId xmlns:p14="http://schemas.microsoft.com/office/powerpoint/2010/main" val="261918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界面原型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软件价值</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软件特性和优点</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迭代评估</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96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532375" cy="4921498"/>
          </a:xfrm>
        </p:spPr>
        <p:txBody>
          <a:bodyPr>
            <a:normAutofit/>
          </a:bodyPr>
          <a:lstStyle/>
          <a:p>
            <a:pPr lvl="1">
              <a:lnSpc>
                <a:spcPct val="150000"/>
              </a:lnSpc>
            </a:pPr>
            <a:r>
              <a:rPr lang="zh-CN" altLang="en-US" sz="2000" dirty="0"/>
              <a:t>将抽象的程序变成容易理解的图像运动，编程语言简单容易理解。</a:t>
            </a:r>
            <a:endParaRPr lang="en-US" altLang="zh-CN" sz="2000" dirty="0"/>
          </a:p>
          <a:p>
            <a:pPr lvl="1">
              <a:lnSpc>
                <a:spcPct val="150000"/>
              </a:lnSpc>
            </a:pPr>
            <a:endParaRPr lang="en-US" altLang="zh-CN" sz="2000"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marL="457200" lvl="1" indent="0">
              <a:lnSpc>
                <a:spcPct val="150000"/>
              </a:lnSpc>
              <a:buNone/>
            </a:pPr>
            <a:endParaRPr lang="en-US" altLang="zh-CN" dirty="0"/>
          </a:p>
          <a:p>
            <a:pPr lvl="1">
              <a:lnSpc>
                <a:spcPct val="150000"/>
              </a:lnSpc>
            </a:pPr>
            <a:endParaRPr lang="en-US" altLang="zh-CN" dirty="0"/>
          </a:p>
          <a:p>
            <a:pPr lvl="1">
              <a:lnSpc>
                <a:spcPct val="150000"/>
              </a:lnSpc>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My PC Logo </a:t>
            </a:r>
            <a:r>
              <a:rPr lang="zh-CN" altLang="en-US" dirty="0"/>
              <a:t>特性及优点</a:t>
            </a:r>
          </a:p>
        </p:txBody>
      </p:sp>
      <p:pic>
        <p:nvPicPr>
          <p:cNvPr id="7" name="图片 6">
            <a:extLst>
              <a:ext uri="{FF2B5EF4-FFF2-40B4-BE49-F238E27FC236}">
                <a16:creationId xmlns:a16="http://schemas.microsoft.com/office/drawing/2014/main" id="{A5B3710C-3A4E-468D-8B3C-4906D2EDDE24}"/>
              </a:ext>
            </a:extLst>
          </p:cNvPr>
          <p:cNvPicPr>
            <a:picLocks noChangeAspect="1"/>
          </p:cNvPicPr>
          <p:nvPr/>
        </p:nvPicPr>
        <p:blipFill rotWithShape="1">
          <a:blip r:embed="rId2"/>
          <a:srcRect l="10854" t="13451" r="10844" b="13505"/>
          <a:stretch/>
        </p:blipFill>
        <p:spPr>
          <a:xfrm>
            <a:off x="1117600" y="3042819"/>
            <a:ext cx="2565401" cy="2476500"/>
          </a:xfrm>
          <a:prstGeom prst="rect">
            <a:avLst/>
          </a:prstGeom>
        </p:spPr>
      </p:pic>
    </p:spTree>
    <p:extLst>
      <p:ext uri="{BB962C8B-B14F-4D97-AF65-F5344CB8AC3E}">
        <p14:creationId xmlns:p14="http://schemas.microsoft.com/office/powerpoint/2010/main" val="23305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532375" cy="4921498"/>
          </a:xfrm>
        </p:spPr>
        <p:txBody>
          <a:bodyPr>
            <a:normAutofit/>
          </a:bodyPr>
          <a:lstStyle/>
          <a:p>
            <a:pPr>
              <a:lnSpc>
                <a:spcPct val="150000"/>
              </a:lnSpc>
            </a:pPr>
            <a:r>
              <a:rPr lang="zh-CN" altLang="en-US" dirty="0"/>
              <a:t>界面卡通，迎合少儿喜好，有助于减少抵触，提起学习的兴趣。</a:t>
            </a:r>
            <a:endParaRPr lang="en-US" altLang="zh-CN" dirty="0"/>
          </a:p>
        </p:txBody>
      </p:sp>
      <p:sp>
        <p:nvSpPr>
          <p:cNvPr id="3" name="标题 2"/>
          <p:cNvSpPr>
            <a:spLocks noGrp="1"/>
          </p:cNvSpPr>
          <p:nvPr>
            <p:ph type="title"/>
          </p:nvPr>
        </p:nvSpPr>
        <p:spPr/>
        <p:txBody>
          <a:bodyPr/>
          <a:lstStyle/>
          <a:p>
            <a:r>
              <a:rPr lang="en-US" altLang="zh-CN" dirty="0"/>
              <a:t>My PC Logo </a:t>
            </a:r>
            <a:r>
              <a:rPr lang="zh-CN" altLang="en-US" dirty="0"/>
              <a:t>特性及优点</a:t>
            </a:r>
          </a:p>
        </p:txBody>
      </p:sp>
      <p:pic>
        <p:nvPicPr>
          <p:cNvPr id="5" name="内容占位符 6">
            <a:extLst>
              <a:ext uri="{FF2B5EF4-FFF2-40B4-BE49-F238E27FC236}">
                <a16:creationId xmlns:a16="http://schemas.microsoft.com/office/drawing/2014/main" id="{5367A4E9-967A-4C06-96D6-578656754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 y="2471781"/>
            <a:ext cx="8372475" cy="4054623"/>
          </a:xfrm>
          <a:prstGeom prst="rect">
            <a:avLst/>
          </a:prstGeom>
        </p:spPr>
      </p:pic>
    </p:spTree>
    <p:extLst>
      <p:ext uri="{BB962C8B-B14F-4D97-AF65-F5344CB8AC3E}">
        <p14:creationId xmlns:p14="http://schemas.microsoft.com/office/powerpoint/2010/main" val="353732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133781" cy="4921498"/>
          </a:xfrm>
        </p:spPr>
        <p:txBody>
          <a:bodyPr>
            <a:normAutofit/>
          </a:bodyPr>
          <a:lstStyle/>
          <a:p>
            <a:pPr>
              <a:lnSpc>
                <a:spcPct val="150000"/>
              </a:lnSpc>
            </a:pPr>
            <a:r>
              <a:rPr lang="zh-CN" altLang="en-US" dirty="0"/>
              <a:t>游戏式的关卡设计，寓教于乐。让少儿在游戏中逐渐步入编程的世界</a:t>
            </a:r>
            <a:endParaRPr lang="en-US" altLang="zh-CN" dirty="0"/>
          </a:p>
        </p:txBody>
      </p:sp>
      <p:sp>
        <p:nvSpPr>
          <p:cNvPr id="3" name="标题 2"/>
          <p:cNvSpPr>
            <a:spLocks noGrp="1"/>
          </p:cNvSpPr>
          <p:nvPr>
            <p:ph type="title"/>
          </p:nvPr>
        </p:nvSpPr>
        <p:spPr/>
        <p:txBody>
          <a:bodyPr/>
          <a:lstStyle/>
          <a:p>
            <a:r>
              <a:rPr lang="en-US" altLang="zh-CN" dirty="0"/>
              <a:t>My PC Logo </a:t>
            </a:r>
            <a:r>
              <a:rPr lang="zh-CN" altLang="en-US" dirty="0"/>
              <a:t>特性及优点</a:t>
            </a:r>
          </a:p>
        </p:txBody>
      </p:sp>
      <p:pic>
        <p:nvPicPr>
          <p:cNvPr id="5" name="图片 4">
            <a:extLst>
              <a:ext uri="{FF2B5EF4-FFF2-40B4-BE49-F238E27FC236}">
                <a16:creationId xmlns:a16="http://schemas.microsoft.com/office/drawing/2014/main" id="{71AE1A78-EB5E-4EA1-BD8C-C741A73999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005" y="2313328"/>
            <a:ext cx="7441989" cy="4293848"/>
          </a:xfrm>
          <a:prstGeom prst="rect">
            <a:avLst/>
          </a:prstGeom>
        </p:spPr>
      </p:pic>
    </p:spTree>
    <p:extLst>
      <p:ext uri="{BB962C8B-B14F-4D97-AF65-F5344CB8AC3E}">
        <p14:creationId xmlns:p14="http://schemas.microsoft.com/office/powerpoint/2010/main" val="173635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532375" cy="4921498"/>
          </a:xfrm>
        </p:spPr>
        <p:txBody>
          <a:bodyPr>
            <a:normAutofit/>
          </a:bodyPr>
          <a:lstStyle/>
          <a:p>
            <a:pPr>
              <a:lnSpc>
                <a:spcPct val="150000"/>
              </a:lnSpc>
            </a:pPr>
            <a:r>
              <a:rPr lang="zh-CN" altLang="en-US" dirty="0"/>
              <a:t>自由绘图和多人在线合作功能为用户提供多样化的服务。</a:t>
            </a:r>
            <a:endParaRPr lang="en-US" altLang="zh-CN" dirty="0"/>
          </a:p>
        </p:txBody>
      </p:sp>
      <p:sp>
        <p:nvSpPr>
          <p:cNvPr id="3" name="标题 2"/>
          <p:cNvSpPr>
            <a:spLocks noGrp="1"/>
          </p:cNvSpPr>
          <p:nvPr>
            <p:ph type="title"/>
          </p:nvPr>
        </p:nvSpPr>
        <p:spPr/>
        <p:txBody>
          <a:bodyPr/>
          <a:lstStyle/>
          <a:p>
            <a:r>
              <a:rPr lang="en-US" altLang="zh-CN" dirty="0"/>
              <a:t>My PC Logo </a:t>
            </a:r>
            <a:r>
              <a:rPr lang="zh-CN" altLang="en-US" dirty="0"/>
              <a:t>价值、特性及优点</a:t>
            </a:r>
          </a:p>
        </p:txBody>
      </p:sp>
    </p:spTree>
    <p:extLst>
      <p:ext uri="{BB962C8B-B14F-4D97-AF65-F5344CB8AC3E}">
        <p14:creationId xmlns:p14="http://schemas.microsoft.com/office/powerpoint/2010/main" val="144121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界面原型</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软件价值</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软件特性和优点</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迭代评估</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23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3" y="1685678"/>
            <a:ext cx="8518091" cy="4921498"/>
          </a:xfrm>
        </p:spPr>
        <p:txBody>
          <a:bodyPr>
            <a:normAutofit/>
          </a:bodyPr>
          <a:lstStyle/>
          <a:p>
            <a:pPr marL="0" indent="0">
              <a:buNone/>
            </a:pPr>
            <a:r>
              <a:rPr lang="en-US" altLang="zh-CN" dirty="0"/>
              <a:t>1. </a:t>
            </a:r>
            <a:r>
              <a:rPr lang="zh-CN" altLang="zh-CN" dirty="0"/>
              <a:t>完成了本次迭代的迭代计划、</a:t>
            </a:r>
            <a:r>
              <a:rPr lang="en-US" altLang="zh-CN" dirty="0"/>
              <a:t>Vision</a:t>
            </a:r>
            <a:r>
              <a:rPr lang="zh-CN" altLang="zh-CN" dirty="0"/>
              <a:t>文档、用例模型、软件需求规约文档和界面原型</a:t>
            </a:r>
          </a:p>
          <a:p>
            <a:pPr marL="0" indent="0">
              <a:buNone/>
            </a:pPr>
            <a:r>
              <a:rPr lang="en-US" altLang="zh-CN" dirty="0"/>
              <a:t>2. </a:t>
            </a:r>
            <a:r>
              <a:rPr lang="zh-CN" altLang="zh-CN" dirty="0"/>
              <a:t>实现了</a:t>
            </a:r>
            <a:r>
              <a:rPr lang="en-US" altLang="zh-CN" dirty="0"/>
              <a:t>My PC Logo</a:t>
            </a:r>
            <a:r>
              <a:rPr lang="zh-CN" altLang="zh-CN" dirty="0"/>
              <a:t>的界面原型，已经能够进行简单的命令行绘图操作</a:t>
            </a:r>
            <a:endParaRPr lang="en-US" altLang="zh-CN" dirty="0"/>
          </a:p>
          <a:p>
            <a:pPr marL="0" indent="0">
              <a:buNone/>
            </a:pPr>
            <a:r>
              <a:rPr lang="zh-CN" altLang="en-US" dirty="0"/>
              <a:t>      </a:t>
            </a:r>
            <a:r>
              <a:rPr lang="zh-CN" altLang="en-US" sz="1600" dirty="0"/>
              <a:t>画布绘图的</a:t>
            </a:r>
            <a:r>
              <a:rPr lang="zh-CN" altLang="zh-CN" sz="1600" dirty="0"/>
              <a:t>五个</a:t>
            </a:r>
            <a:r>
              <a:rPr lang="zh-CN" altLang="en-US" sz="1600" dirty="0"/>
              <a:t>操作：</a:t>
            </a:r>
            <a:r>
              <a:rPr lang="en-US" altLang="zh-CN" sz="1600" dirty="0"/>
              <a:t>FD</a:t>
            </a:r>
            <a:r>
              <a:rPr lang="zh-CN" altLang="zh-CN" sz="1600" dirty="0"/>
              <a:t>、</a:t>
            </a:r>
            <a:r>
              <a:rPr lang="en-US" altLang="zh-CN" sz="1600" dirty="0"/>
              <a:t>BK</a:t>
            </a:r>
            <a:r>
              <a:rPr lang="zh-CN" altLang="zh-CN" sz="1600" dirty="0"/>
              <a:t>、</a:t>
            </a:r>
            <a:r>
              <a:rPr lang="en-US" altLang="zh-CN" sz="1600" dirty="0"/>
              <a:t>RT</a:t>
            </a:r>
            <a:r>
              <a:rPr lang="zh-CN" altLang="zh-CN" sz="1600" dirty="0"/>
              <a:t>、</a:t>
            </a:r>
            <a:r>
              <a:rPr lang="en-US" altLang="zh-CN" sz="1600" dirty="0"/>
              <a:t>LT</a:t>
            </a:r>
            <a:r>
              <a:rPr lang="zh-CN" altLang="zh-CN" sz="1600" dirty="0"/>
              <a:t>和</a:t>
            </a:r>
            <a:r>
              <a:rPr lang="en-US" altLang="zh-CN" sz="1600" dirty="0"/>
              <a:t>CLEAN</a:t>
            </a:r>
          </a:p>
          <a:p>
            <a:pPr marL="0" indent="0">
              <a:buNone/>
            </a:pPr>
            <a:r>
              <a:rPr lang="zh-CN" altLang="en-US" sz="1600" dirty="0"/>
              <a:t>       两个控制提笔、落笔的命令：</a:t>
            </a:r>
            <a:r>
              <a:rPr lang="en-US" altLang="zh-CN" sz="1600" dirty="0"/>
              <a:t>PU</a:t>
            </a:r>
            <a:r>
              <a:rPr lang="zh-CN" altLang="en-US" sz="1600" dirty="0"/>
              <a:t>、</a:t>
            </a:r>
            <a:r>
              <a:rPr lang="en-US" altLang="zh-CN" sz="1600" dirty="0"/>
              <a:t>PD</a:t>
            </a:r>
          </a:p>
          <a:p>
            <a:pPr marL="0" indent="0">
              <a:buNone/>
            </a:pPr>
            <a:r>
              <a:rPr lang="zh-CN" altLang="en-US" sz="1600" dirty="0"/>
              <a:t>       设置和获取画笔属性的命令：</a:t>
            </a:r>
            <a:r>
              <a:rPr lang="en-US" altLang="zh-CN" sz="1600" dirty="0"/>
              <a:t> SETX</a:t>
            </a:r>
            <a:r>
              <a:rPr lang="zh-CN" altLang="en-US" sz="1600" dirty="0"/>
              <a:t>、</a:t>
            </a:r>
            <a:r>
              <a:rPr lang="en-US" altLang="zh-CN" sz="1600" dirty="0"/>
              <a:t>SETY</a:t>
            </a:r>
            <a:r>
              <a:rPr lang="zh-CN" altLang="en-US" sz="1600" dirty="0"/>
              <a:t>、</a:t>
            </a:r>
            <a:r>
              <a:rPr lang="en-US" altLang="zh-CN" sz="1600" dirty="0"/>
              <a:t> SETXY</a:t>
            </a:r>
            <a:r>
              <a:rPr lang="zh-CN" altLang="en-US" sz="1600" dirty="0"/>
              <a:t>、</a:t>
            </a:r>
            <a:r>
              <a:rPr lang="en-US" altLang="zh-CN" sz="1600" dirty="0"/>
              <a:t> SETH</a:t>
            </a:r>
            <a:r>
              <a:rPr lang="zh-CN" altLang="en-US" sz="1600" dirty="0"/>
              <a:t>、</a:t>
            </a:r>
            <a:r>
              <a:rPr lang="en-US" altLang="zh-CN" sz="1600" dirty="0"/>
              <a:t>XCOR</a:t>
            </a:r>
            <a:r>
              <a:rPr lang="zh-CN" altLang="en-US" sz="1600" dirty="0"/>
              <a:t>、</a:t>
            </a:r>
            <a:endParaRPr lang="en-US" altLang="zh-CN" sz="1600" dirty="0"/>
          </a:p>
          <a:p>
            <a:pPr marL="0" indent="0">
              <a:buNone/>
            </a:pPr>
            <a:r>
              <a:rPr lang="en-US" altLang="zh-CN" sz="1600" dirty="0"/>
              <a:t>       YCOR</a:t>
            </a:r>
            <a:r>
              <a:rPr lang="zh-CN" altLang="en-US" sz="1600" dirty="0"/>
              <a:t>、</a:t>
            </a:r>
            <a:r>
              <a:rPr lang="en-US" altLang="zh-CN" sz="1600" dirty="0"/>
              <a:t> GETXY</a:t>
            </a:r>
            <a:r>
              <a:rPr lang="zh-CN" altLang="en-US" sz="1600" dirty="0"/>
              <a:t>、</a:t>
            </a:r>
            <a:r>
              <a:rPr lang="en-US" altLang="zh-CN" sz="1600" dirty="0"/>
              <a:t>HEADING</a:t>
            </a:r>
            <a:endParaRPr lang="zh-CN" altLang="zh-CN" sz="1600" dirty="0"/>
          </a:p>
          <a:p>
            <a:pPr marL="0" indent="0">
              <a:buNone/>
            </a:pPr>
            <a:r>
              <a:rPr lang="en-US" altLang="zh-CN" dirty="0"/>
              <a:t>3. </a:t>
            </a:r>
            <a:r>
              <a:rPr lang="zh-CN" altLang="zh-CN" dirty="0"/>
              <a:t>对界面原型进行了美化，让界面原型对用户更友好</a:t>
            </a:r>
            <a:r>
              <a:rPr lang="zh-CN" altLang="en-US" dirty="0"/>
              <a:t>，看起来更好看</a:t>
            </a:r>
            <a:endParaRPr lang="zh-CN" altLang="zh-CN" dirty="0"/>
          </a:p>
          <a:p>
            <a:pPr marL="0" indent="0">
              <a:buNone/>
            </a:pPr>
            <a:r>
              <a:rPr lang="en-US" altLang="zh-CN" dirty="0"/>
              <a:t>4. </a:t>
            </a:r>
            <a:r>
              <a:rPr lang="zh-CN" altLang="zh-CN" dirty="0"/>
              <a:t>目前项目的完成情况与计划相符合，情况符合预期</a:t>
            </a:r>
          </a:p>
        </p:txBody>
      </p:sp>
      <p:sp>
        <p:nvSpPr>
          <p:cNvPr id="3" name="标题 2"/>
          <p:cNvSpPr>
            <a:spLocks noGrp="1"/>
          </p:cNvSpPr>
          <p:nvPr>
            <p:ph type="title"/>
          </p:nvPr>
        </p:nvSpPr>
        <p:spPr/>
        <p:txBody>
          <a:bodyPr/>
          <a:lstStyle/>
          <a:p>
            <a:r>
              <a:rPr lang="zh-CN" altLang="zh-CN" dirty="0"/>
              <a:t>任务达成情况</a:t>
            </a:r>
            <a:endParaRPr lang="zh-CN" altLang="en-US" dirty="0"/>
          </a:p>
        </p:txBody>
      </p:sp>
    </p:spTree>
    <p:extLst>
      <p:ext uri="{BB962C8B-B14F-4D97-AF65-F5344CB8AC3E}">
        <p14:creationId xmlns:p14="http://schemas.microsoft.com/office/powerpoint/2010/main" val="175366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评审</a:t>
            </a:r>
            <a:r>
              <a:rPr lang="en-US" altLang="zh-CN" dirty="0"/>
              <a:t>/</a:t>
            </a:r>
            <a:r>
              <a:rPr lang="zh-CN" altLang="zh-CN" dirty="0"/>
              <a:t>测试的结果</a:t>
            </a:r>
            <a:endParaRPr lang="zh-CN" altLang="en-US" dirty="0"/>
          </a:p>
        </p:txBody>
      </p:sp>
      <p:sp>
        <p:nvSpPr>
          <p:cNvPr id="3" name="内容占位符 4"/>
          <p:cNvSpPr txBox="1">
            <a:spLocks/>
          </p:cNvSpPr>
          <p:nvPr/>
        </p:nvSpPr>
        <p:spPr>
          <a:xfrm>
            <a:off x="494025" y="1685678"/>
            <a:ext cx="8372163" cy="492149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1. </a:t>
            </a:r>
            <a:r>
              <a:rPr lang="zh-CN" altLang="zh-CN" sz="2000" dirty="0"/>
              <a:t>测试了</a:t>
            </a:r>
            <a:r>
              <a:rPr lang="zh-CN" altLang="en-US" sz="2000" dirty="0"/>
              <a:t>上述所实现的指令的使用，测试样例较为简单，未进行多命令交互测试，目前命令运行情况与预期相符。海龟在绘图过程中可能会跑出画布外，还需要继续优化修改。</a:t>
            </a:r>
            <a:endParaRPr lang="zh-CN" altLang="zh-CN" sz="2000" dirty="0"/>
          </a:p>
          <a:p>
            <a:pPr marL="0" indent="0">
              <a:buNone/>
            </a:pPr>
            <a:r>
              <a:rPr lang="en-US" altLang="zh-CN" sz="2000" dirty="0"/>
              <a:t>2. </a:t>
            </a:r>
            <a:r>
              <a:rPr lang="zh-CN" altLang="zh-CN" sz="2000" dirty="0"/>
              <a:t>目前的实现过程比较粗糙，代码实现出的界面在应对一些细节上可能会遇到一些问题，比如窗口放大缩小之后的兼容性，或者电脑屏幕分辨率不同时界面展示出来的效果不好等情况。</a:t>
            </a:r>
          </a:p>
        </p:txBody>
      </p:sp>
    </p:spTree>
    <p:extLst>
      <p:ext uri="{BB962C8B-B14F-4D97-AF65-F5344CB8AC3E}">
        <p14:creationId xmlns:p14="http://schemas.microsoft.com/office/powerpoint/2010/main" val="362410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问题、变更和返工</a:t>
            </a:r>
            <a:endParaRPr lang="zh-CN" altLang="en-US" dirty="0"/>
          </a:p>
        </p:txBody>
      </p:sp>
      <p:sp>
        <p:nvSpPr>
          <p:cNvPr id="3" name="内容占位符 4"/>
          <p:cNvSpPr txBox="1">
            <a:spLocks/>
          </p:cNvSpPr>
          <p:nvPr/>
        </p:nvSpPr>
        <p:spPr>
          <a:xfrm>
            <a:off x="494025" y="1685678"/>
            <a:ext cx="8372163" cy="492149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1. </a:t>
            </a:r>
            <a:r>
              <a:rPr lang="zh-CN" altLang="zh-CN" sz="2000" dirty="0"/>
              <a:t>软件需求定义不清楚，</a:t>
            </a:r>
            <a:r>
              <a:rPr lang="en-US" altLang="zh-CN" sz="2000" dirty="0"/>
              <a:t>Vision</a:t>
            </a:r>
            <a:r>
              <a:rPr lang="zh-CN" altLang="zh-CN" sz="2000" dirty="0"/>
              <a:t>文档合并时沟通不够，文档内容有矛盾；文档中对于项目的一些定位不太合理，对</a:t>
            </a:r>
            <a:r>
              <a:rPr lang="en-US" altLang="zh-CN" sz="2000" dirty="0"/>
              <a:t>Vision</a:t>
            </a:r>
            <a:r>
              <a:rPr lang="zh-CN" altLang="zh-CN" sz="2000" dirty="0"/>
              <a:t>文档进行了修改。</a:t>
            </a:r>
          </a:p>
          <a:p>
            <a:pPr marL="0" indent="0">
              <a:buNone/>
            </a:pPr>
            <a:r>
              <a:rPr lang="en-US" altLang="zh-CN" sz="2000" dirty="0"/>
              <a:t>2. </a:t>
            </a:r>
            <a:r>
              <a:rPr lang="zh-CN" altLang="zh-CN" sz="2000" dirty="0"/>
              <a:t>迭代计划与实际情况稍有出入，在制定迭代计划时对需要完成的工作预先的了解不够，对于时间和人员的分配上有些地方不太合理。</a:t>
            </a:r>
          </a:p>
        </p:txBody>
      </p:sp>
    </p:spTree>
    <p:extLst>
      <p:ext uri="{BB962C8B-B14F-4D97-AF65-F5344CB8AC3E}">
        <p14:creationId xmlns:p14="http://schemas.microsoft.com/office/powerpoint/2010/main" val="277882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界面原型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软件价值</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软件特性和优点</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迭代评估</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经验和教训</a:t>
            </a:r>
            <a:endParaRPr lang="zh-CN" altLang="en-US" dirty="0"/>
          </a:p>
        </p:txBody>
      </p:sp>
      <p:sp>
        <p:nvSpPr>
          <p:cNvPr id="3" name="内容占位符 4"/>
          <p:cNvSpPr txBox="1">
            <a:spLocks/>
          </p:cNvSpPr>
          <p:nvPr/>
        </p:nvSpPr>
        <p:spPr>
          <a:xfrm>
            <a:off x="494025" y="1685678"/>
            <a:ext cx="8372163" cy="492149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1. </a:t>
            </a:r>
            <a:r>
              <a:rPr lang="zh-CN" altLang="zh-CN" sz="2000" dirty="0"/>
              <a:t>更深入了解到真实项目设计中需求规约的重要性。</a:t>
            </a:r>
          </a:p>
          <a:p>
            <a:pPr marL="0" indent="0">
              <a:buNone/>
            </a:pPr>
            <a:r>
              <a:rPr lang="en-US" altLang="zh-CN" sz="2000" dirty="0"/>
              <a:t>2. </a:t>
            </a:r>
            <a:r>
              <a:rPr lang="zh-CN" altLang="zh-CN" sz="2000" dirty="0"/>
              <a:t>计划进度和时间的时候应当对我们需要做的工作有足够的了解，制定出来的计划才有参考价值。</a:t>
            </a:r>
          </a:p>
          <a:p>
            <a:pPr marL="0" indent="0">
              <a:buNone/>
            </a:pPr>
            <a:r>
              <a:rPr lang="en-US" altLang="zh-CN" sz="2000" dirty="0"/>
              <a:t>3. </a:t>
            </a:r>
            <a:r>
              <a:rPr lang="zh-CN" altLang="zh-CN" sz="2000" dirty="0"/>
              <a:t>团队合作在项目完成中不可或缺，理解和沟通是项目能够的基石。成员之间需要有良好的沟通渠道，需要准确理解其他成员的意思，及时交流各自的进度，以便应对可能出现的问题做出相应的调整。</a:t>
            </a:r>
          </a:p>
        </p:txBody>
      </p:sp>
    </p:spTree>
    <p:extLst>
      <p:ext uri="{BB962C8B-B14F-4D97-AF65-F5344CB8AC3E}">
        <p14:creationId xmlns:p14="http://schemas.microsoft.com/office/powerpoint/2010/main" val="295310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经验和教训</a:t>
            </a:r>
            <a:endParaRPr lang="zh-CN" altLang="en-US" dirty="0"/>
          </a:p>
        </p:txBody>
      </p:sp>
      <p:graphicFrame>
        <p:nvGraphicFramePr>
          <p:cNvPr id="3" name="图示 2"/>
          <p:cNvGraphicFramePr/>
          <p:nvPr>
            <p:extLst>
              <p:ext uri="{D42A27DB-BD31-4B8C-83A1-F6EECF244321}">
                <p14:modId xmlns:p14="http://schemas.microsoft.com/office/powerpoint/2010/main" val="4136369622"/>
              </p:ext>
            </p:extLst>
          </p:nvPr>
        </p:nvGraphicFramePr>
        <p:xfrm>
          <a:off x="494025" y="1630780"/>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登录页面</a:t>
            </a:r>
          </a:p>
        </p:txBody>
      </p:sp>
      <p:pic>
        <p:nvPicPr>
          <p:cNvPr id="11" name="内容占位符 10"/>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93712" y="1855064"/>
            <a:ext cx="8372475" cy="4020263"/>
          </a:xfrm>
          <a:prstGeom prst="rect">
            <a:avLst/>
          </a:prstGeom>
        </p:spPr>
      </p:pic>
    </p:spTree>
    <p:extLst>
      <p:ext uri="{BB962C8B-B14F-4D97-AF65-F5344CB8AC3E}">
        <p14:creationId xmlns:p14="http://schemas.microsoft.com/office/powerpoint/2010/main" val="425666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注册页面</a:t>
            </a:r>
          </a:p>
        </p:txBody>
      </p:sp>
      <p:pic>
        <p:nvPicPr>
          <p:cNvPr id="4" name="内容占位符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93712" y="1930694"/>
            <a:ext cx="8372475" cy="4027266"/>
          </a:xfrm>
        </p:spPr>
      </p:pic>
    </p:spTree>
    <p:extLst>
      <p:ext uri="{BB962C8B-B14F-4D97-AF65-F5344CB8AC3E}">
        <p14:creationId xmlns:p14="http://schemas.microsoft.com/office/powerpoint/2010/main" val="417867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画图页面</a:t>
            </a:r>
          </a:p>
        </p:txBody>
      </p:sp>
      <p:pic>
        <p:nvPicPr>
          <p:cNvPr id="7" name="内容占位符 6"/>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93712" y="1881845"/>
            <a:ext cx="8372475" cy="4054623"/>
          </a:xfrm>
          <a:prstGeom prst="rect">
            <a:avLst/>
          </a:prstGeom>
        </p:spPr>
      </p:pic>
    </p:spTree>
    <p:extLst>
      <p:ext uri="{BB962C8B-B14F-4D97-AF65-F5344CB8AC3E}">
        <p14:creationId xmlns:p14="http://schemas.microsoft.com/office/powerpoint/2010/main" val="200446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教学关卡</a:t>
            </a:r>
          </a:p>
        </p:txBody>
      </p:sp>
      <p:sp>
        <p:nvSpPr>
          <p:cNvPr id="4" name="内容占位符 3">
            <a:extLst>
              <a:ext uri="{FF2B5EF4-FFF2-40B4-BE49-F238E27FC236}">
                <a16:creationId xmlns:a16="http://schemas.microsoft.com/office/drawing/2014/main" id="{F9D2760D-5A48-485D-A6FA-FB004A2E5FA3}"/>
              </a:ext>
            </a:extLst>
          </p:cNvPr>
          <p:cNvSpPr>
            <a:spLocks noGrp="1"/>
          </p:cNvSpPr>
          <p:nvPr>
            <p:ph sz="quarter" idx="10"/>
          </p:nvPr>
        </p:nvSpPr>
        <p:spPr/>
        <p:txBody>
          <a:bodyPr/>
          <a:lstStyle/>
          <a:p>
            <a:endParaRPr lang="zh-CN" altLang="en-US" dirty="0"/>
          </a:p>
        </p:txBody>
      </p:sp>
      <p:pic>
        <p:nvPicPr>
          <p:cNvPr id="5" name="图片 4">
            <a:extLst>
              <a:ext uri="{FF2B5EF4-FFF2-40B4-BE49-F238E27FC236}">
                <a16:creationId xmlns:a16="http://schemas.microsoft.com/office/drawing/2014/main" id="{F58620BD-864B-4690-B007-931D903C33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920" y="1685678"/>
            <a:ext cx="8276369" cy="4775265"/>
          </a:xfrm>
          <a:prstGeom prst="rect">
            <a:avLst/>
          </a:prstGeom>
        </p:spPr>
      </p:pic>
    </p:spTree>
    <p:extLst>
      <p:ext uri="{BB962C8B-B14F-4D97-AF65-F5344CB8AC3E}">
        <p14:creationId xmlns:p14="http://schemas.microsoft.com/office/powerpoint/2010/main" val="368261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界面原型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软件价值</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软件特性和优点</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迭代评估</a:t>
            </a:r>
          </a:p>
        </p:txBody>
      </p:sp>
      <p:sp>
        <p:nvSpPr>
          <p:cNvPr id="34" name="文本框 33"/>
          <p:cNvSpPr txBox="1"/>
          <p:nvPr userDrawn="1"/>
        </p:nvSpPr>
        <p:spPr>
          <a:xfrm>
            <a:off x="2112319" y="4983442"/>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52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pPr>
            <a:r>
              <a:rPr lang="zh-CN" altLang="en-US" dirty="0">
                <a:sym typeface="等线"/>
              </a:rPr>
              <a:t>随着计算机行业的迅速发展，青少年学生的编程教育也得到越来越多关注。我们的</a:t>
            </a:r>
            <a:r>
              <a:rPr lang="en-US" altLang="zh-CN" dirty="0">
                <a:sym typeface="等线"/>
              </a:rPr>
              <a:t>PCLOGO</a:t>
            </a:r>
            <a:r>
              <a:rPr lang="zh-CN" altLang="en-US" dirty="0">
                <a:sym typeface="等线"/>
              </a:rPr>
              <a:t>是一款有趣的游戏化学习平台，学生可以在用代码操纵小乌龟通关的过程中学习真正的编程语言编写代码，而不需要任何的编程基础。</a:t>
            </a:r>
            <a:endParaRPr lang="en-US" altLang="zh-CN" dirty="0">
              <a:sym typeface="等线"/>
            </a:endParaRPr>
          </a:p>
          <a:p>
            <a:pPr>
              <a:lnSpc>
                <a:spcPct val="150000"/>
              </a:lnSpc>
            </a:pPr>
            <a:r>
              <a:rPr lang="zh-CN" altLang="en-US" dirty="0"/>
              <a:t>我们所开发的图形化，卡通化的编程界面，将</a:t>
            </a:r>
            <a:r>
              <a:rPr lang="zh-CN" altLang="en-US" dirty="0">
                <a:sym typeface="等线"/>
              </a:rPr>
              <a:t>对青少年编程兴趣的培养，编程思维的建立，有事半功倍的效果。帮助他们入门编程，爱上编程。</a:t>
            </a:r>
            <a:endParaRPr lang="en-US" altLang="zh-CN" dirty="0">
              <a:sym typeface="等线"/>
            </a:endParaRPr>
          </a:p>
          <a:p>
            <a:pPr>
              <a:lnSpc>
                <a:spcPct val="150000"/>
              </a:lnSpc>
            </a:pPr>
            <a:r>
              <a:rPr lang="zh-CN" altLang="en-US" dirty="0"/>
              <a:t>同时我们还提供自由的单人、多人绘图功能，提供给用户自由的学习和编程。</a:t>
            </a:r>
            <a:endParaRPr lang="en-US" altLang="zh-CN" dirty="0"/>
          </a:p>
        </p:txBody>
      </p:sp>
      <p:sp>
        <p:nvSpPr>
          <p:cNvPr id="3" name="标题 2"/>
          <p:cNvSpPr>
            <a:spLocks noGrp="1"/>
          </p:cNvSpPr>
          <p:nvPr>
            <p:ph type="title"/>
          </p:nvPr>
        </p:nvSpPr>
        <p:spPr/>
        <p:txBody>
          <a:bodyPr/>
          <a:lstStyle/>
          <a:p>
            <a:r>
              <a:rPr lang="zh-CN" altLang="en-US" dirty="0"/>
              <a:t>软件价值</a:t>
            </a:r>
          </a:p>
        </p:txBody>
      </p:sp>
    </p:spTree>
    <p:extLst>
      <p:ext uri="{BB962C8B-B14F-4D97-AF65-F5344CB8AC3E}">
        <p14:creationId xmlns:p14="http://schemas.microsoft.com/office/powerpoint/2010/main" val="58456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688812"/>
          </a:xfrm>
        </p:spPr>
        <p:txBody>
          <a:bodyPr>
            <a:normAutofit/>
          </a:bodyPr>
          <a:lstStyle/>
          <a:p>
            <a:pPr>
              <a:lnSpc>
                <a:spcPct val="150000"/>
              </a:lnSpc>
            </a:pPr>
            <a:r>
              <a:rPr lang="zh-CN" altLang="en-US" dirty="0"/>
              <a:t>界面枯燥死板，除了能解释</a:t>
            </a:r>
            <a:r>
              <a:rPr lang="en-US" altLang="zh-CN" dirty="0"/>
              <a:t>LOGO</a:t>
            </a:r>
            <a:r>
              <a:rPr lang="zh-CN" altLang="en-US" dirty="0"/>
              <a:t>语言进行绘图动作外没有其他功能。</a:t>
            </a:r>
            <a:endParaRPr lang="en-US" altLang="zh-CN" dirty="0"/>
          </a:p>
        </p:txBody>
      </p:sp>
      <p:sp>
        <p:nvSpPr>
          <p:cNvPr id="3" name="标题 2"/>
          <p:cNvSpPr>
            <a:spLocks noGrp="1"/>
          </p:cNvSpPr>
          <p:nvPr>
            <p:ph type="title"/>
          </p:nvPr>
        </p:nvSpPr>
        <p:spPr/>
        <p:txBody>
          <a:bodyPr/>
          <a:lstStyle/>
          <a:p>
            <a:r>
              <a:rPr lang="zh-CN" altLang="en-US" dirty="0"/>
              <a:t>竞品分析：</a:t>
            </a:r>
            <a:r>
              <a:rPr lang="en-US" altLang="zh-CN" dirty="0" err="1"/>
              <a:t>MSWLogo</a:t>
            </a:r>
            <a:endParaRPr lang="zh-CN" altLang="en-US" dirty="0"/>
          </a:p>
        </p:txBody>
      </p:sp>
      <p:pic>
        <p:nvPicPr>
          <p:cNvPr id="5" name="图片 4">
            <a:extLst>
              <a:ext uri="{FF2B5EF4-FFF2-40B4-BE49-F238E27FC236}">
                <a16:creationId xmlns:a16="http://schemas.microsoft.com/office/drawing/2014/main" id="{4979AB16-5315-4476-BA37-2B7A7A8669C3}"/>
              </a:ext>
            </a:extLst>
          </p:cNvPr>
          <p:cNvPicPr>
            <a:picLocks noChangeAspect="1"/>
          </p:cNvPicPr>
          <p:nvPr/>
        </p:nvPicPr>
        <p:blipFill>
          <a:blip r:embed="rId2"/>
          <a:stretch>
            <a:fillRect/>
          </a:stretch>
        </p:blipFill>
        <p:spPr>
          <a:xfrm>
            <a:off x="1579256" y="2239087"/>
            <a:ext cx="6201697" cy="4488847"/>
          </a:xfrm>
          <a:prstGeom prst="rect">
            <a:avLst/>
          </a:prstGeom>
        </p:spPr>
      </p:pic>
    </p:spTree>
    <p:extLst>
      <p:ext uri="{BB962C8B-B14F-4D97-AF65-F5344CB8AC3E}">
        <p14:creationId xmlns:p14="http://schemas.microsoft.com/office/powerpoint/2010/main" val="2600671193"/>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1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3.xml><?xml version="1.0" encoding="utf-8"?>
<a:theme xmlns:a="http://schemas.openxmlformats.org/drawingml/2006/main" name="2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4.xml><?xml version="1.0" encoding="utf-8"?>
<a:theme xmlns:a="http://schemas.openxmlformats.org/drawingml/2006/main" name="3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1563</TotalTime>
  <Words>877</Words>
  <Application>Microsoft Office PowerPoint</Application>
  <PresentationFormat>全屏显示(4:3)</PresentationFormat>
  <Paragraphs>98</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22</vt:i4>
      </vt:variant>
    </vt:vector>
  </HeadingPairs>
  <TitlesOfParts>
    <vt:vector size="31" baseType="lpstr">
      <vt:lpstr>等线</vt:lpstr>
      <vt:lpstr>等线 Light</vt:lpstr>
      <vt:lpstr>微软雅黑</vt:lpstr>
      <vt:lpstr>Arial</vt:lpstr>
      <vt:lpstr>Calibri</vt:lpstr>
      <vt:lpstr>2016-VI主题-蓝</vt:lpstr>
      <vt:lpstr>1_2016-VI主题-蓝</vt:lpstr>
      <vt:lpstr>2_2016-VI主题-蓝</vt:lpstr>
      <vt:lpstr>3_2016-VI主题-蓝</vt:lpstr>
      <vt:lpstr>My PC Logo软件项目第一次迭代报告</vt:lpstr>
      <vt:lpstr>目录 Contents</vt:lpstr>
      <vt:lpstr>登录页面</vt:lpstr>
      <vt:lpstr>注册页面</vt:lpstr>
      <vt:lpstr>画图页面</vt:lpstr>
      <vt:lpstr>教学关卡</vt:lpstr>
      <vt:lpstr>目录 Contents</vt:lpstr>
      <vt:lpstr>软件价值</vt:lpstr>
      <vt:lpstr>竞品分析：MSWLogo</vt:lpstr>
      <vt:lpstr>竞品分析：tynker</vt:lpstr>
      <vt:lpstr>目录 Contents</vt:lpstr>
      <vt:lpstr>My PC Logo 特性及优点</vt:lpstr>
      <vt:lpstr>My PC Logo 特性及优点</vt:lpstr>
      <vt:lpstr>My PC Logo 特性及优点</vt:lpstr>
      <vt:lpstr>My PC Logo 价值、特性及优点</vt:lpstr>
      <vt:lpstr>目录 Contents</vt:lpstr>
      <vt:lpstr>任务达成情况</vt:lpstr>
      <vt:lpstr>评审/测试的结果</vt:lpstr>
      <vt:lpstr>问题、变更和返工</vt:lpstr>
      <vt:lpstr>经验和教训</vt:lpstr>
      <vt:lpstr>经验和教训</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谢 厚</cp:lastModifiedBy>
  <cp:revision>152</cp:revision>
  <dcterms:created xsi:type="dcterms:W3CDTF">2016-04-20T02:59:17Z</dcterms:created>
  <dcterms:modified xsi:type="dcterms:W3CDTF">2020-10-10T15:36:17Z</dcterms:modified>
</cp:coreProperties>
</file>