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1"/>
  </p:notesMasterIdLst>
  <p:handoutMasterIdLst>
    <p:handoutMasterId r:id="rId22"/>
  </p:handoutMasterIdLst>
  <p:sldIdLst>
    <p:sldId id="285" r:id="rId2"/>
    <p:sldId id="260" r:id="rId3"/>
    <p:sldId id="261" r:id="rId4"/>
    <p:sldId id="283" r:id="rId5"/>
    <p:sldId id="264" r:id="rId6"/>
    <p:sldId id="286" r:id="rId7"/>
    <p:sldId id="265" r:id="rId8"/>
    <p:sldId id="292" r:id="rId9"/>
    <p:sldId id="266" r:id="rId10"/>
    <p:sldId id="288" r:id="rId11"/>
    <p:sldId id="289" r:id="rId12"/>
    <p:sldId id="290" r:id="rId13"/>
    <p:sldId id="293" r:id="rId14"/>
    <p:sldId id="270" r:id="rId15"/>
    <p:sldId id="263" r:id="rId16"/>
    <p:sldId id="294" r:id="rId17"/>
    <p:sldId id="276" r:id="rId18"/>
    <p:sldId id="291" r:id="rId19"/>
    <p:sldId id="282"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94704" autoAdjust="0"/>
  </p:normalViewPr>
  <p:slideViewPr>
    <p:cSldViewPr snapToGrid="0">
      <p:cViewPr varScale="1">
        <p:scale>
          <a:sx n="83" d="100"/>
          <a:sy n="83" d="100"/>
        </p:scale>
        <p:origin x="1253" y="62"/>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2020/11/20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600" dirty="0"/>
              <a:t>My PC Logo</a:t>
            </a:r>
            <a:r>
              <a:rPr lang="zh-CN" altLang="en-US" sz="3600" dirty="0"/>
              <a:t>软件项目</a:t>
            </a:r>
            <a:r>
              <a:rPr lang="zh-CN" altLang="en-US" sz="3600" dirty="0" smtClean="0"/>
              <a:t>第二次</a:t>
            </a:r>
            <a:r>
              <a:rPr lang="zh-CN" altLang="en-US" sz="3600" dirty="0"/>
              <a:t>迭代报告</a:t>
            </a:r>
          </a:p>
        </p:txBody>
      </p:sp>
      <p:sp>
        <p:nvSpPr>
          <p:cNvPr id="5" name="副标题 4"/>
          <p:cNvSpPr>
            <a:spLocks noGrp="1"/>
          </p:cNvSpPr>
          <p:nvPr>
            <p:ph type="subTitle" idx="1"/>
          </p:nvPr>
        </p:nvSpPr>
        <p:spPr>
          <a:xfrm>
            <a:off x="469123" y="4886550"/>
            <a:ext cx="5820358" cy="468179"/>
          </a:xfrm>
        </p:spPr>
        <p:txBody>
          <a:bodyPr/>
          <a:lstStyle/>
          <a:p>
            <a:r>
              <a:rPr lang="zh-CN" altLang="en-US" dirty="0"/>
              <a:t>第</a:t>
            </a:r>
            <a:r>
              <a:rPr lang="en-US" altLang="zh-CN" dirty="0"/>
              <a:t>21</a:t>
            </a:r>
            <a:r>
              <a:rPr lang="zh-CN" altLang="en-US" dirty="0"/>
              <a:t>组</a:t>
            </a:r>
          </a:p>
        </p:txBody>
      </p:sp>
      <p:sp>
        <p:nvSpPr>
          <p:cNvPr id="6" name="文本占位符 5"/>
          <p:cNvSpPr>
            <a:spLocks noGrp="1"/>
          </p:cNvSpPr>
          <p:nvPr>
            <p:ph type="body" sz="quarter" idx="10"/>
          </p:nvPr>
        </p:nvSpPr>
        <p:spPr>
          <a:xfrm>
            <a:off x="469123" y="5428098"/>
            <a:ext cx="5820358" cy="499004"/>
          </a:xfrm>
        </p:spPr>
        <p:txBody>
          <a:bodyPr/>
          <a:lstStyle/>
          <a:p>
            <a:r>
              <a:rPr lang="zh-CN" altLang="en-US" dirty="0"/>
              <a:t>小组成员：谢厚、蒋钊、郑世民、焦明胜</a:t>
            </a:r>
          </a:p>
        </p:txBody>
      </p:sp>
    </p:spTree>
    <p:extLst>
      <p:ext uri="{BB962C8B-B14F-4D97-AF65-F5344CB8AC3E}">
        <p14:creationId xmlns:p14="http://schemas.microsoft.com/office/powerpoint/2010/main" val="1526298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进程</a:t>
            </a:r>
            <a:r>
              <a:rPr lang="zh-CN" altLang="en-US" dirty="0" smtClean="0"/>
              <a:t>视图</a:t>
            </a:r>
            <a:endParaRPr lang="zh-CN" altLang="en-US" dirty="0"/>
          </a:p>
        </p:txBody>
      </p:sp>
      <p:pic>
        <p:nvPicPr>
          <p:cNvPr id="3" name="图片 2"/>
          <p:cNvPicPr/>
          <p:nvPr/>
        </p:nvPicPr>
        <p:blipFill>
          <a:blip r:embed="rId2"/>
          <a:stretch>
            <a:fillRect/>
          </a:stretch>
        </p:blipFill>
        <p:spPr>
          <a:xfrm>
            <a:off x="494025" y="1694301"/>
            <a:ext cx="5943600" cy="3733165"/>
          </a:xfrm>
          <a:prstGeom prst="rect">
            <a:avLst/>
          </a:prstGeom>
        </p:spPr>
      </p:pic>
      <p:sp>
        <p:nvSpPr>
          <p:cNvPr id="4" name="内容占位符 3"/>
          <p:cNvSpPr txBox="1">
            <a:spLocks/>
          </p:cNvSpPr>
          <p:nvPr/>
        </p:nvSpPr>
        <p:spPr>
          <a:xfrm>
            <a:off x="609369" y="5571984"/>
            <a:ext cx="7336564" cy="9210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200" dirty="0">
                <a:latin typeface="宋体" panose="02010600030101010101" pitchFamily="2" charset="-122"/>
                <a:ea typeface="宋体" panose="02010600030101010101" pitchFamily="2" charset="-122"/>
              </a:rPr>
              <a:t>Web</a:t>
            </a:r>
            <a:r>
              <a:rPr lang="zh-CN" altLang="zh-CN" sz="1200" dirty="0">
                <a:latin typeface="宋体" panose="02010600030101010101" pitchFamily="2" charset="-122"/>
                <a:ea typeface="宋体" panose="02010600030101010101" pitchFamily="2" charset="-122"/>
              </a:rPr>
              <a:t>端进程与服务器通过异步</a:t>
            </a:r>
            <a:r>
              <a:rPr lang="en-US" altLang="zh-CN" sz="1200" dirty="0">
                <a:latin typeface="宋体" panose="02010600030101010101" pitchFamily="2" charset="-122"/>
                <a:ea typeface="宋体" panose="02010600030101010101" pitchFamily="2" charset="-122"/>
              </a:rPr>
              <a:t>I/O</a:t>
            </a:r>
            <a:r>
              <a:rPr lang="zh-CN" altLang="zh-CN" sz="1200" dirty="0">
                <a:latin typeface="宋体" panose="02010600030101010101" pitchFamily="2" charset="-122"/>
                <a:ea typeface="宋体" panose="02010600030101010101" pitchFamily="2" charset="-122"/>
              </a:rPr>
              <a:t>通信，请求处理进程和业务逻辑处理进程通信在服务器端内核中完成，与数据库管理系统进程通过阻塞</a:t>
            </a:r>
            <a:r>
              <a:rPr lang="en-US" altLang="zh-CN" sz="1200" dirty="0">
                <a:latin typeface="宋体" panose="02010600030101010101" pitchFamily="2" charset="-122"/>
                <a:ea typeface="宋体" panose="02010600030101010101" pitchFamily="2" charset="-122"/>
              </a:rPr>
              <a:t>I/O</a:t>
            </a:r>
            <a:r>
              <a:rPr lang="zh-CN" altLang="zh-CN" sz="1200" dirty="0">
                <a:latin typeface="宋体" panose="02010600030101010101" pitchFamily="2" charset="-122"/>
                <a:ea typeface="宋体" panose="02010600030101010101" pitchFamily="2" charset="-122"/>
              </a:rPr>
              <a:t>通信</a:t>
            </a:r>
          </a:p>
        </p:txBody>
      </p:sp>
    </p:spTree>
    <p:extLst>
      <p:ext uri="{BB962C8B-B14F-4D97-AF65-F5344CB8AC3E}">
        <p14:creationId xmlns:p14="http://schemas.microsoft.com/office/powerpoint/2010/main" val="2218459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部署</a:t>
            </a:r>
            <a:r>
              <a:rPr lang="zh-CN" altLang="en-US" dirty="0" smtClean="0"/>
              <a:t>视图 </a:t>
            </a:r>
            <a:r>
              <a:rPr lang="en-US" altLang="zh-CN" dirty="0" smtClean="0"/>
              <a:t>B/S</a:t>
            </a:r>
            <a:r>
              <a:rPr lang="zh-CN" altLang="en-US" dirty="0" smtClean="0"/>
              <a:t>架构</a:t>
            </a:r>
            <a:endParaRPr lang="zh-CN" altLang="en-US" dirty="0"/>
          </a:p>
        </p:txBody>
      </p:sp>
      <p:pic>
        <p:nvPicPr>
          <p:cNvPr id="3" name="图片 2"/>
          <p:cNvPicPr/>
          <p:nvPr/>
        </p:nvPicPr>
        <p:blipFill>
          <a:blip r:embed="rId2">
            <a:extLst>
              <a:ext uri="{28A0092B-C50C-407E-A947-70E740481C1C}">
                <a14:useLocalDpi xmlns:a14="http://schemas.microsoft.com/office/drawing/2010/main" val="0"/>
              </a:ext>
            </a:extLst>
          </a:blip>
          <a:srcRect/>
          <a:stretch>
            <a:fillRect/>
          </a:stretch>
        </p:blipFill>
        <p:spPr bwMode="auto">
          <a:xfrm>
            <a:off x="677008" y="1687244"/>
            <a:ext cx="5943600" cy="3360420"/>
          </a:xfrm>
          <a:prstGeom prst="rect">
            <a:avLst/>
          </a:prstGeom>
          <a:noFill/>
          <a:ln>
            <a:noFill/>
          </a:ln>
        </p:spPr>
      </p:pic>
      <p:sp>
        <p:nvSpPr>
          <p:cNvPr id="4" name="内容占位符 3"/>
          <p:cNvSpPr txBox="1">
            <a:spLocks/>
          </p:cNvSpPr>
          <p:nvPr/>
        </p:nvSpPr>
        <p:spPr>
          <a:xfrm>
            <a:off x="494025" y="5185125"/>
            <a:ext cx="7336564" cy="9210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200" dirty="0">
                <a:latin typeface="宋体" panose="02010600030101010101" pitchFamily="2" charset="-122"/>
                <a:ea typeface="宋体" panose="02010600030101010101" pitchFamily="2" charset="-122"/>
              </a:rPr>
              <a:t>将请求处理进程和业务逻辑控制进程部署在同一台服务器上。用户端通过向应用服务器发送请求，应用服务器处理请求并完成逻辑控制，由应用服务器端和数据库服务器端进行交互获取数据并返回给</a:t>
            </a:r>
            <a:r>
              <a:rPr lang="en-US" altLang="zh-CN" sz="1200" dirty="0">
                <a:latin typeface="宋体" panose="02010600030101010101" pitchFamily="2" charset="-122"/>
                <a:ea typeface="宋体" panose="02010600030101010101" pitchFamily="2" charset="-122"/>
              </a:rPr>
              <a:t>Browser</a:t>
            </a:r>
            <a:r>
              <a:rPr lang="zh-CN" altLang="zh-CN" sz="12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433965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实现</a:t>
            </a:r>
            <a:r>
              <a:rPr lang="zh-CN" altLang="en-US" dirty="0" smtClean="0"/>
              <a:t>视图</a:t>
            </a:r>
            <a:endParaRPr lang="zh-CN" altLang="en-US" dirty="0"/>
          </a:p>
        </p:txBody>
      </p:sp>
      <p:pic>
        <p:nvPicPr>
          <p:cNvPr id="3" name="图片 2"/>
          <p:cNvPicPr/>
          <p:nvPr/>
        </p:nvPicPr>
        <p:blipFill>
          <a:blip r:embed="rId2"/>
          <a:stretch>
            <a:fillRect/>
          </a:stretch>
        </p:blipFill>
        <p:spPr>
          <a:xfrm>
            <a:off x="375481" y="1705683"/>
            <a:ext cx="5131396" cy="3956563"/>
          </a:xfrm>
          <a:prstGeom prst="rect">
            <a:avLst/>
          </a:prstGeom>
        </p:spPr>
      </p:pic>
      <p:sp>
        <p:nvSpPr>
          <p:cNvPr id="4" name="内容占位符 3"/>
          <p:cNvSpPr txBox="1">
            <a:spLocks/>
          </p:cNvSpPr>
          <p:nvPr/>
        </p:nvSpPr>
        <p:spPr>
          <a:xfrm>
            <a:off x="605988" y="5662246"/>
            <a:ext cx="7336564" cy="9210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200" dirty="0">
                <a:latin typeface="宋体" panose="02010600030101010101" pitchFamily="2" charset="-122"/>
                <a:ea typeface="宋体" panose="02010600030101010101" pitchFamily="2" charset="-122"/>
              </a:rPr>
              <a:t>整体架构图包括了项目所含的基本功能模块和它们之间的交互做了描述。基本模块画布和命令行是绘图模块的基础，在此基础上延伸出了单人绘图和双人绘图，单人绘图模块较为简单，而双人绘图模块则需要后端、数据库的参与。</a:t>
            </a:r>
          </a:p>
        </p:txBody>
      </p:sp>
    </p:spTree>
    <p:extLst>
      <p:ext uri="{BB962C8B-B14F-4D97-AF65-F5344CB8AC3E}">
        <p14:creationId xmlns:p14="http://schemas.microsoft.com/office/powerpoint/2010/main" val="187231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a:t>
            </a:r>
            <a:r>
              <a:rPr lang="zh-CN" altLang="en-US" dirty="0" smtClean="0"/>
              <a:t>视图</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81588" y="1549783"/>
            <a:ext cx="5943600" cy="4470400"/>
          </a:xfrm>
          <a:prstGeom prst="rect">
            <a:avLst/>
          </a:prstGeom>
          <a:noFill/>
          <a:ln>
            <a:noFill/>
          </a:ln>
        </p:spPr>
      </p:pic>
      <p:sp>
        <p:nvSpPr>
          <p:cNvPr id="5" name="内容占位符 3"/>
          <p:cNvSpPr txBox="1">
            <a:spLocks/>
          </p:cNvSpPr>
          <p:nvPr/>
        </p:nvSpPr>
        <p:spPr>
          <a:xfrm>
            <a:off x="3343444" y="4869783"/>
            <a:ext cx="5274084" cy="9210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200" dirty="0">
                <a:latin typeface="宋体" panose="02010600030101010101" pitchFamily="2" charset="-122"/>
                <a:ea typeface="宋体" panose="02010600030101010101" pitchFamily="2" charset="-122"/>
              </a:rPr>
              <a:t>将请求处理进程和业务逻辑控制进程部署在同一台服务器上。用户端通过向应用服务器发送请求，应用服务器处理请求并完成逻辑控制，由应用服务器端和数据库服务器端进行交互获取数据并返回给</a:t>
            </a:r>
            <a:r>
              <a:rPr lang="en-US" altLang="zh-CN" sz="1200" dirty="0">
                <a:latin typeface="宋体" panose="02010600030101010101" pitchFamily="2" charset="-122"/>
                <a:ea typeface="宋体" panose="02010600030101010101" pitchFamily="2" charset="-122"/>
              </a:rPr>
              <a:t>Browser</a:t>
            </a:r>
            <a:r>
              <a:rPr lang="zh-CN" altLang="zh-CN" sz="12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20802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工作概述</a:t>
            </a:r>
            <a:endParaRPr lang="zh-CN" altLang="en-US" sz="2400" dirty="0">
              <a:solidFill>
                <a:schemeClr val="tx1">
                  <a:lumMod val="75000"/>
                  <a:lumOff val="25000"/>
                </a:schemeClr>
              </a:solidFill>
            </a:endParaRP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文档</a:t>
            </a:r>
            <a:r>
              <a:rPr lang="zh-CN" altLang="en-US" sz="2400" dirty="0" smtClean="0">
                <a:solidFill>
                  <a:schemeClr val="tx1">
                    <a:lumMod val="75000"/>
                    <a:lumOff val="25000"/>
                  </a:schemeClr>
                </a:solidFill>
              </a:rPr>
              <a:t>模型</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总结</a:t>
            </a:r>
            <a:endParaRPr lang="zh-CN" altLang="en-US" sz="2400" dirty="0">
              <a:solidFill>
                <a:schemeClr val="tx1">
                  <a:lumMod val="75000"/>
                  <a:lumOff val="25000"/>
                </a:schemeClr>
              </a:solidFill>
            </a:endParaRPr>
          </a:p>
        </p:txBody>
      </p:sp>
      <p:sp>
        <p:nvSpPr>
          <p:cNvPr id="27" name="文本框 26"/>
          <p:cNvSpPr txBox="1"/>
          <p:nvPr/>
        </p:nvSpPr>
        <p:spPr>
          <a:xfrm>
            <a:off x="2915073" y="3113002"/>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核心算法设计</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473960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7827939" cy="4921498"/>
          </a:xfrm>
        </p:spPr>
        <p:txBody>
          <a:bodyPr/>
          <a:lstStyle/>
          <a:p>
            <a:pPr marL="0" indent="0">
              <a:lnSpc>
                <a:spcPct val="150000"/>
              </a:lnSpc>
              <a:buNone/>
            </a:pPr>
            <a:r>
              <a:rPr lang="zh-CN" altLang="en-US" sz="1800" dirty="0">
                <a:latin typeface="宋体" panose="02010600030101010101" pitchFamily="2" charset="-122"/>
                <a:ea typeface="宋体" panose="02010600030101010101" pitchFamily="2" charset="-122"/>
              </a:rPr>
              <a:t>在本次迭代中，我们</a:t>
            </a:r>
            <a:r>
              <a:rPr lang="zh-CN" altLang="zh-CN" sz="1800" dirty="0">
                <a:latin typeface="宋体" panose="02010600030101010101" pitchFamily="2" charset="-122"/>
                <a:ea typeface="宋体" panose="02010600030101010101" pitchFamily="2" charset="-122"/>
              </a:rPr>
              <a:t>添加了页面之间的路由，实现了登录</a:t>
            </a:r>
            <a:r>
              <a:rPr lang="zh-CN" altLang="en-US" sz="1800" dirty="0">
                <a:latin typeface="宋体" panose="02010600030101010101" pitchFamily="2" charset="-122"/>
                <a:ea typeface="宋体" panose="02010600030101010101" pitchFamily="2" charset="-122"/>
              </a:rPr>
              <a:t>、命令行文件绘图</a:t>
            </a:r>
            <a:r>
              <a:rPr lang="zh-CN" altLang="en-US" sz="1800" dirty="0" smtClean="0">
                <a:latin typeface="宋体" panose="02010600030101010101" pitchFamily="2" charset="-122"/>
                <a:ea typeface="宋体" panose="02010600030101010101" pitchFamily="2" charset="-122"/>
              </a:rPr>
              <a:t>功能、双</a:t>
            </a:r>
            <a:r>
              <a:rPr lang="zh-CN" altLang="en-US" sz="1800" dirty="0">
                <a:latin typeface="宋体" panose="02010600030101010101" pitchFamily="2" charset="-122"/>
                <a:ea typeface="宋体" panose="02010600030101010101" pitchFamily="2" charset="-122"/>
              </a:rPr>
              <a:t>人单海龟</a:t>
            </a:r>
            <a:r>
              <a:rPr lang="zh-CN" altLang="en-US" sz="1800" dirty="0" smtClean="0">
                <a:latin typeface="宋体" panose="02010600030101010101" pitchFamily="2" charset="-122"/>
                <a:ea typeface="宋体" panose="02010600030101010101" pitchFamily="2" charset="-122"/>
              </a:rPr>
              <a:t>绘图的基础功能，以及实现子过程的进阶功能，增加</a:t>
            </a:r>
            <a:r>
              <a:rPr lang="zh-CN" altLang="en-US" sz="1800" dirty="0">
                <a:latin typeface="宋体" panose="02010600030101010101" pitchFamily="2" charset="-122"/>
                <a:ea typeface="宋体" panose="02010600030101010101" pitchFamily="2" charset="-122"/>
              </a:rPr>
              <a:t>了房间列表以协助完成双人协作绘图</a:t>
            </a:r>
            <a:r>
              <a:rPr lang="zh-CN" altLang="en-US"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0">
              <a:lnSpc>
                <a:spcPct val="150000"/>
              </a:lnSpc>
              <a:buNone/>
            </a:pPr>
            <a:r>
              <a:rPr lang="zh-CN" altLang="en-US" sz="1800" dirty="0" smtClean="0">
                <a:latin typeface="宋体" panose="02010600030101010101" pitchFamily="2" charset="-122"/>
                <a:ea typeface="宋体" panose="02010600030101010101" pitchFamily="2" charset="-122"/>
              </a:rPr>
              <a:t>在命令文件绘图功能的实现中，我们将</a:t>
            </a:r>
            <a:r>
              <a:rPr lang="zh-CN" altLang="en-US" sz="1800" dirty="0">
                <a:latin typeface="宋体" panose="02010600030101010101" pitchFamily="2" charset="-122"/>
                <a:ea typeface="宋体" panose="02010600030101010101" pitchFamily="2" charset="-122"/>
              </a:rPr>
              <a:t>命令行文件绘图和命令行绘图进行了合并，在页面左边的编辑框既可导入文件，也可直接进行命令输入</a:t>
            </a:r>
            <a:r>
              <a:rPr lang="zh-CN" altLang="en-US"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0">
              <a:lnSpc>
                <a:spcPct val="150000"/>
              </a:lnSpc>
              <a:buNone/>
            </a:pPr>
            <a:r>
              <a:rPr lang="zh-CN" altLang="en-US" sz="1800" dirty="0">
                <a:latin typeface="宋体" panose="02010600030101010101" pitchFamily="2" charset="-122"/>
                <a:ea typeface="宋体" panose="02010600030101010101" pitchFamily="2" charset="-122"/>
              </a:rPr>
              <a:t>双</a:t>
            </a:r>
            <a:r>
              <a:rPr lang="zh-CN" altLang="en-US" sz="1800" dirty="0" smtClean="0">
                <a:latin typeface="宋体" panose="02010600030101010101" pitchFamily="2" charset="-122"/>
                <a:ea typeface="宋体" panose="02010600030101010101" pitchFamily="2" charset="-122"/>
              </a:rPr>
              <a:t>人</a:t>
            </a:r>
            <a:r>
              <a:rPr lang="zh-CN" altLang="en-US" sz="1800" dirty="0">
                <a:latin typeface="宋体" panose="02010600030101010101" pitchFamily="2" charset="-122"/>
                <a:ea typeface="宋体" panose="02010600030101010101" pitchFamily="2" charset="-122"/>
              </a:rPr>
              <a:t>单海龟</a:t>
            </a:r>
            <a:r>
              <a:rPr lang="zh-CN" altLang="en-US" sz="1800" dirty="0" smtClean="0">
                <a:latin typeface="宋体" panose="02010600030101010101" pitchFamily="2" charset="-122"/>
                <a:ea typeface="宋体" panose="02010600030101010101" pitchFamily="2" charset="-122"/>
              </a:rPr>
              <a:t>绘图需要两个用户同时进入一个绘图房间，之后一人执行过的命令在另外一人的界面上也有所显示，本地测试时两个界面之间同步情况良好</a:t>
            </a:r>
            <a:endParaRPr lang="en-US" altLang="zh-CN" sz="1800" dirty="0">
              <a:latin typeface="宋体" panose="02010600030101010101" pitchFamily="2" charset="-122"/>
              <a:ea typeface="宋体" panose="02010600030101010101" pitchFamily="2" charset="-122"/>
            </a:endParaRPr>
          </a:p>
          <a:p>
            <a:pPr marL="0" indent="0">
              <a:lnSpc>
                <a:spcPct val="150000"/>
              </a:lnSpc>
              <a:buNone/>
            </a:pPr>
            <a:endParaRPr lang="en-US" altLang="zh-CN" dirty="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zh-CN" altLang="en-US" dirty="0" smtClean="0"/>
              <a:t>功能实现</a:t>
            </a:r>
            <a:endParaRPr lang="zh-CN" altLang="en-US" dirty="0"/>
          </a:p>
        </p:txBody>
      </p:sp>
    </p:spTree>
    <p:extLst>
      <p:ext uri="{BB962C8B-B14F-4D97-AF65-F5344CB8AC3E}">
        <p14:creationId xmlns:p14="http://schemas.microsoft.com/office/powerpoint/2010/main" val="425666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核心算法设计</a:t>
            </a:r>
          </a:p>
        </p:txBody>
      </p:sp>
      <p:sp>
        <p:nvSpPr>
          <p:cNvPr id="5" name="内容占位符 3"/>
          <p:cNvSpPr txBox="1">
            <a:spLocks/>
          </p:cNvSpPr>
          <p:nvPr/>
        </p:nvSpPr>
        <p:spPr>
          <a:xfrm>
            <a:off x="494024" y="1685678"/>
            <a:ext cx="7827939" cy="201810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Calibri" panose="020F0502020204030204" pitchFamily="34" charset="0"/>
              <a:buNone/>
            </a:pPr>
            <a:r>
              <a:rPr lang="zh-CN" altLang="en-US" sz="2900" dirty="0">
                <a:latin typeface="宋体" panose="02010600030101010101" pitchFamily="2" charset="-122"/>
                <a:ea typeface="宋体" panose="02010600030101010101" pitchFamily="2" charset="-122"/>
              </a:rPr>
              <a:t>双人海龟</a:t>
            </a:r>
            <a:r>
              <a:rPr lang="zh-CN" altLang="en-US" sz="2900" dirty="0" smtClean="0">
                <a:latin typeface="宋体" panose="02010600030101010101" pitchFamily="2" charset="-122"/>
                <a:ea typeface="宋体" panose="02010600030101010101" pitchFamily="2" charset="-122"/>
              </a:rPr>
              <a:t>绘图</a:t>
            </a:r>
            <a:endParaRPr lang="en-US" altLang="zh-CN" sz="2900" dirty="0" smtClean="0">
              <a:latin typeface="宋体" panose="02010600030101010101" pitchFamily="2" charset="-122"/>
              <a:ea typeface="宋体" panose="02010600030101010101" pitchFamily="2" charset="-122"/>
            </a:endParaRPr>
          </a:p>
          <a:p>
            <a:pPr marL="0" indent="0">
              <a:lnSpc>
                <a:spcPct val="150000"/>
              </a:lnSpc>
              <a:buFont typeface="Calibri" panose="020F0502020204030204" pitchFamily="34" charset="0"/>
              <a:buNone/>
            </a:pPr>
            <a:r>
              <a:rPr lang="zh-CN" altLang="en-US" sz="2500" dirty="0" smtClean="0">
                <a:latin typeface="宋体" panose="02010600030101010101" pitchFamily="2" charset="-122"/>
                <a:ea typeface="宋体" panose="02010600030101010101" pitchFamily="2" charset="-122"/>
              </a:rPr>
              <a:t>双人进入同一个房间，数据库房间实体存储命令文件，</a:t>
            </a:r>
            <a:r>
              <a:rPr lang="en-US" altLang="zh-CN" sz="2500" dirty="0" smtClean="0">
                <a:latin typeface="宋体" panose="02010600030101010101" pitchFamily="2" charset="-122"/>
                <a:ea typeface="宋体" panose="02010600030101010101" pitchFamily="2" charset="-122"/>
              </a:rPr>
              <a:t>newline</a:t>
            </a:r>
            <a:r>
              <a:rPr lang="zh-CN" altLang="en-US" sz="2500" dirty="0" smtClean="0">
                <a:latin typeface="宋体" panose="02010600030101010101" pitchFamily="2" charset="-122"/>
                <a:ea typeface="宋体" panose="02010600030101010101" pitchFamily="2" charset="-122"/>
              </a:rPr>
              <a:t>写入后前端向后端请求更新</a:t>
            </a:r>
            <a:endParaRPr lang="en-US" altLang="zh-CN" sz="2500" dirty="0">
              <a:latin typeface="宋体" panose="02010600030101010101" pitchFamily="2" charset="-122"/>
              <a:ea typeface="宋体" panose="02010600030101010101" pitchFamily="2" charset="-122"/>
            </a:endParaRPr>
          </a:p>
          <a:p>
            <a:pPr marL="0" indent="0">
              <a:lnSpc>
                <a:spcPct val="150000"/>
              </a:lnSpc>
              <a:buFont typeface="Calibri" panose="020F0502020204030204" pitchFamily="34" charset="0"/>
              <a:buNone/>
            </a:pPr>
            <a:endParaRPr lang="en-US" altLang="zh-CN" dirty="0" smtClean="0">
              <a:latin typeface="宋体" panose="02010600030101010101" pitchFamily="2" charset="-122"/>
              <a:ea typeface="宋体" panose="02010600030101010101" pitchFamily="2" charset="-122"/>
            </a:endParaRPr>
          </a:p>
          <a:p>
            <a:pPr marL="0" indent="0">
              <a:lnSpc>
                <a:spcPct val="150000"/>
              </a:lnSpc>
              <a:buFont typeface="Calibri" panose="020F0502020204030204" pitchFamily="34" charset="0"/>
              <a:buNone/>
            </a:pPr>
            <a:r>
              <a:rPr lang="en-US" altLang="zh-CN" sz="2900" dirty="0" smtClean="0">
                <a:latin typeface="宋体" panose="02010600030101010101" pitchFamily="2" charset="-122"/>
                <a:ea typeface="宋体" panose="02010600030101010101" pitchFamily="2" charset="-122"/>
              </a:rPr>
              <a:t>Logo</a:t>
            </a:r>
            <a:r>
              <a:rPr lang="zh-CN" altLang="en-US" sz="2900" dirty="0" smtClean="0">
                <a:latin typeface="宋体" panose="02010600030101010101" pitchFamily="2" charset="-122"/>
                <a:ea typeface="宋体" panose="02010600030101010101" pitchFamily="2" charset="-122"/>
              </a:rPr>
              <a:t>语言解释执行</a:t>
            </a:r>
            <a:endParaRPr lang="en-US" altLang="zh-CN" sz="2900" dirty="0" smtClean="0">
              <a:latin typeface="宋体" panose="02010600030101010101" pitchFamily="2" charset="-122"/>
              <a:ea typeface="宋体" panose="02010600030101010101" pitchFamily="2" charset="-122"/>
            </a:endParaRPr>
          </a:p>
          <a:p>
            <a:pPr marL="0" indent="0">
              <a:lnSpc>
                <a:spcPct val="150000"/>
              </a:lnSpc>
              <a:buFont typeface="Calibri" panose="020F0502020204030204" pitchFamily="34" charset="0"/>
              <a:buNone/>
            </a:pPr>
            <a:r>
              <a:rPr lang="zh-CN" altLang="en-US" sz="2500" dirty="0" smtClean="0">
                <a:latin typeface="宋体" panose="02010600030101010101" pitchFamily="2" charset="-122"/>
                <a:ea typeface="宋体" panose="02010600030101010101" pitchFamily="2" charset="-122"/>
              </a:rPr>
              <a:t>解释器解释代码，</a:t>
            </a:r>
            <a:r>
              <a:rPr lang="en-US" altLang="zh-CN" sz="2500" dirty="0" err="1" smtClean="0">
                <a:latin typeface="宋体" panose="02010600030101010101" pitchFamily="2" charset="-122"/>
                <a:ea typeface="宋体" panose="02010600030101010101" pitchFamily="2" charset="-122"/>
              </a:rPr>
              <a:t>symboltable</a:t>
            </a:r>
            <a:r>
              <a:rPr lang="zh-CN" altLang="en-US" sz="2500" dirty="0" smtClean="0">
                <a:latin typeface="宋体" panose="02010600030101010101" pitchFamily="2" charset="-122"/>
                <a:ea typeface="宋体" panose="02010600030101010101" pitchFamily="2" charset="-122"/>
              </a:rPr>
              <a:t>存储</a:t>
            </a:r>
            <a:r>
              <a:rPr lang="en-US" altLang="zh-CN" sz="2500" dirty="0" smtClean="0">
                <a:latin typeface="宋体" panose="02010600030101010101" pitchFamily="2" charset="-122"/>
                <a:ea typeface="宋体" panose="02010600030101010101" pitchFamily="2" charset="-122"/>
              </a:rPr>
              <a:t>procedure</a:t>
            </a:r>
            <a:r>
              <a:rPr lang="zh-CN" altLang="en-US" sz="2500" dirty="0" smtClean="0">
                <a:latin typeface="宋体" panose="02010600030101010101" pitchFamily="2" charset="-122"/>
                <a:ea typeface="宋体" panose="02010600030101010101" pitchFamily="2" charset="-122"/>
              </a:rPr>
              <a:t>标识符</a:t>
            </a:r>
            <a:endParaRPr lang="en-US" altLang="zh-CN" sz="2500" dirty="0" smtClean="0"/>
          </a:p>
          <a:p>
            <a:pPr marL="0" indent="0">
              <a:lnSpc>
                <a:spcPct val="150000"/>
              </a:lnSpc>
              <a:buFont typeface="Calibri" panose="020F0502020204030204" pitchFamily="34" charset="0"/>
              <a:buNone/>
            </a:pPr>
            <a:endParaRPr lang="en-US" altLang="zh-CN" dirty="0" smtClean="0"/>
          </a:p>
        </p:txBody>
      </p:sp>
    </p:spTree>
    <p:extLst>
      <p:ext uri="{BB962C8B-B14F-4D97-AF65-F5344CB8AC3E}">
        <p14:creationId xmlns:p14="http://schemas.microsoft.com/office/powerpoint/2010/main" val="253449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工作概述</a:t>
            </a:r>
            <a:endParaRPr lang="zh-CN" altLang="en-US" sz="2400" dirty="0">
              <a:solidFill>
                <a:schemeClr val="tx1">
                  <a:lumMod val="75000"/>
                  <a:lumOff val="25000"/>
                </a:schemeClr>
              </a:solidFill>
            </a:endParaRP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文档模型</a:t>
            </a:r>
            <a:endParaRPr lang="zh-CN" altLang="en-US" sz="2400" dirty="0">
              <a:solidFill>
                <a:schemeClr val="tx1">
                  <a:lumMod val="75000"/>
                  <a:lumOff val="25000"/>
                </a:schemeClr>
              </a:solidFill>
            </a:endParaRP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核心算法设计</a:t>
            </a:r>
            <a:endParaRPr lang="zh-CN" altLang="en-US" sz="2400" dirty="0">
              <a:solidFill>
                <a:schemeClr val="tx1">
                  <a:lumMod val="75000"/>
                  <a:lumOff val="25000"/>
                </a:schemeClr>
              </a:solidFill>
            </a:endParaRP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总结</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7823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578277" y="1750926"/>
            <a:ext cx="5930589" cy="4826248"/>
          </a:xfrm>
        </p:spPr>
        <p:txBody>
          <a:bodyPr/>
          <a:lstStyle/>
          <a:p>
            <a:r>
              <a:rPr lang="zh-CN" altLang="en-US" dirty="0" smtClean="0"/>
              <a:t>模型的建立过程对产品实现具有指导意义</a:t>
            </a:r>
            <a:endParaRPr lang="en-US" altLang="zh-CN" dirty="0" smtClean="0"/>
          </a:p>
          <a:p>
            <a:endParaRPr lang="en-US" altLang="zh-CN" dirty="0" smtClean="0"/>
          </a:p>
          <a:p>
            <a:r>
              <a:rPr lang="zh-CN" altLang="en-US" dirty="0" smtClean="0"/>
              <a:t>时间安排要结合具体实际情况考虑</a:t>
            </a:r>
            <a:endParaRPr lang="en-US" altLang="zh-CN" dirty="0" smtClean="0"/>
          </a:p>
          <a:p>
            <a:endParaRPr lang="en-US" altLang="zh-CN" dirty="0" smtClean="0"/>
          </a:p>
          <a:p>
            <a:r>
              <a:rPr lang="zh-CN" altLang="en-US" dirty="0" smtClean="0"/>
              <a:t>技术风险的应对需要学习获取新技术</a:t>
            </a:r>
            <a:endParaRPr lang="zh-CN" altLang="en-US" dirty="0"/>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18</a:t>
            </a:fld>
            <a:endParaRPr lang="en-US" altLang="zh-CN" dirty="0"/>
          </a:p>
        </p:txBody>
      </p:sp>
      <p:sp>
        <p:nvSpPr>
          <p:cNvPr id="5" name="标题 4"/>
          <p:cNvSpPr>
            <a:spLocks noGrp="1"/>
          </p:cNvSpPr>
          <p:nvPr>
            <p:ph type="title"/>
          </p:nvPr>
        </p:nvSpPr>
        <p:spPr>
          <a:xfrm>
            <a:off x="617310" y="950662"/>
            <a:ext cx="8566445" cy="576000"/>
          </a:xfrm>
        </p:spPr>
        <p:txBody>
          <a:bodyPr/>
          <a:lstStyle/>
          <a:p>
            <a:r>
              <a:rPr lang="zh-CN" altLang="en-US" dirty="0" smtClean="0"/>
              <a:t>经验和教训</a:t>
            </a:r>
            <a:endParaRPr lang="zh-CN" altLang="en-US" b="0" dirty="0"/>
          </a:p>
        </p:txBody>
      </p:sp>
    </p:spTree>
    <p:extLst>
      <p:ext uri="{BB962C8B-B14F-4D97-AF65-F5344CB8AC3E}">
        <p14:creationId xmlns:p14="http://schemas.microsoft.com/office/powerpoint/2010/main" val="947844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n-ea"/>
                <a:ea typeface="+mn-ea"/>
              </a:rPr>
              <a:t>谢谢！</a:t>
            </a:r>
            <a:endParaRPr lang="zh-CN" altLang="en-US" dirty="0">
              <a:latin typeface="+mn-ea"/>
              <a:ea typeface="+mn-ea"/>
            </a:endParaRPr>
          </a:p>
        </p:txBody>
      </p:sp>
    </p:spTree>
    <p:extLst>
      <p:ext uri="{BB962C8B-B14F-4D97-AF65-F5344CB8AC3E}">
        <p14:creationId xmlns:p14="http://schemas.microsoft.com/office/powerpoint/2010/main" val="136297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smtClean="0"/>
              <a:t>工作概述</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t>文档模型</a:t>
            </a:r>
            <a:endParaRPr lang="zh-CN" altLang="en-US" sz="2400" dirty="0"/>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核心算法设计</a:t>
            </a:r>
            <a:endParaRPr lang="zh-CN" altLang="en-US" sz="2400" dirty="0">
              <a:solidFill>
                <a:schemeClr val="tx1">
                  <a:lumMod val="75000"/>
                  <a:lumOff val="25000"/>
                </a:schemeClr>
              </a:solidFill>
            </a:endParaRP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总结</a:t>
            </a:r>
            <a:endParaRPr lang="zh-CN" altLang="en-US" sz="2400" dirty="0"/>
          </a:p>
        </p:txBody>
      </p:sp>
    </p:spTree>
    <p:extLst>
      <p:ext uri="{BB962C8B-B14F-4D97-AF65-F5344CB8AC3E}">
        <p14:creationId xmlns:p14="http://schemas.microsoft.com/office/powerpoint/2010/main" val="315525114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smtClean="0"/>
              <a:t>工作概述</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文档模型</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核心算法设计</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总结</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4" y="2027423"/>
            <a:ext cx="8372162" cy="1399267"/>
          </a:xfrm>
        </p:spPr>
        <p:txBody>
          <a:bodyPr/>
          <a:lstStyle/>
          <a:p>
            <a:r>
              <a:rPr lang="zh-CN" altLang="en-US" dirty="0" smtClean="0">
                <a:latin typeface="宋体" panose="02010600030101010101" pitchFamily="2" charset="-122"/>
                <a:ea typeface="宋体" panose="02010600030101010101" pitchFamily="2" charset="-122"/>
              </a:rPr>
              <a:t>实现</a:t>
            </a:r>
            <a:r>
              <a:rPr lang="zh-CN" altLang="en-US" dirty="0">
                <a:latin typeface="宋体" panose="02010600030101010101" pitchFamily="2" charset="-122"/>
                <a:ea typeface="宋体" panose="02010600030101010101" pitchFamily="2" charset="-122"/>
              </a:rPr>
              <a:t>了基于命令文件的</a:t>
            </a:r>
            <a:r>
              <a:rPr lang="zh-CN" altLang="en-US" dirty="0" smtClean="0">
                <a:latin typeface="宋体" panose="02010600030101010101" pitchFamily="2" charset="-122"/>
                <a:ea typeface="宋体" panose="02010600030101010101" pitchFamily="2" charset="-122"/>
              </a:rPr>
              <a:t>绘图、双</a:t>
            </a:r>
            <a:r>
              <a:rPr lang="zh-CN" altLang="en-US" dirty="0">
                <a:latin typeface="宋体" panose="02010600030101010101" pitchFamily="2" charset="-122"/>
                <a:ea typeface="宋体" panose="02010600030101010101" pitchFamily="2" charset="-122"/>
              </a:rPr>
              <a:t>人单海龟</a:t>
            </a:r>
            <a:r>
              <a:rPr lang="zh-CN" altLang="en-US" dirty="0" smtClean="0">
                <a:latin typeface="宋体" panose="02010600030101010101" pitchFamily="2" charset="-122"/>
                <a:ea typeface="宋体" panose="02010600030101010101" pitchFamily="2" charset="-122"/>
              </a:rPr>
              <a:t>绘图两个基本</a:t>
            </a:r>
            <a:r>
              <a:rPr lang="zh-CN" altLang="en-US" dirty="0">
                <a:latin typeface="宋体" panose="02010600030101010101" pitchFamily="2" charset="-122"/>
                <a:ea typeface="宋体" panose="02010600030101010101" pitchFamily="2" charset="-122"/>
              </a:rPr>
              <a:t>功</a:t>
            </a:r>
            <a:r>
              <a:rPr lang="zh-CN" altLang="en-US" dirty="0" smtClean="0">
                <a:latin typeface="宋体" panose="02010600030101010101" pitchFamily="2" charset="-122"/>
                <a:ea typeface="宋体" panose="02010600030101010101" pitchFamily="2" charset="-122"/>
              </a:rPr>
              <a:t>能，实现子过程的进阶功能，以及其他</a:t>
            </a:r>
            <a:r>
              <a:rPr lang="zh-CN" altLang="en-US" dirty="0">
                <a:latin typeface="宋体" panose="02010600030101010101" pitchFamily="2" charset="-122"/>
                <a:ea typeface="宋体" panose="02010600030101010101" pitchFamily="2" charset="-122"/>
              </a:rPr>
              <a:t>相关</a:t>
            </a:r>
            <a:r>
              <a:rPr lang="zh-CN" altLang="en-US" dirty="0" smtClean="0">
                <a:latin typeface="宋体" panose="02010600030101010101" pitchFamily="2" charset="-122"/>
                <a:ea typeface="宋体" panose="02010600030101010101" pitchFamily="2" charset="-122"/>
              </a:rPr>
              <a:t>功能如用户已绘制图形的保存等</a:t>
            </a:r>
            <a:endParaRPr lang="en-US" altLang="zh-CN"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r>
              <a:rPr lang="zh-CN" altLang="en-US" dirty="0"/>
              <a:t>工作简述</a:t>
            </a:r>
          </a:p>
        </p:txBody>
      </p:sp>
      <p:sp>
        <p:nvSpPr>
          <p:cNvPr id="4" name="内容占位符 1"/>
          <p:cNvSpPr txBox="1">
            <a:spLocks/>
          </p:cNvSpPr>
          <p:nvPr/>
        </p:nvSpPr>
        <p:spPr>
          <a:xfrm>
            <a:off x="494024" y="3739420"/>
            <a:ext cx="8372162" cy="14052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宋体" panose="02010600030101010101" pitchFamily="2" charset="-122"/>
                <a:ea typeface="宋体" panose="02010600030101010101" pitchFamily="2" charset="-122"/>
              </a:rPr>
              <a:t>本次迭代完成了大作业相关的一系列模型和相关文档</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0582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工作概述</a:t>
            </a:r>
            <a:endParaRPr lang="zh-CN" altLang="en-US" sz="2400" dirty="0">
              <a:solidFill>
                <a:schemeClr val="tx1">
                  <a:lumMod val="75000"/>
                  <a:lumOff val="25000"/>
                </a:schemeClr>
              </a:solidFill>
            </a:endParaRP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文档模型</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核心算法设计</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总结</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9527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336564" cy="4921498"/>
          </a:xfrm>
        </p:spPr>
        <p:txBody>
          <a:bodyPr>
            <a:normAutofit/>
          </a:bodyPr>
          <a:lstStyle/>
          <a:p>
            <a:pPr marL="0" indent="0">
              <a:lnSpc>
                <a:spcPct val="150000"/>
              </a:lnSpc>
              <a:buNone/>
            </a:pPr>
            <a:r>
              <a:rPr lang="zh-CN" altLang="en-US" sz="1600" dirty="0">
                <a:latin typeface="宋体" panose="02010600030101010101" pitchFamily="2" charset="-122"/>
                <a:ea typeface="宋体" panose="02010600030101010101" pitchFamily="2" charset="-122"/>
              </a:rPr>
              <a:t>本次</a:t>
            </a:r>
            <a:r>
              <a:rPr lang="zh-CN" altLang="en-US" sz="1600" dirty="0" smtClean="0">
                <a:latin typeface="宋体" panose="02010600030101010101" pitchFamily="2" charset="-122"/>
                <a:ea typeface="宋体" panose="02010600030101010101" pitchFamily="2" charset="-122"/>
              </a:rPr>
              <a:t>迭代初，我们小组制定了粗粒度迭代计划并每周调整细化，在随后的迭代过程中，逐渐完成了概念</a:t>
            </a:r>
            <a:r>
              <a:rPr lang="zh-CN" altLang="en-US" sz="1600" dirty="0">
                <a:latin typeface="宋体" panose="02010600030101010101" pitchFamily="2" charset="-122"/>
                <a:ea typeface="宋体" panose="02010600030101010101" pitchFamily="2" charset="-122"/>
              </a:rPr>
              <a:t>模型、核心</a:t>
            </a:r>
            <a:r>
              <a:rPr lang="zh-CN" altLang="en-US" sz="1600" dirty="0" smtClean="0">
                <a:latin typeface="宋体" panose="02010600030101010101" pitchFamily="2" charset="-122"/>
                <a:ea typeface="宋体" panose="02010600030101010101" pitchFamily="2" charset="-122"/>
              </a:rPr>
              <a:t>用例时序图、通信图、</a:t>
            </a:r>
            <a:r>
              <a:rPr lang="en-US" altLang="zh-CN" sz="1600" dirty="0" smtClean="0">
                <a:latin typeface="宋体" panose="02010600030101010101" pitchFamily="2" charset="-122"/>
                <a:ea typeface="宋体" panose="02010600030101010101" pitchFamily="2" charset="-122"/>
              </a:rPr>
              <a:t>VOPC</a:t>
            </a:r>
            <a:r>
              <a:rPr lang="zh-CN" altLang="en-US" sz="1600" dirty="0" smtClean="0">
                <a:latin typeface="宋体" panose="02010600030101010101" pitchFamily="2" charset="-122"/>
                <a:ea typeface="宋体" panose="02010600030101010101" pitchFamily="2" charset="-122"/>
              </a:rPr>
              <a:t>类图，在完成了逻辑视图、进程视图、部署视图、实现试图、数据视图的基础上撰写了软件架构文档，并选择了适当的编程规范指导前后端的开发</a:t>
            </a:r>
            <a:endParaRPr lang="en-US" altLang="zh-CN" sz="1600" dirty="0" smtClean="0">
              <a:latin typeface="宋体" panose="02010600030101010101" pitchFamily="2" charset="-122"/>
              <a:ea typeface="宋体" panose="02010600030101010101" pitchFamily="2" charset="-122"/>
            </a:endParaRPr>
          </a:p>
          <a:p>
            <a:pPr marL="0" indent="0">
              <a:lnSpc>
                <a:spcPct val="150000"/>
              </a:lnSpc>
              <a:buNone/>
            </a:pPr>
            <a:r>
              <a:rPr lang="zh-CN" altLang="en-US" sz="1600" dirty="0" smtClean="0">
                <a:latin typeface="宋体" panose="02010600030101010101" pitchFamily="2" charset="-122"/>
                <a:ea typeface="宋体" panose="02010600030101010101" pitchFamily="2" charset="-122"/>
              </a:rPr>
              <a:t>除此之外，随着产品开发的深入，我们意识到先前完成的文档与产品实现之间差距逐渐变大，我们对</a:t>
            </a:r>
            <a:r>
              <a:rPr lang="en-US" altLang="zh-CN" sz="1600" dirty="0" smtClean="0">
                <a:latin typeface="宋体" panose="02010600030101010101" pitchFamily="2" charset="-122"/>
                <a:ea typeface="宋体" panose="02010600030101010101" pitchFamily="2" charset="-122"/>
              </a:rPr>
              <a:t>Vision</a:t>
            </a:r>
            <a:r>
              <a:rPr lang="zh-CN" altLang="en-US" sz="1600" dirty="0" smtClean="0">
                <a:latin typeface="宋体" panose="02010600030101010101" pitchFamily="2" charset="-122"/>
                <a:ea typeface="宋体" panose="02010600030101010101" pitchFamily="2" charset="-122"/>
              </a:rPr>
              <a:t>文档和软件需求规约文档以及用例图进行了完善修改，以便符合我们产品的定位</a:t>
            </a:r>
            <a:endParaRPr lang="en-US" altLang="zh-CN" sz="1600" dirty="0" smtClean="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r>
              <a:rPr lang="zh-CN" altLang="en-US" dirty="0" smtClean="0"/>
              <a:t>文档与模型</a:t>
            </a:r>
            <a:endParaRPr lang="zh-CN" altLang="en-US" dirty="0"/>
          </a:p>
        </p:txBody>
      </p:sp>
    </p:spTree>
    <p:extLst>
      <p:ext uri="{BB962C8B-B14F-4D97-AF65-F5344CB8AC3E}">
        <p14:creationId xmlns:p14="http://schemas.microsoft.com/office/powerpoint/2010/main" val="3686190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51451" y="2004090"/>
            <a:ext cx="5477412" cy="2202872"/>
          </a:xfrm>
        </p:spPr>
      </p:pic>
      <p:sp>
        <p:nvSpPr>
          <p:cNvPr id="3" name="标题 2"/>
          <p:cNvSpPr>
            <a:spLocks noGrp="1"/>
          </p:cNvSpPr>
          <p:nvPr>
            <p:ph type="title"/>
          </p:nvPr>
        </p:nvSpPr>
        <p:spPr/>
        <p:txBody>
          <a:bodyPr/>
          <a:lstStyle/>
          <a:p>
            <a:r>
              <a:rPr lang="zh-CN" altLang="en-US" dirty="0" smtClean="0"/>
              <a:t>概念模型</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863" y="3413096"/>
            <a:ext cx="3389592" cy="2766696"/>
          </a:xfrm>
          <a:prstGeom prst="rect">
            <a:avLst/>
          </a:prstGeom>
        </p:spPr>
      </p:pic>
      <p:sp>
        <p:nvSpPr>
          <p:cNvPr id="8" name="内容占位符 3"/>
          <p:cNvSpPr txBox="1">
            <a:spLocks/>
          </p:cNvSpPr>
          <p:nvPr/>
        </p:nvSpPr>
        <p:spPr>
          <a:xfrm>
            <a:off x="151451" y="5007698"/>
            <a:ext cx="5117066" cy="8977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Calibri" panose="020F0502020204030204" pitchFamily="34" charset="0"/>
              <a:buNone/>
            </a:pPr>
            <a:r>
              <a:rPr lang="zh-CN" altLang="en-US" sz="1400" dirty="0" smtClean="0">
                <a:latin typeface="宋体" panose="02010600030101010101" pitchFamily="2" charset="-122"/>
                <a:ea typeface="宋体" panose="02010600030101010101" pitchFamily="2" charset="-122"/>
              </a:rPr>
              <a:t>单人绘图的概念模型和修改后的用例图</a:t>
            </a:r>
            <a:endParaRPr lang="en-US" altLang="zh-CN" sz="1400" dirty="0" smtClean="0">
              <a:latin typeface="宋体" panose="02010600030101010101" pitchFamily="2" charset="-122"/>
              <a:ea typeface="宋体" panose="02010600030101010101" pitchFamily="2" charset="-122"/>
            </a:endParaRPr>
          </a:p>
          <a:p>
            <a:pPr marL="0" indent="0" algn="ctr">
              <a:lnSpc>
                <a:spcPct val="150000"/>
              </a:lnSpc>
              <a:buFont typeface="Calibri" panose="020F0502020204030204" pitchFamily="34" charset="0"/>
              <a:buNone/>
            </a:pPr>
            <a:r>
              <a:rPr lang="zh-CN" altLang="en-US" sz="1400" dirty="0">
                <a:latin typeface="宋体" panose="02010600030101010101" pitchFamily="2" charset="-122"/>
                <a:ea typeface="宋体" panose="02010600030101010101" pitchFamily="2" charset="-122"/>
              </a:rPr>
              <a:t>概念模型</a:t>
            </a:r>
            <a:r>
              <a:rPr lang="zh-CN" altLang="en-US" sz="1400" dirty="0" smtClean="0">
                <a:latin typeface="宋体" panose="02010600030101010101" pitchFamily="2" charset="-122"/>
                <a:ea typeface="宋体" panose="02010600030101010101" pitchFamily="2" charset="-122"/>
              </a:rPr>
              <a:t>的建立使用了名词过滤方法</a:t>
            </a:r>
            <a:endParaRPr lang="en-US" altLang="zh-CN" sz="1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5366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逻辑</a:t>
            </a:r>
            <a:r>
              <a:rPr lang="zh-CN" altLang="en-US" dirty="0" smtClean="0"/>
              <a:t>视图</a:t>
            </a:r>
            <a:endParaRPr lang="zh-CN" altLang="en-US" dirty="0"/>
          </a:p>
        </p:txBody>
      </p:sp>
      <p:pic>
        <p:nvPicPr>
          <p:cNvPr id="3" name="图片 2"/>
          <p:cNvPicPr/>
          <p:nvPr/>
        </p:nvPicPr>
        <p:blipFill>
          <a:blip r:embed="rId2"/>
          <a:stretch>
            <a:fillRect/>
          </a:stretch>
        </p:blipFill>
        <p:spPr>
          <a:xfrm>
            <a:off x="0" y="1656763"/>
            <a:ext cx="3070860" cy="3878580"/>
          </a:xfrm>
          <a:prstGeom prst="rect">
            <a:avLst/>
          </a:prstGeom>
          <a:noFill/>
          <a:ln>
            <a:noFill/>
          </a:ln>
        </p:spPr>
      </p:pic>
      <p:pic>
        <p:nvPicPr>
          <p:cNvPr id="4" name="图片 3"/>
          <p:cNvPicPr/>
          <p:nvPr/>
        </p:nvPicPr>
        <p:blipFill>
          <a:blip r:embed="rId3"/>
          <a:stretch>
            <a:fillRect/>
          </a:stretch>
        </p:blipFill>
        <p:spPr>
          <a:xfrm>
            <a:off x="2927668" y="1911726"/>
            <a:ext cx="5938520" cy="2749550"/>
          </a:xfrm>
          <a:prstGeom prst="rect">
            <a:avLst/>
          </a:prstGeom>
          <a:noFill/>
          <a:ln>
            <a:noFill/>
          </a:ln>
        </p:spPr>
      </p:pic>
      <p:sp>
        <p:nvSpPr>
          <p:cNvPr id="5" name="内容占位符 3"/>
          <p:cNvSpPr txBox="1">
            <a:spLocks/>
          </p:cNvSpPr>
          <p:nvPr/>
        </p:nvSpPr>
        <p:spPr>
          <a:xfrm>
            <a:off x="1902571" y="4916239"/>
            <a:ext cx="7336564" cy="2608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200" dirty="0">
                <a:latin typeface="宋体" panose="02010600030101010101" pitchFamily="2" charset="-122"/>
                <a:ea typeface="宋体" panose="02010600030101010101" pitchFamily="2" charset="-122"/>
              </a:rPr>
              <a:t>Application</a:t>
            </a:r>
            <a:r>
              <a:rPr lang="zh-CN" altLang="zh-CN" sz="1200" dirty="0">
                <a:latin typeface="宋体" panose="02010600030101010101" pitchFamily="2" charset="-122"/>
                <a:ea typeface="宋体" panose="02010600030101010101" pitchFamily="2" charset="-122"/>
              </a:rPr>
              <a:t>层主要响应各种各种用户界面请求的动作类组成，它会调用</a:t>
            </a:r>
            <a:r>
              <a:rPr lang="en-US" altLang="zh-CN" sz="1200" dirty="0">
                <a:latin typeface="宋体" panose="02010600030101010101" pitchFamily="2" charset="-122"/>
                <a:ea typeface="宋体" panose="02010600030101010101" pitchFamily="2" charset="-122"/>
              </a:rPr>
              <a:t>Business Service</a:t>
            </a:r>
            <a:r>
              <a:rPr lang="zh-CN" altLang="zh-CN" sz="1200" dirty="0">
                <a:latin typeface="宋体" panose="02010600030101010101" pitchFamily="2" charset="-122"/>
                <a:ea typeface="宋体" panose="02010600030101010101" pitchFamily="2" charset="-122"/>
              </a:rPr>
              <a:t>层中的函数进行业务逻辑处理，同时根据结果显示不同的界面给用户。</a:t>
            </a:r>
          </a:p>
          <a:p>
            <a:r>
              <a:rPr lang="en-US" altLang="zh-CN" sz="1200" dirty="0">
                <a:latin typeface="宋体" panose="02010600030101010101" pitchFamily="2" charset="-122"/>
                <a:ea typeface="宋体" panose="02010600030101010101" pitchFamily="2" charset="-122"/>
              </a:rPr>
              <a:t>Business Service</a:t>
            </a:r>
            <a:r>
              <a:rPr lang="zh-CN" altLang="zh-CN" sz="1200" dirty="0">
                <a:latin typeface="宋体" panose="02010600030101010101" pitchFamily="2" charset="-122"/>
                <a:ea typeface="宋体" panose="02010600030101010101" pitchFamily="2" charset="-122"/>
              </a:rPr>
              <a:t>层主要完成实际的业务逻辑，同时包括与数据库的表对应的实体类，以及访问数据库的</a:t>
            </a:r>
            <a:r>
              <a:rPr lang="en-US" altLang="zh-CN" sz="1200" dirty="0">
                <a:latin typeface="宋体" panose="02010600030101010101" pitchFamily="2" charset="-122"/>
                <a:ea typeface="宋体" panose="02010600030101010101" pitchFamily="2" charset="-122"/>
              </a:rPr>
              <a:t>DAO</a:t>
            </a:r>
            <a:r>
              <a:rPr lang="zh-CN" altLang="zh-CN" sz="1200" dirty="0">
                <a:latin typeface="宋体" panose="02010600030101010101" pitchFamily="2" charset="-122"/>
                <a:ea typeface="宋体" panose="02010600030101010101" pitchFamily="2" charset="-122"/>
              </a:rPr>
              <a:t>层。</a:t>
            </a:r>
          </a:p>
          <a:p>
            <a:r>
              <a:rPr lang="en-US" altLang="zh-CN" sz="1200" dirty="0">
                <a:latin typeface="宋体" panose="02010600030101010101" pitchFamily="2" charset="-122"/>
                <a:ea typeface="宋体" panose="02010600030101010101" pitchFamily="2" charset="-122"/>
              </a:rPr>
              <a:t>Middle</a:t>
            </a:r>
            <a:r>
              <a:rPr lang="zh-CN" altLang="zh-CN" sz="1200" dirty="0">
                <a:latin typeface="宋体" panose="02010600030101010101" pitchFamily="2" charset="-122"/>
                <a:ea typeface="宋体" panose="02010600030101010101" pitchFamily="2" charset="-122"/>
              </a:rPr>
              <a:t>层为数据库。</a:t>
            </a:r>
          </a:p>
        </p:txBody>
      </p:sp>
    </p:spTree>
    <p:extLst>
      <p:ext uri="{BB962C8B-B14F-4D97-AF65-F5344CB8AC3E}">
        <p14:creationId xmlns:p14="http://schemas.microsoft.com/office/powerpoint/2010/main" val="533343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逻辑</a:t>
            </a:r>
            <a:r>
              <a:rPr lang="zh-CN" altLang="en-US" dirty="0" smtClean="0"/>
              <a:t>视图</a:t>
            </a:r>
            <a:endParaRPr lang="zh-CN" altLang="en-US" dirty="0"/>
          </a:p>
        </p:txBody>
      </p:sp>
      <p:pic>
        <p:nvPicPr>
          <p:cNvPr id="5" name="图片 4"/>
          <p:cNvPicPr/>
          <p:nvPr/>
        </p:nvPicPr>
        <p:blipFill>
          <a:blip r:embed="rId2"/>
          <a:stretch>
            <a:fillRect/>
          </a:stretch>
        </p:blipFill>
        <p:spPr>
          <a:xfrm>
            <a:off x="906820" y="1549783"/>
            <a:ext cx="5829300" cy="4038600"/>
          </a:xfrm>
          <a:prstGeom prst="rect">
            <a:avLst/>
          </a:prstGeom>
          <a:noFill/>
          <a:ln>
            <a:noFill/>
          </a:ln>
        </p:spPr>
      </p:pic>
      <p:sp>
        <p:nvSpPr>
          <p:cNvPr id="4" name="内容占位符 3"/>
          <p:cNvSpPr txBox="1">
            <a:spLocks/>
          </p:cNvSpPr>
          <p:nvPr/>
        </p:nvSpPr>
        <p:spPr>
          <a:xfrm>
            <a:off x="798715" y="5588383"/>
            <a:ext cx="7336564" cy="9210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200" dirty="0">
                <a:latin typeface="宋体" panose="02010600030101010101" pitchFamily="2" charset="-122"/>
                <a:ea typeface="宋体" panose="02010600030101010101" pitchFamily="2" charset="-122"/>
              </a:rPr>
              <a:t>Service</a:t>
            </a:r>
            <a:r>
              <a:rPr lang="zh-CN" altLang="zh-CN" sz="1200" dirty="0">
                <a:latin typeface="宋体" panose="02010600030101010101" pitchFamily="2" charset="-122"/>
                <a:ea typeface="宋体" panose="02010600030101010101" pitchFamily="2" charset="-122"/>
              </a:rPr>
              <a:t>包主要由三个包组成，</a:t>
            </a:r>
            <a:r>
              <a:rPr lang="en-US" altLang="zh-CN" sz="1200" dirty="0" err="1">
                <a:latin typeface="宋体" panose="02010600030101010101" pitchFamily="2" charset="-122"/>
                <a:ea typeface="宋体" panose="02010600030101010101" pitchFamily="2" charset="-122"/>
              </a:rPr>
              <a:t>AuthorityService</a:t>
            </a:r>
            <a:r>
              <a:rPr lang="zh-CN" altLang="zh-CN" sz="1200" dirty="0">
                <a:latin typeface="宋体" panose="02010600030101010101" pitchFamily="2" charset="-122"/>
                <a:ea typeface="宋体" panose="02010600030101010101" pitchFamily="2" charset="-122"/>
              </a:rPr>
              <a:t>包负责处理用户的身份认证以及角色的权限管理，</a:t>
            </a:r>
            <a:r>
              <a:rPr lang="en-US" altLang="zh-CN" sz="1200" dirty="0" err="1">
                <a:latin typeface="宋体" panose="02010600030101010101" pitchFamily="2" charset="-122"/>
                <a:ea typeface="宋体" panose="02010600030101010101" pitchFamily="2" charset="-122"/>
              </a:rPr>
              <a:t>BusinessService</a:t>
            </a:r>
            <a:r>
              <a:rPr lang="zh-CN" altLang="zh-CN" sz="1200" dirty="0">
                <a:latin typeface="宋体" panose="02010600030101010101" pitchFamily="2" charset="-122"/>
                <a:ea typeface="宋体" panose="02010600030101010101" pitchFamily="2" charset="-122"/>
              </a:rPr>
              <a:t>包负责绘图功能以及绘图功能过程中的反馈处理，</a:t>
            </a:r>
            <a:r>
              <a:rPr lang="en-US" altLang="zh-CN" sz="1200" dirty="0" err="1">
                <a:latin typeface="宋体" panose="02010600030101010101" pitchFamily="2" charset="-122"/>
                <a:ea typeface="宋体" panose="02010600030101010101" pitchFamily="2" charset="-122"/>
              </a:rPr>
              <a:t>WaresService</a:t>
            </a:r>
            <a:r>
              <a:rPr lang="zh-CN" altLang="zh-CN" sz="1200" dirty="0">
                <a:latin typeface="宋体" panose="02010600030101010101" pitchFamily="2" charset="-122"/>
                <a:ea typeface="宋体" panose="02010600030101010101" pitchFamily="2" charset="-122"/>
              </a:rPr>
              <a:t>包负责所绘制图案的管理存贮以及用户信息的管理存贮。</a:t>
            </a:r>
          </a:p>
        </p:txBody>
      </p:sp>
    </p:spTree>
    <p:extLst>
      <p:ext uri="{BB962C8B-B14F-4D97-AF65-F5344CB8AC3E}">
        <p14:creationId xmlns:p14="http://schemas.microsoft.com/office/powerpoint/2010/main" val="362410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1287</TotalTime>
  <Words>849</Words>
  <Application>Microsoft Office PowerPoint</Application>
  <PresentationFormat>全屏显示(4:3)</PresentationFormat>
  <Paragraphs>89</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宋体</vt:lpstr>
      <vt:lpstr>微软雅黑</vt:lpstr>
      <vt:lpstr>Arial</vt:lpstr>
      <vt:lpstr>Calibri</vt:lpstr>
      <vt:lpstr>2016-VI主题-蓝</vt:lpstr>
      <vt:lpstr>My PC Logo软件项目第二次迭代报告</vt:lpstr>
      <vt:lpstr>目录 Contents</vt:lpstr>
      <vt:lpstr>目录 Contents</vt:lpstr>
      <vt:lpstr>工作简述</vt:lpstr>
      <vt:lpstr>目录 Contents</vt:lpstr>
      <vt:lpstr>文档与模型</vt:lpstr>
      <vt:lpstr>概念模型</vt:lpstr>
      <vt:lpstr>逻辑视图</vt:lpstr>
      <vt:lpstr>逻辑视图</vt:lpstr>
      <vt:lpstr>进程视图</vt:lpstr>
      <vt:lpstr>部署视图 B/S架构</vt:lpstr>
      <vt:lpstr>实现视图</vt:lpstr>
      <vt:lpstr>数据视图</vt:lpstr>
      <vt:lpstr>目录 Contents</vt:lpstr>
      <vt:lpstr>功能实现</vt:lpstr>
      <vt:lpstr>核心算法设计</vt:lpstr>
      <vt:lpstr>目录 Contents</vt:lpstr>
      <vt:lpstr>经验和教训</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think</cp:lastModifiedBy>
  <cp:revision>135</cp:revision>
  <dcterms:created xsi:type="dcterms:W3CDTF">2016-04-20T02:59:17Z</dcterms:created>
  <dcterms:modified xsi:type="dcterms:W3CDTF">2020-11-20T07:15:03Z</dcterms:modified>
</cp:coreProperties>
</file>