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19" r:id="rId2"/>
    <p:sldMasterId id="2147483836" r:id="rId3"/>
    <p:sldMasterId id="2147483853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9" r:id="rId6"/>
    <p:sldId id="260" r:id="rId7"/>
    <p:sldId id="261" r:id="rId8"/>
    <p:sldId id="263" r:id="rId9"/>
    <p:sldId id="291" r:id="rId10"/>
    <p:sldId id="292" r:id="rId11"/>
    <p:sldId id="264" r:id="rId12"/>
    <p:sldId id="290" r:id="rId13"/>
    <p:sldId id="262" r:id="rId14"/>
    <p:sldId id="285" r:id="rId15"/>
    <p:sldId id="286" r:id="rId16"/>
    <p:sldId id="287" r:id="rId17"/>
    <p:sldId id="270" r:id="rId18"/>
    <p:sldId id="293" r:id="rId19"/>
    <p:sldId id="276" r:id="rId20"/>
    <p:sldId id="265" r:id="rId21"/>
    <p:sldId id="266" r:id="rId22"/>
    <p:sldId id="288" r:id="rId23"/>
    <p:sldId id="289" r:id="rId24"/>
    <p:sldId id="277" r:id="rId25"/>
    <p:sldId id="282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78CBC-CBDA-46C9-929E-85199E667C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33ECE33-4BF9-4660-96E2-2A50AF5200D4}">
      <dgm:prSet phldrT="[文本]"/>
      <dgm:spPr/>
      <dgm:t>
        <a:bodyPr/>
        <a:lstStyle/>
        <a:p>
          <a:r>
            <a:rPr lang="zh-CN" altLang="en-US" dirty="0" smtClean="0"/>
            <a:t>需求规约</a:t>
          </a:r>
          <a:endParaRPr lang="zh-CN" altLang="en-US" dirty="0"/>
        </a:p>
      </dgm:t>
    </dgm:pt>
    <dgm:pt modelId="{4FEF3489-B718-4466-8BCE-E7885049A98A}" type="par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326212A5-835D-47CE-86C4-D3AFDADF71CC}" type="sib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0D740781-D3B4-4FDF-87D8-686B0140A31D}">
      <dgm:prSet phldrT="[文本]"/>
      <dgm:spPr/>
      <dgm:t>
        <a:bodyPr/>
        <a:lstStyle/>
        <a:p>
          <a:r>
            <a:rPr lang="zh-CN" altLang="en-US" dirty="0" smtClean="0"/>
            <a:t>团队合作</a:t>
          </a:r>
          <a:endParaRPr lang="zh-CN" altLang="en-US" dirty="0"/>
        </a:p>
      </dgm:t>
    </dgm:pt>
    <dgm:pt modelId="{440B81B8-3259-432D-8258-740C81381645}" type="parTrans" cxnId="{18EA973E-7C6F-445E-86C0-96DD748F9827}">
      <dgm:prSet/>
      <dgm:spPr/>
      <dgm:t>
        <a:bodyPr/>
        <a:lstStyle/>
        <a:p>
          <a:endParaRPr lang="zh-CN" altLang="en-US"/>
        </a:p>
      </dgm:t>
    </dgm:pt>
    <dgm:pt modelId="{D4AEDC7B-67D3-48AA-9EB7-D7E44F698A71}" type="sibTrans" cxnId="{18EA973E-7C6F-445E-86C0-96DD748F9827}">
      <dgm:prSet/>
      <dgm:spPr/>
      <dgm:t>
        <a:bodyPr/>
        <a:lstStyle/>
        <a:p>
          <a:endParaRPr lang="zh-CN" altLang="en-US"/>
        </a:p>
      </dgm:t>
    </dgm:pt>
    <dgm:pt modelId="{EF5D9244-B2EE-4C29-8F47-5D3CE0ACF1A7}">
      <dgm:prSet phldrT="[文本]"/>
      <dgm:spPr/>
      <dgm:t>
        <a:bodyPr/>
        <a:lstStyle/>
        <a:p>
          <a:r>
            <a:rPr lang="zh-CN" altLang="en-US" dirty="0" smtClean="0"/>
            <a:t>计划进度</a:t>
          </a:r>
          <a:endParaRPr lang="zh-CN" altLang="en-US" dirty="0"/>
        </a:p>
      </dgm:t>
    </dgm:pt>
    <dgm:pt modelId="{B5438507-6D71-43E6-B28B-BEF08BD1AF2A}" type="par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50668C4E-E5B8-4D35-BFBA-84AC5EA6E4C4}" type="sib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69A262E9-670A-4C64-A6B9-24E824317AF0}">
      <dgm:prSet phldrT="[文本]"/>
      <dgm:spPr/>
      <dgm:t>
        <a:bodyPr/>
        <a:lstStyle/>
        <a:p>
          <a:r>
            <a:rPr lang="zh-CN" altLang="zh-CN" dirty="0" smtClean="0"/>
            <a:t>更深入了解到真实项目设计中需求规约的重要性。</a:t>
          </a:r>
          <a:endParaRPr lang="zh-CN" altLang="en-US" dirty="0"/>
        </a:p>
      </dgm:t>
    </dgm:pt>
    <dgm:pt modelId="{A9B47402-D825-487A-8AB4-AB5E270D37E4}" type="par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B7CA2164-FF6B-432D-89A2-7030BA73E291}" type="sib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E95A0273-E642-4127-B438-45D95C69FDCC}">
      <dgm:prSet phldrT="[文本]"/>
      <dgm:spPr/>
      <dgm:t>
        <a:bodyPr/>
        <a:lstStyle/>
        <a:p>
          <a:r>
            <a:rPr lang="zh-CN" altLang="zh-CN" dirty="0" smtClean="0"/>
            <a:t>计划进度和时间的时候应当对我们需要做的工作有足够的了解，制定出来的计划才有参考价值。</a:t>
          </a:r>
          <a:endParaRPr lang="zh-CN" altLang="en-US" dirty="0"/>
        </a:p>
      </dgm:t>
    </dgm:pt>
    <dgm:pt modelId="{A29485EC-6F7A-48CD-88A5-0EED59B9EE4E}" type="par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7C0A3567-4947-4BF0-B38A-DB850C15DA21}" type="sib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F2EA260C-E5B1-4EB8-98B8-C73AA82A3830}">
      <dgm:prSet phldrT="[文本]"/>
      <dgm:spPr/>
      <dgm:t>
        <a:bodyPr/>
        <a:lstStyle/>
        <a:p>
          <a:r>
            <a:rPr lang="zh-CN" altLang="zh-CN" dirty="0" smtClean="0"/>
            <a:t>团队合作在项目完成中不可或缺，理解和沟通是项目能够的基石。成员之间需要有良好的沟通渠道，需要准确理解其他成员的意思，及时交流各自的进度，以便应对可能出现的问题做出相应的调整。</a:t>
          </a:r>
          <a:endParaRPr lang="zh-CN" altLang="en-US" dirty="0"/>
        </a:p>
      </dgm:t>
    </dgm:pt>
    <dgm:pt modelId="{77C9DB3E-84AC-4159-9575-4A4F4A24329F}" type="parTrans" cxnId="{325EEB6B-E5CF-4EAF-BC7E-ACD4491C0701}">
      <dgm:prSet/>
      <dgm:spPr/>
      <dgm:t>
        <a:bodyPr/>
        <a:lstStyle/>
        <a:p>
          <a:endParaRPr lang="zh-CN" altLang="en-US"/>
        </a:p>
      </dgm:t>
    </dgm:pt>
    <dgm:pt modelId="{7411D8BA-43A6-42E7-A55A-5D4E8F6763B2}" type="sibTrans" cxnId="{325EEB6B-E5CF-4EAF-BC7E-ACD4491C0701}">
      <dgm:prSet/>
      <dgm:spPr/>
      <dgm:t>
        <a:bodyPr/>
        <a:lstStyle/>
        <a:p>
          <a:endParaRPr lang="zh-CN" altLang="en-US"/>
        </a:p>
      </dgm:t>
    </dgm:pt>
    <dgm:pt modelId="{ECFE74ED-7105-4194-8680-BB25A1E49CFB}" type="pres">
      <dgm:prSet presAssocID="{F0B78CBC-CBDA-46C9-929E-85199E667C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0399E63-F9C0-4F4D-86DA-9C872C2ED36C}" type="pres">
      <dgm:prSet presAssocID="{533ECE33-4BF9-4660-96E2-2A50AF5200D4}" presName="parentLin" presStyleCnt="0"/>
      <dgm:spPr/>
    </dgm:pt>
    <dgm:pt modelId="{49D4B14C-BC5E-4E30-9E57-C9556B2181F7}" type="pres">
      <dgm:prSet presAssocID="{533ECE33-4BF9-4660-96E2-2A50AF5200D4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0906846D-B162-433A-97D0-D4044DEE67CF}" type="pres">
      <dgm:prSet presAssocID="{533ECE33-4BF9-4660-96E2-2A50AF5200D4}" presName="parentText" presStyleLbl="node1" presStyleIdx="0" presStyleCnt="3" custScaleX="3743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02C4EE-2391-4E89-9FB5-4D5F9B8850AB}" type="pres">
      <dgm:prSet presAssocID="{533ECE33-4BF9-4660-96E2-2A50AF5200D4}" presName="negativeSpace" presStyleCnt="0"/>
      <dgm:spPr/>
    </dgm:pt>
    <dgm:pt modelId="{D6C023B1-4119-4CE8-963E-7A50604B78B9}" type="pres">
      <dgm:prSet presAssocID="{533ECE33-4BF9-4660-96E2-2A50AF5200D4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5DD472-9956-4B93-81D4-1D3A642EBC7F}" type="pres">
      <dgm:prSet presAssocID="{326212A5-835D-47CE-86C4-D3AFDADF71CC}" presName="spaceBetweenRectangles" presStyleCnt="0"/>
      <dgm:spPr/>
    </dgm:pt>
    <dgm:pt modelId="{E792893D-E1CB-4BC7-B134-0353B6B98C53}" type="pres">
      <dgm:prSet presAssocID="{EF5D9244-B2EE-4C29-8F47-5D3CE0ACF1A7}" presName="parentLin" presStyleCnt="0"/>
      <dgm:spPr/>
    </dgm:pt>
    <dgm:pt modelId="{C520F909-4BA8-412B-9792-9EBD8ED39BFE}" type="pres">
      <dgm:prSet presAssocID="{EF5D9244-B2EE-4C29-8F47-5D3CE0ACF1A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6732B46-C6AA-48F3-A0C4-4ACA7A63178C}" type="pres">
      <dgm:prSet presAssocID="{EF5D9244-B2EE-4C29-8F47-5D3CE0ACF1A7}" presName="parentText" presStyleLbl="node1" presStyleIdx="1" presStyleCnt="3" custScaleX="370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4DD201-5275-4B4B-A7EE-E67F794AB6BC}" type="pres">
      <dgm:prSet presAssocID="{EF5D9244-B2EE-4C29-8F47-5D3CE0ACF1A7}" presName="negativeSpace" presStyleCnt="0"/>
      <dgm:spPr/>
    </dgm:pt>
    <dgm:pt modelId="{35B04919-E45A-445B-8E33-878B767387DD}" type="pres">
      <dgm:prSet presAssocID="{EF5D9244-B2EE-4C29-8F47-5D3CE0ACF1A7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8914B7-99A1-4B26-BDF1-F9D2A262F925}" type="pres">
      <dgm:prSet presAssocID="{50668C4E-E5B8-4D35-BFBA-84AC5EA6E4C4}" presName="spaceBetweenRectangles" presStyleCnt="0"/>
      <dgm:spPr/>
    </dgm:pt>
    <dgm:pt modelId="{18970777-4B01-43BA-91DB-91D09E2AEF30}" type="pres">
      <dgm:prSet presAssocID="{0D740781-D3B4-4FDF-87D8-686B0140A31D}" presName="parentLin" presStyleCnt="0"/>
      <dgm:spPr/>
    </dgm:pt>
    <dgm:pt modelId="{D974D2DC-BF0E-48C6-8EDA-F113B445A6CF}" type="pres">
      <dgm:prSet presAssocID="{0D740781-D3B4-4FDF-87D8-686B0140A31D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04F6827F-281B-42C5-A9D8-0CB3AAB5A08B}" type="pres">
      <dgm:prSet presAssocID="{0D740781-D3B4-4FDF-87D8-686B0140A31D}" presName="parentText" presStyleLbl="node1" presStyleIdx="2" presStyleCnt="3" custScaleX="3773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036A63-2A01-4D98-B296-174E5BA484D7}" type="pres">
      <dgm:prSet presAssocID="{0D740781-D3B4-4FDF-87D8-686B0140A31D}" presName="negativeSpace" presStyleCnt="0"/>
      <dgm:spPr/>
    </dgm:pt>
    <dgm:pt modelId="{6A001656-CA27-4567-96E8-EF933E971BD3}" type="pres">
      <dgm:prSet presAssocID="{0D740781-D3B4-4FDF-87D8-686B0140A31D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25EEB6B-E5CF-4EAF-BC7E-ACD4491C0701}" srcId="{0D740781-D3B4-4FDF-87D8-686B0140A31D}" destId="{F2EA260C-E5B1-4EB8-98B8-C73AA82A3830}" srcOrd="0" destOrd="0" parTransId="{77C9DB3E-84AC-4159-9575-4A4F4A24329F}" sibTransId="{7411D8BA-43A6-42E7-A55A-5D4E8F6763B2}"/>
    <dgm:cxn modelId="{4148920C-20FA-4E97-B5FF-8E29E0173D02}" type="presOf" srcId="{EF5D9244-B2EE-4C29-8F47-5D3CE0ACF1A7}" destId="{C6732B46-C6AA-48F3-A0C4-4ACA7A63178C}" srcOrd="1" destOrd="0" presId="urn:microsoft.com/office/officeart/2005/8/layout/list1"/>
    <dgm:cxn modelId="{26C57CCC-F96C-4191-9713-033174245393}" type="presOf" srcId="{E95A0273-E642-4127-B438-45D95C69FDCC}" destId="{35B04919-E45A-445B-8E33-878B767387DD}" srcOrd="0" destOrd="0" presId="urn:microsoft.com/office/officeart/2005/8/layout/list1"/>
    <dgm:cxn modelId="{EE7CCF71-05C4-4D10-B029-071D8EB1D96D}" srcId="{F0B78CBC-CBDA-46C9-929E-85199E667CC4}" destId="{533ECE33-4BF9-4660-96E2-2A50AF5200D4}" srcOrd="0" destOrd="0" parTransId="{4FEF3489-B718-4466-8BCE-E7885049A98A}" sibTransId="{326212A5-835D-47CE-86C4-D3AFDADF71CC}"/>
    <dgm:cxn modelId="{C00DA062-B793-417D-835E-33348A3C78E5}" srcId="{EF5D9244-B2EE-4C29-8F47-5D3CE0ACF1A7}" destId="{E95A0273-E642-4127-B438-45D95C69FDCC}" srcOrd="0" destOrd="0" parTransId="{A29485EC-6F7A-48CD-88A5-0EED59B9EE4E}" sibTransId="{7C0A3567-4947-4BF0-B38A-DB850C15DA21}"/>
    <dgm:cxn modelId="{2B7D2A9D-C8B2-491E-8F6C-00EE845F332C}" srcId="{F0B78CBC-CBDA-46C9-929E-85199E667CC4}" destId="{EF5D9244-B2EE-4C29-8F47-5D3CE0ACF1A7}" srcOrd="1" destOrd="0" parTransId="{B5438507-6D71-43E6-B28B-BEF08BD1AF2A}" sibTransId="{50668C4E-E5B8-4D35-BFBA-84AC5EA6E4C4}"/>
    <dgm:cxn modelId="{2FAAEC62-C31B-436B-A2F0-DBF3085CA36C}" type="presOf" srcId="{EF5D9244-B2EE-4C29-8F47-5D3CE0ACF1A7}" destId="{C520F909-4BA8-412B-9792-9EBD8ED39BFE}" srcOrd="0" destOrd="0" presId="urn:microsoft.com/office/officeart/2005/8/layout/list1"/>
    <dgm:cxn modelId="{5D56F45A-6B98-4E6F-836F-E9377E96D7BE}" type="presOf" srcId="{F2EA260C-E5B1-4EB8-98B8-C73AA82A3830}" destId="{6A001656-CA27-4567-96E8-EF933E971BD3}" srcOrd="0" destOrd="0" presId="urn:microsoft.com/office/officeart/2005/8/layout/list1"/>
    <dgm:cxn modelId="{160BB72E-2606-4B11-9642-55ABEAF3F353}" type="presOf" srcId="{0D740781-D3B4-4FDF-87D8-686B0140A31D}" destId="{04F6827F-281B-42C5-A9D8-0CB3AAB5A08B}" srcOrd="1" destOrd="0" presId="urn:microsoft.com/office/officeart/2005/8/layout/list1"/>
    <dgm:cxn modelId="{82FFFA48-C3F7-4AD5-AB5D-F844542866F4}" type="presOf" srcId="{F0B78CBC-CBDA-46C9-929E-85199E667CC4}" destId="{ECFE74ED-7105-4194-8680-BB25A1E49CFB}" srcOrd="0" destOrd="0" presId="urn:microsoft.com/office/officeart/2005/8/layout/list1"/>
    <dgm:cxn modelId="{18EA973E-7C6F-445E-86C0-96DD748F9827}" srcId="{F0B78CBC-CBDA-46C9-929E-85199E667CC4}" destId="{0D740781-D3B4-4FDF-87D8-686B0140A31D}" srcOrd="2" destOrd="0" parTransId="{440B81B8-3259-432D-8258-740C81381645}" sibTransId="{D4AEDC7B-67D3-48AA-9EB7-D7E44F698A71}"/>
    <dgm:cxn modelId="{E1419CD1-8920-4377-808E-6146F676871D}" type="presOf" srcId="{533ECE33-4BF9-4660-96E2-2A50AF5200D4}" destId="{49D4B14C-BC5E-4E30-9E57-C9556B2181F7}" srcOrd="0" destOrd="0" presId="urn:microsoft.com/office/officeart/2005/8/layout/list1"/>
    <dgm:cxn modelId="{F70CED48-89F6-4733-A745-DD99BE5BDD8E}" srcId="{533ECE33-4BF9-4660-96E2-2A50AF5200D4}" destId="{69A262E9-670A-4C64-A6B9-24E824317AF0}" srcOrd="0" destOrd="0" parTransId="{A9B47402-D825-487A-8AB4-AB5E270D37E4}" sibTransId="{B7CA2164-FF6B-432D-89A2-7030BA73E291}"/>
    <dgm:cxn modelId="{0811E898-DF03-46AF-BE06-B5521C93831D}" type="presOf" srcId="{0D740781-D3B4-4FDF-87D8-686B0140A31D}" destId="{D974D2DC-BF0E-48C6-8EDA-F113B445A6CF}" srcOrd="0" destOrd="0" presId="urn:microsoft.com/office/officeart/2005/8/layout/list1"/>
    <dgm:cxn modelId="{6E9790AE-7A7F-4ADB-9C5D-18E7DE6356E2}" type="presOf" srcId="{533ECE33-4BF9-4660-96E2-2A50AF5200D4}" destId="{0906846D-B162-433A-97D0-D4044DEE67CF}" srcOrd="1" destOrd="0" presId="urn:microsoft.com/office/officeart/2005/8/layout/list1"/>
    <dgm:cxn modelId="{132B52E5-D78D-4618-B39A-A9C6C63ACB25}" type="presOf" srcId="{69A262E9-670A-4C64-A6B9-24E824317AF0}" destId="{D6C023B1-4119-4CE8-963E-7A50604B78B9}" srcOrd="0" destOrd="0" presId="urn:microsoft.com/office/officeart/2005/8/layout/list1"/>
    <dgm:cxn modelId="{FE068DC1-9A1F-413E-9151-62CD01A3A25B}" type="presParOf" srcId="{ECFE74ED-7105-4194-8680-BB25A1E49CFB}" destId="{E0399E63-F9C0-4F4D-86DA-9C872C2ED36C}" srcOrd="0" destOrd="0" presId="urn:microsoft.com/office/officeart/2005/8/layout/list1"/>
    <dgm:cxn modelId="{C581C3DB-77D5-4BEF-9278-82E86984A7DF}" type="presParOf" srcId="{E0399E63-F9C0-4F4D-86DA-9C872C2ED36C}" destId="{49D4B14C-BC5E-4E30-9E57-C9556B2181F7}" srcOrd="0" destOrd="0" presId="urn:microsoft.com/office/officeart/2005/8/layout/list1"/>
    <dgm:cxn modelId="{95903A30-3980-497A-BA77-E74A70056DF8}" type="presParOf" srcId="{E0399E63-F9C0-4F4D-86DA-9C872C2ED36C}" destId="{0906846D-B162-433A-97D0-D4044DEE67CF}" srcOrd="1" destOrd="0" presId="urn:microsoft.com/office/officeart/2005/8/layout/list1"/>
    <dgm:cxn modelId="{7AC30C1F-53BE-4656-BFA9-3DA481C48993}" type="presParOf" srcId="{ECFE74ED-7105-4194-8680-BB25A1E49CFB}" destId="{7902C4EE-2391-4E89-9FB5-4D5F9B8850AB}" srcOrd="1" destOrd="0" presId="urn:microsoft.com/office/officeart/2005/8/layout/list1"/>
    <dgm:cxn modelId="{E3598EED-1C03-4AE1-A72A-FB79B0B96CD9}" type="presParOf" srcId="{ECFE74ED-7105-4194-8680-BB25A1E49CFB}" destId="{D6C023B1-4119-4CE8-963E-7A50604B78B9}" srcOrd="2" destOrd="0" presId="urn:microsoft.com/office/officeart/2005/8/layout/list1"/>
    <dgm:cxn modelId="{7BDE5440-489C-45E0-B266-1E5263441F00}" type="presParOf" srcId="{ECFE74ED-7105-4194-8680-BB25A1E49CFB}" destId="{665DD472-9956-4B93-81D4-1D3A642EBC7F}" srcOrd="3" destOrd="0" presId="urn:microsoft.com/office/officeart/2005/8/layout/list1"/>
    <dgm:cxn modelId="{78E0555B-D133-4DF5-A5A4-14C192D826F2}" type="presParOf" srcId="{ECFE74ED-7105-4194-8680-BB25A1E49CFB}" destId="{E792893D-E1CB-4BC7-B134-0353B6B98C53}" srcOrd="4" destOrd="0" presId="urn:microsoft.com/office/officeart/2005/8/layout/list1"/>
    <dgm:cxn modelId="{DBA1AE24-EB57-4295-98ED-CD1456AF9C8B}" type="presParOf" srcId="{E792893D-E1CB-4BC7-B134-0353B6B98C53}" destId="{C520F909-4BA8-412B-9792-9EBD8ED39BFE}" srcOrd="0" destOrd="0" presId="urn:microsoft.com/office/officeart/2005/8/layout/list1"/>
    <dgm:cxn modelId="{A0EA07D7-8193-44C0-BE4B-BB93F7E44DFB}" type="presParOf" srcId="{E792893D-E1CB-4BC7-B134-0353B6B98C53}" destId="{C6732B46-C6AA-48F3-A0C4-4ACA7A63178C}" srcOrd="1" destOrd="0" presId="urn:microsoft.com/office/officeart/2005/8/layout/list1"/>
    <dgm:cxn modelId="{5944BC79-D0B2-4871-A36C-F4FCD63C50EA}" type="presParOf" srcId="{ECFE74ED-7105-4194-8680-BB25A1E49CFB}" destId="{FE4DD201-5275-4B4B-A7EE-E67F794AB6BC}" srcOrd="5" destOrd="0" presId="urn:microsoft.com/office/officeart/2005/8/layout/list1"/>
    <dgm:cxn modelId="{937CED75-DC7C-4964-87B0-85552ACBCE6F}" type="presParOf" srcId="{ECFE74ED-7105-4194-8680-BB25A1E49CFB}" destId="{35B04919-E45A-445B-8E33-878B767387DD}" srcOrd="6" destOrd="0" presId="urn:microsoft.com/office/officeart/2005/8/layout/list1"/>
    <dgm:cxn modelId="{975A2B47-891D-4A73-9CCD-77604BB45690}" type="presParOf" srcId="{ECFE74ED-7105-4194-8680-BB25A1E49CFB}" destId="{5B8914B7-99A1-4B26-BDF1-F9D2A262F925}" srcOrd="7" destOrd="0" presId="urn:microsoft.com/office/officeart/2005/8/layout/list1"/>
    <dgm:cxn modelId="{8227D186-6B87-4AE1-8F04-93F1B896E293}" type="presParOf" srcId="{ECFE74ED-7105-4194-8680-BB25A1E49CFB}" destId="{18970777-4B01-43BA-91DB-91D09E2AEF30}" srcOrd="8" destOrd="0" presId="urn:microsoft.com/office/officeart/2005/8/layout/list1"/>
    <dgm:cxn modelId="{747A766C-CBBD-49C2-B51B-A1DB87D46E57}" type="presParOf" srcId="{18970777-4B01-43BA-91DB-91D09E2AEF30}" destId="{D974D2DC-BF0E-48C6-8EDA-F113B445A6CF}" srcOrd="0" destOrd="0" presId="urn:microsoft.com/office/officeart/2005/8/layout/list1"/>
    <dgm:cxn modelId="{26E3AA77-C0A0-4306-8D0F-39EB82237738}" type="presParOf" srcId="{18970777-4B01-43BA-91DB-91D09E2AEF30}" destId="{04F6827F-281B-42C5-A9D8-0CB3AAB5A08B}" srcOrd="1" destOrd="0" presId="urn:microsoft.com/office/officeart/2005/8/layout/list1"/>
    <dgm:cxn modelId="{62C3C360-E4C3-4A95-8A6F-1FA91343FAEB}" type="presParOf" srcId="{ECFE74ED-7105-4194-8680-BB25A1E49CFB}" destId="{BA036A63-2A01-4D98-B296-174E5BA484D7}" srcOrd="9" destOrd="0" presId="urn:microsoft.com/office/officeart/2005/8/layout/list1"/>
    <dgm:cxn modelId="{6F53C76F-861B-4894-8A3F-618D961AF94B}" type="presParOf" srcId="{ECFE74ED-7105-4194-8680-BB25A1E49CFB}" destId="{6A001656-CA27-4567-96E8-EF933E971B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023B1-4119-4CE8-963E-7A50604B78B9}">
      <dsp:nvSpPr>
        <dsp:cNvPr id="0" name=""/>
        <dsp:cNvSpPr/>
      </dsp:nvSpPr>
      <dsp:spPr>
        <a:xfrm>
          <a:off x="0" y="390053"/>
          <a:ext cx="8256588" cy="83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95732" rIns="64080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更深入了解到真实项目设计中需求规约的重要性。</a:t>
          </a:r>
          <a:endParaRPr lang="zh-CN" altLang="en-US" sz="1900" kern="1200" dirty="0"/>
        </a:p>
      </dsp:txBody>
      <dsp:txXfrm>
        <a:off x="0" y="390053"/>
        <a:ext cx="8256588" cy="837900"/>
      </dsp:txXfrm>
    </dsp:sp>
    <dsp:sp modelId="{0906846D-B162-433A-97D0-D4044DEE67CF}">
      <dsp:nvSpPr>
        <dsp:cNvPr id="0" name=""/>
        <dsp:cNvSpPr/>
      </dsp:nvSpPr>
      <dsp:spPr>
        <a:xfrm>
          <a:off x="412829" y="109613"/>
          <a:ext cx="216359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需求规约</a:t>
          </a:r>
          <a:endParaRPr lang="zh-CN" altLang="en-US" sz="1900" kern="1200" dirty="0"/>
        </a:p>
      </dsp:txBody>
      <dsp:txXfrm>
        <a:off x="440209" y="136993"/>
        <a:ext cx="2108837" cy="506120"/>
      </dsp:txXfrm>
    </dsp:sp>
    <dsp:sp modelId="{35B04919-E45A-445B-8E33-878B767387DD}">
      <dsp:nvSpPr>
        <dsp:cNvPr id="0" name=""/>
        <dsp:cNvSpPr/>
      </dsp:nvSpPr>
      <dsp:spPr>
        <a:xfrm>
          <a:off x="0" y="1610993"/>
          <a:ext cx="8256588" cy="113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95732" rIns="64080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计划进度和时间的时候应当对我们需要做的工作有足够的了解，制定出来的计划才有参考价值。</a:t>
          </a:r>
          <a:endParaRPr lang="zh-CN" altLang="en-US" sz="1900" kern="1200" dirty="0"/>
        </a:p>
      </dsp:txBody>
      <dsp:txXfrm>
        <a:off x="0" y="1610993"/>
        <a:ext cx="8256588" cy="1137150"/>
      </dsp:txXfrm>
    </dsp:sp>
    <dsp:sp modelId="{C6732B46-C6AA-48F3-A0C4-4ACA7A63178C}">
      <dsp:nvSpPr>
        <dsp:cNvPr id="0" name=""/>
        <dsp:cNvSpPr/>
      </dsp:nvSpPr>
      <dsp:spPr>
        <a:xfrm>
          <a:off x="412829" y="1330553"/>
          <a:ext cx="213955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计划进度</a:t>
          </a:r>
          <a:endParaRPr lang="zh-CN" altLang="en-US" sz="1900" kern="1200" dirty="0"/>
        </a:p>
      </dsp:txBody>
      <dsp:txXfrm>
        <a:off x="440209" y="1357933"/>
        <a:ext cx="2084794" cy="506120"/>
      </dsp:txXfrm>
    </dsp:sp>
    <dsp:sp modelId="{6A001656-CA27-4567-96E8-EF933E971BD3}">
      <dsp:nvSpPr>
        <dsp:cNvPr id="0" name=""/>
        <dsp:cNvSpPr/>
      </dsp:nvSpPr>
      <dsp:spPr>
        <a:xfrm>
          <a:off x="0" y="3131183"/>
          <a:ext cx="8256588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395732" rIns="64080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团队合作在项目完成中不可或缺，理解和沟通是项目能够的基石。成员之间需要有良好的沟通渠道，需要准确理解其他成员的意思，及时交流各自的进度，以便应对可能出现的问题做出相应的调整。</a:t>
          </a:r>
          <a:endParaRPr lang="zh-CN" altLang="en-US" sz="1900" kern="1200" dirty="0"/>
        </a:p>
      </dsp:txBody>
      <dsp:txXfrm>
        <a:off x="0" y="3131183"/>
        <a:ext cx="8256588" cy="1436400"/>
      </dsp:txXfrm>
    </dsp:sp>
    <dsp:sp modelId="{04F6827F-281B-42C5-A9D8-0CB3AAB5A08B}">
      <dsp:nvSpPr>
        <dsp:cNvPr id="0" name=""/>
        <dsp:cNvSpPr/>
      </dsp:nvSpPr>
      <dsp:spPr>
        <a:xfrm>
          <a:off x="412829" y="2850743"/>
          <a:ext cx="218116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团队合作</a:t>
          </a:r>
          <a:endParaRPr lang="zh-CN" altLang="en-US" sz="1900" kern="1200" dirty="0"/>
        </a:p>
      </dsp:txBody>
      <dsp:txXfrm>
        <a:off x="440209" y="2878123"/>
        <a:ext cx="2126407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24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052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509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61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5906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61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>
          <p15:clr>
            <a:srgbClr val="FBAE40"/>
          </p15:clr>
        </p15:guide>
        <p15:guide id="8" pos="15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633366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7187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35455"/>
      </p:ext>
    </p:extLst>
  </p:cSld>
  <p:clrMapOvr>
    <a:masterClrMapping/>
  </p:clrMapOvr>
  <p:transition spd="med">
    <p:push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476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65891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6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621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70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133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969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42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1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170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83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6334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26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>
          <p15:clr>
            <a:srgbClr val="FBAE40"/>
          </p15:clr>
        </p15:guide>
        <p15:guide id="8" pos="15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911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0374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30606"/>
      </p:ext>
    </p:extLst>
  </p:cSld>
  <p:clrMapOvr>
    <a:masterClrMapping/>
  </p:clrMapOvr>
  <p:transition spd="med">
    <p:push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6465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5436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02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310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23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019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154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442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8454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28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0722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6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>
          <p15:clr>
            <a:srgbClr val="FBAE40"/>
          </p15:clr>
        </p15:guide>
        <p15:guide id="8" pos="153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330141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687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283807"/>
      </p:ext>
    </p:extLst>
  </p:cSld>
  <p:clrMapOvr>
    <a:masterClrMapping/>
  </p:clrMapOvr>
  <p:transition spd="med">
    <p:push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0561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15973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0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26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122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46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8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5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1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9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7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400" dirty="0"/>
              <a:t>小组作业迭代报告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sz="2800" dirty="0"/>
              <a:t>2020</a:t>
            </a:r>
            <a:r>
              <a:rPr lang="zh-CN" altLang="en-US" sz="2800" dirty="0"/>
              <a:t>年</a:t>
            </a:r>
            <a:r>
              <a:rPr lang="en-US" altLang="zh-CN" sz="2800" dirty="0"/>
              <a:t>10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11</a:t>
            </a:r>
            <a:r>
              <a:rPr lang="zh-CN" altLang="en-US" sz="2800" dirty="0" smtClean="0"/>
              <a:t>日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7532375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My PC Logo</a:t>
            </a:r>
            <a:r>
              <a:rPr lang="zh-CN" altLang="en-US" dirty="0"/>
              <a:t>是面向青少年的图像化编程语言。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将抽象的程序变成容易理解的图像运动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同时编程语言很简单、直白便于理解。（</a:t>
            </a:r>
            <a:r>
              <a:rPr lang="en-US" altLang="zh-CN" dirty="0"/>
              <a:t>FD BK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PC Logo </a:t>
            </a:r>
            <a:r>
              <a:rPr lang="zh-CN" altLang="en-US" dirty="0"/>
              <a:t>价值、特性及优点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B3710C-3A4E-468D-8B3C-4906D2EDD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4" t="13451" r="10844" b="13505"/>
          <a:stretch/>
        </p:blipFill>
        <p:spPr>
          <a:xfrm>
            <a:off x="2114704" y="2784722"/>
            <a:ext cx="2565401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7532375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通过学习</a:t>
            </a:r>
            <a:r>
              <a:rPr lang="en-US" altLang="zh-CN" dirty="0"/>
              <a:t>Logo</a:t>
            </a:r>
            <a:r>
              <a:rPr lang="zh-CN" altLang="en-US" dirty="0"/>
              <a:t>编程，学习者能掌握基本的几何知识</a:t>
            </a:r>
            <a:r>
              <a:rPr lang="en-US" altLang="zh-CN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角度（</a:t>
            </a:r>
            <a:r>
              <a:rPr lang="en-US" altLang="zh-CN" dirty="0"/>
              <a:t>RT</a:t>
            </a:r>
            <a:r>
              <a:rPr lang="zh-CN" altLang="en-US" dirty="0"/>
              <a:t>向右旋转给定参数的角度）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距离（</a:t>
            </a:r>
            <a:r>
              <a:rPr lang="en-US" altLang="zh-CN" dirty="0"/>
              <a:t>FD</a:t>
            </a:r>
            <a:r>
              <a:rPr lang="zh-CN" altLang="en-US" dirty="0"/>
              <a:t>向前运动给定参数的距离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3. </a:t>
            </a:r>
            <a:r>
              <a:rPr lang="zh-CN" altLang="en-US" dirty="0" smtClean="0"/>
              <a:t>坐标   </a:t>
            </a:r>
            <a:r>
              <a:rPr lang="en-US" altLang="zh-CN" dirty="0" smtClean="0"/>
              <a:t>(SET*</a:t>
            </a:r>
            <a:r>
              <a:rPr lang="zh-CN" altLang="en-US" dirty="0" smtClean="0"/>
              <a:t>命令设定画笔的位置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PC Logo </a:t>
            </a:r>
            <a:r>
              <a:rPr lang="zh-CN" altLang="en-US" dirty="0"/>
              <a:t>价值、特性及优点</a:t>
            </a:r>
          </a:p>
        </p:txBody>
      </p:sp>
    </p:spTree>
    <p:extLst>
      <p:ext uri="{BB962C8B-B14F-4D97-AF65-F5344CB8AC3E}">
        <p14:creationId xmlns:p14="http://schemas.microsoft.com/office/powerpoint/2010/main" val="3537327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7532375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Logo</a:t>
            </a:r>
            <a:r>
              <a:rPr lang="zh-CN" altLang="en-US" dirty="0"/>
              <a:t>语言十分简单，不涉及指针、类等高级主题。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FD </a:t>
            </a:r>
            <a:r>
              <a:rPr lang="zh-CN" altLang="en-US" dirty="0"/>
              <a:t>以当前方向为正方向，前进给定参数的距离</a:t>
            </a:r>
            <a:r>
              <a:rPr lang="en-US" altLang="zh-CN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BK </a:t>
            </a:r>
            <a:r>
              <a:rPr lang="zh-CN" altLang="en-US" dirty="0"/>
              <a:t>以当前方向为正方向，后退给定参数的距离。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RT </a:t>
            </a:r>
            <a:r>
              <a:rPr lang="zh-CN" altLang="en-US" dirty="0"/>
              <a:t>当前方向沿顺时针方向旋转给定参数的角度。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LT </a:t>
            </a:r>
            <a:r>
              <a:rPr lang="zh-CN" altLang="en-US" dirty="0"/>
              <a:t>当前方向沿逆时针方向旋转给定参数的角度。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PU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PD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SETX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SETY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PC Logo </a:t>
            </a:r>
            <a:r>
              <a:rPr lang="zh-CN" altLang="en-US" dirty="0"/>
              <a:t>价值、特性及优点</a:t>
            </a:r>
          </a:p>
        </p:txBody>
      </p:sp>
    </p:spTree>
    <p:extLst>
      <p:ext uri="{BB962C8B-B14F-4D97-AF65-F5344CB8AC3E}">
        <p14:creationId xmlns:p14="http://schemas.microsoft.com/office/powerpoint/2010/main" val="1736351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7532375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通过学习</a:t>
            </a:r>
            <a:r>
              <a:rPr lang="en-US" altLang="zh-CN" dirty="0"/>
              <a:t>Logo</a:t>
            </a:r>
            <a:r>
              <a:rPr lang="zh-CN" altLang="en-US" dirty="0"/>
              <a:t>编程，学习者能掌握简单的编程思想。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 循环（</a:t>
            </a:r>
            <a:r>
              <a:rPr lang="en-US" altLang="zh-CN" dirty="0"/>
              <a:t>repeat</a:t>
            </a:r>
            <a:r>
              <a:rPr lang="zh-CN" altLang="en-US" dirty="0"/>
              <a:t>指令）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函数（</a:t>
            </a:r>
            <a:r>
              <a:rPr lang="en-US" altLang="zh-CN" dirty="0"/>
              <a:t>My PC Logo</a:t>
            </a:r>
            <a:r>
              <a:rPr lang="zh-CN" altLang="en-US" dirty="0"/>
              <a:t>能定义函数）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函数的传参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PC Logo </a:t>
            </a:r>
            <a:r>
              <a:rPr lang="zh-CN" altLang="en-US" dirty="0"/>
              <a:t>价值、特性及优点</a:t>
            </a:r>
          </a:p>
        </p:txBody>
      </p:sp>
    </p:spTree>
    <p:extLst>
      <p:ext uri="{BB962C8B-B14F-4D97-AF65-F5344CB8AC3E}">
        <p14:creationId xmlns:p14="http://schemas.microsoft.com/office/powerpoint/2010/main" val="1441214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界面原型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软件价值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软件特性和优点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迭代评估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960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7532375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本产品采用命令行输入指令的形式，控制小海龟在屏幕上移动，绘制出简单的几何图案。目前除了基本的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软件特性</a:t>
            </a:r>
            <a:r>
              <a:rPr lang="zh-CN" altLang="en-US" dirty="0"/>
              <a:t>和</a:t>
            </a:r>
            <a:r>
              <a:rPr lang="zh-CN" altLang="en-US" dirty="0" smtClean="0"/>
              <a:t>优点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075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>
            <a:spLocks/>
          </p:cNvSpPr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界面原型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软件价值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软件特性和优点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迭代评估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238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3" y="1685678"/>
            <a:ext cx="8518091" cy="4921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zh-CN" dirty="0" smtClean="0"/>
              <a:t>完成</a:t>
            </a:r>
            <a:r>
              <a:rPr lang="zh-CN" altLang="zh-CN" dirty="0"/>
              <a:t>了本次迭代的迭代计划、</a:t>
            </a:r>
            <a:r>
              <a:rPr lang="en-US" altLang="zh-CN" dirty="0"/>
              <a:t>Vision</a:t>
            </a:r>
            <a:r>
              <a:rPr lang="zh-CN" altLang="zh-CN" dirty="0"/>
              <a:t>文档、用例模型、软件需求规约文档和界面</a:t>
            </a:r>
            <a:r>
              <a:rPr lang="zh-CN" altLang="zh-CN" dirty="0" smtClean="0"/>
              <a:t>原型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zh-CN" dirty="0" smtClean="0"/>
              <a:t>实现</a:t>
            </a:r>
            <a:r>
              <a:rPr lang="zh-CN" altLang="zh-CN" dirty="0"/>
              <a:t>了</a:t>
            </a:r>
            <a:r>
              <a:rPr lang="en-US" altLang="zh-CN" dirty="0"/>
              <a:t>My PC Logo</a:t>
            </a:r>
            <a:r>
              <a:rPr lang="zh-CN" altLang="zh-CN" dirty="0"/>
              <a:t>的界面原型，已经能够进行简单的命令行绘图</a:t>
            </a:r>
            <a:r>
              <a:rPr lang="zh-CN" altLang="zh-CN" dirty="0" smtClean="0"/>
              <a:t>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  </a:t>
            </a:r>
            <a:r>
              <a:rPr lang="zh-CN" altLang="en-US" sz="1600" dirty="0" smtClean="0"/>
              <a:t>画布绘图的</a:t>
            </a:r>
            <a:r>
              <a:rPr lang="zh-CN" altLang="zh-CN" sz="1600" dirty="0" smtClean="0"/>
              <a:t>五个</a:t>
            </a:r>
            <a:r>
              <a:rPr lang="zh-CN" altLang="en-US" sz="1600" dirty="0" smtClean="0"/>
              <a:t>操作：</a:t>
            </a:r>
            <a:r>
              <a:rPr lang="en-US" altLang="zh-CN" sz="1600" dirty="0" smtClean="0"/>
              <a:t>FD</a:t>
            </a:r>
            <a:r>
              <a:rPr lang="zh-CN" altLang="zh-CN" sz="1600" dirty="0"/>
              <a:t>、</a:t>
            </a:r>
            <a:r>
              <a:rPr lang="en-US" altLang="zh-CN" sz="1600" dirty="0"/>
              <a:t>BK</a:t>
            </a:r>
            <a:r>
              <a:rPr lang="zh-CN" altLang="zh-CN" sz="1600" dirty="0"/>
              <a:t>、</a:t>
            </a:r>
            <a:r>
              <a:rPr lang="en-US" altLang="zh-CN" sz="1600" dirty="0"/>
              <a:t>RT</a:t>
            </a:r>
            <a:r>
              <a:rPr lang="zh-CN" altLang="zh-CN" sz="1600" dirty="0"/>
              <a:t>、</a:t>
            </a:r>
            <a:r>
              <a:rPr lang="en-US" altLang="zh-CN" sz="1600" dirty="0"/>
              <a:t>LT</a:t>
            </a:r>
            <a:r>
              <a:rPr lang="zh-CN" altLang="zh-CN" sz="1600" dirty="0"/>
              <a:t>和</a:t>
            </a:r>
            <a:r>
              <a:rPr lang="en-US" altLang="zh-CN" sz="1600" dirty="0" smtClean="0"/>
              <a:t>CLEAN</a:t>
            </a:r>
          </a:p>
          <a:p>
            <a:pPr marL="0" indent="0">
              <a:buNone/>
            </a:pPr>
            <a:r>
              <a:rPr lang="zh-CN" altLang="en-US" sz="1600" dirty="0" smtClean="0"/>
              <a:t>       两个控制提笔、落笔的命令：</a:t>
            </a:r>
            <a:r>
              <a:rPr lang="en-US" altLang="zh-CN" sz="1600" dirty="0" smtClean="0"/>
              <a:t>PU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PD</a:t>
            </a:r>
          </a:p>
          <a:p>
            <a:pPr marL="0" indent="0">
              <a:buNone/>
            </a:pPr>
            <a:r>
              <a:rPr lang="zh-CN" altLang="en-US" sz="1600" dirty="0" smtClean="0"/>
              <a:t>       设置和获取画笔属性的命令：</a:t>
            </a:r>
            <a:r>
              <a:rPr lang="en-US" altLang="zh-CN" sz="1600" dirty="0" smtClean="0"/>
              <a:t> SETX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SETY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 SETXY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 SETH</a:t>
            </a:r>
            <a:r>
              <a:rPr lang="zh-CN" altLang="en-US" sz="1600" dirty="0"/>
              <a:t>、</a:t>
            </a:r>
            <a:r>
              <a:rPr lang="en-US" altLang="zh-CN" sz="1600" dirty="0" smtClean="0"/>
              <a:t>XCOR</a:t>
            </a:r>
            <a:r>
              <a:rPr lang="zh-CN" altLang="en-US" sz="1600" dirty="0" smtClean="0"/>
              <a:t>、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YCOR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 GETXY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HEADING</a:t>
            </a:r>
            <a:endParaRPr lang="zh-CN" altLang="zh-CN" sz="1600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zh-CN" dirty="0" smtClean="0"/>
              <a:t>对</a:t>
            </a:r>
            <a:r>
              <a:rPr lang="zh-CN" altLang="zh-CN" dirty="0"/>
              <a:t>界面原型进行了美化，让界面原型对用户更</a:t>
            </a:r>
            <a:r>
              <a:rPr lang="zh-CN" altLang="zh-CN" dirty="0" smtClean="0"/>
              <a:t>友好</a:t>
            </a:r>
            <a:r>
              <a:rPr lang="zh-CN" altLang="en-US" dirty="0" smtClean="0"/>
              <a:t>，看起来更好看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4. </a:t>
            </a:r>
            <a:r>
              <a:rPr lang="zh-CN" altLang="zh-CN" dirty="0" smtClean="0"/>
              <a:t>目前</a:t>
            </a:r>
            <a:r>
              <a:rPr lang="zh-CN" altLang="zh-CN" dirty="0"/>
              <a:t>项目的完成情况与计划相符合，情况符合预期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任务达成情况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666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评审</a:t>
            </a:r>
            <a:r>
              <a:rPr lang="en-US" altLang="zh-CN" dirty="0"/>
              <a:t>/</a:t>
            </a:r>
            <a:r>
              <a:rPr lang="zh-CN" altLang="zh-CN" dirty="0"/>
              <a:t>测试的</a:t>
            </a:r>
            <a:r>
              <a:rPr lang="zh-CN" altLang="zh-CN" dirty="0" smtClean="0"/>
              <a:t>结果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494025" y="1685678"/>
            <a:ext cx="8372163" cy="49214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1. </a:t>
            </a:r>
            <a:r>
              <a:rPr lang="zh-CN" altLang="zh-CN" sz="2000" dirty="0" smtClean="0"/>
              <a:t>测试了</a:t>
            </a:r>
            <a:r>
              <a:rPr lang="zh-CN" altLang="en-US" sz="2000" dirty="0" smtClean="0"/>
              <a:t>上述所实现的指令的使用，测试样例较为简单，未进行多命令交互测试，目前命令运行情况与预期相符。海龟在绘图过程中可能会跑出画布外，还需要继续优化修改。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en-US" altLang="zh-CN" sz="2000" dirty="0" smtClean="0"/>
              <a:t>. </a:t>
            </a:r>
            <a:r>
              <a:rPr lang="zh-CN" altLang="zh-CN" sz="2000" dirty="0" smtClean="0"/>
              <a:t>目前</a:t>
            </a:r>
            <a:r>
              <a:rPr lang="zh-CN" altLang="zh-CN" sz="2000" dirty="0"/>
              <a:t>的实现过程比较粗糙，代码实现出的界面在应对一些细节上可能会遇到一些问题，比如窗口放大缩小之后的兼容性，或者电脑屏幕分辨率不同时界面展示出来的效果不好等情况。</a:t>
            </a:r>
          </a:p>
        </p:txBody>
      </p:sp>
    </p:spTree>
    <p:extLst>
      <p:ext uri="{BB962C8B-B14F-4D97-AF65-F5344CB8AC3E}">
        <p14:creationId xmlns:p14="http://schemas.microsoft.com/office/powerpoint/2010/main" val="3624108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问题、变更和返工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494025" y="1685678"/>
            <a:ext cx="8372163" cy="49214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1. </a:t>
            </a:r>
            <a:r>
              <a:rPr lang="zh-CN" altLang="zh-CN" sz="2000" dirty="0"/>
              <a:t>软件需求定义不清楚，</a:t>
            </a:r>
            <a:r>
              <a:rPr lang="en-US" altLang="zh-CN" sz="2000" dirty="0"/>
              <a:t>Vision</a:t>
            </a:r>
            <a:r>
              <a:rPr lang="zh-CN" altLang="zh-CN" sz="2000" dirty="0"/>
              <a:t>文档合并时沟通不够，文档内容有矛盾；文档中对于项目的一些定位不太合理，对</a:t>
            </a:r>
            <a:r>
              <a:rPr lang="en-US" altLang="zh-CN" sz="2000" dirty="0"/>
              <a:t>Vision</a:t>
            </a:r>
            <a:r>
              <a:rPr lang="zh-CN" altLang="zh-CN" sz="2000" dirty="0"/>
              <a:t>文档进行了修改。</a:t>
            </a:r>
          </a:p>
          <a:p>
            <a:pPr marL="0" indent="0">
              <a:buNone/>
            </a:pPr>
            <a:r>
              <a:rPr lang="en-US" altLang="zh-CN" sz="2000" dirty="0"/>
              <a:t>2. </a:t>
            </a:r>
            <a:r>
              <a:rPr lang="zh-CN" altLang="zh-CN" sz="2000" dirty="0"/>
              <a:t>迭代计划与实际情况稍有出入，在制定迭代计划时对需要完成的工作预先的了解不够，对于时间和人员的分配上有些地方不太合理。</a:t>
            </a:r>
          </a:p>
        </p:txBody>
      </p:sp>
    </p:spTree>
    <p:extLst>
      <p:ext uri="{BB962C8B-B14F-4D97-AF65-F5344CB8AC3E}">
        <p14:creationId xmlns:p14="http://schemas.microsoft.com/office/powerpoint/2010/main" val="277882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My PC Logo</a:t>
            </a:r>
            <a:r>
              <a:rPr lang="zh-CN" altLang="en-US" sz="3600" dirty="0"/>
              <a:t>软件项目第一次迭代报告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69123" y="4886550"/>
            <a:ext cx="5820358" cy="46817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21</a:t>
            </a:r>
            <a:r>
              <a:rPr lang="zh-CN" altLang="en-US" dirty="0"/>
              <a:t>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69123" y="5428098"/>
            <a:ext cx="5820358" cy="499004"/>
          </a:xfrm>
        </p:spPr>
        <p:txBody>
          <a:bodyPr/>
          <a:lstStyle/>
          <a:p>
            <a:r>
              <a:rPr lang="zh-CN" altLang="en-US" dirty="0"/>
              <a:t>小组</a:t>
            </a:r>
            <a:r>
              <a:rPr lang="zh-CN" altLang="en-US" dirty="0" smtClean="0"/>
              <a:t>成员：谢厚、蒋钊、郑世民、焦明胜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经验和教训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494025" y="1685678"/>
            <a:ext cx="8372163" cy="49214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1. </a:t>
            </a:r>
            <a:r>
              <a:rPr lang="zh-CN" altLang="zh-CN" sz="2000" dirty="0"/>
              <a:t>更深入了解到真实项目设计中需求规约的重要性。</a:t>
            </a:r>
          </a:p>
          <a:p>
            <a:pPr marL="0" indent="0">
              <a:buNone/>
            </a:pPr>
            <a:r>
              <a:rPr lang="en-US" altLang="zh-CN" sz="2000" dirty="0"/>
              <a:t>2. </a:t>
            </a:r>
            <a:r>
              <a:rPr lang="zh-CN" altLang="zh-CN" sz="2000" dirty="0"/>
              <a:t>计划进度和时间的时候应当对我们需要做的工作有足够的了解，制定出来的计划才有参考价值。</a:t>
            </a:r>
          </a:p>
          <a:p>
            <a:pPr marL="0" indent="0">
              <a:buNone/>
            </a:pPr>
            <a:r>
              <a:rPr lang="en-US" altLang="zh-CN" sz="2000" dirty="0"/>
              <a:t>3. </a:t>
            </a:r>
            <a:r>
              <a:rPr lang="zh-CN" altLang="zh-CN" sz="2000" dirty="0"/>
              <a:t>团队合作在项目完成中不可或缺，理解和沟通是项目能够的基石。成员之间需要有良好的沟通渠道，需要准确理解其他成员的意思，及时交流各自的进度，以便应对可能出现的问题做出相应的调整。</a:t>
            </a:r>
          </a:p>
        </p:txBody>
      </p:sp>
    </p:spTree>
    <p:extLst>
      <p:ext uri="{BB962C8B-B14F-4D97-AF65-F5344CB8AC3E}">
        <p14:creationId xmlns:p14="http://schemas.microsoft.com/office/powerpoint/2010/main" val="2953102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经验和教训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136369622"/>
              </p:ext>
            </p:extLst>
          </p:nvPr>
        </p:nvGraphicFramePr>
        <p:xfrm>
          <a:off x="494025" y="1630780"/>
          <a:ext cx="8256588" cy="4677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7766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界面原型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软件特性</a:t>
            </a:r>
            <a:endParaRPr lang="zh-CN" altLang="en-US" sz="24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软件优点</a:t>
            </a:r>
            <a:endParaRPr lang="zh-CN" altLang="en-US" sz="2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迭代评估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界面原型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软件价值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软件特性和优点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迭代评估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2" y="1855064"/>
            <a:ext cx="8372475" cy="40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6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2" y="1930694"/>
            <a:ext cx="8372475" cy="4027266"/>
          </a:xfrm>
        </p:spPr>
      </p:pic>
    </p:spTree>
    <p:extLst>
      <p:ext uri="{BB962C8B-B14F-4D97-AF65-F5344CB8AC3E}">
        <p14:creationId xmlns:p14="http://schemas.microsoft.com/office/powerpoint/2010/main" val="417867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画图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2" y="1881845"/>
            <a:ext cx="8372475" cy="405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界面原型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软件价值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软件特性和优点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迭代评估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112319" y="4983442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2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等线"/>
              </a:rPr>
              <a:t>随着计算机行业的迅速发展，青少年学生的编程教育也得到越来越多关注，出现了不少青少年编程教育的学习工具。这类面向青少年编程教育的学习工具，对他们编程兴趣的培养，编程思维的建立，会有事半功倍的效果。选取合适的方式向青少年教授编程知识非常</a:t>
            </a:r>
            <a:r>
              <a:rPr lang="zh-CN" altLang="en-US" dirty="0" smtClean="0">
                <a:sym typeface="等线"/>
              </a:rPr>
              <a:t>重要。</a:t>
            </a:r>
            <a:r>
              <a:rPr lang="zh-CN" altLang="en-US" dirty="0" smtClean="0"/>
              <a:t>我们</a:t>
            </a:r>
            <a:r>
              <a:rPr lang="zh-CN" altLang="en-US" dirty="0" smtClean="0"/>
              <a:t>所开发的软件兼具绘图功能和编程教育一体，配有编程绘图界面和编程教育</a:t>
            </a:r>
            <a:r>
              <a:rPr lang="zh-CN" altLang="en-US" dirty="0" smtClean="0"/>
              <a:t>关卡，旨在为少儿编程学习者提供良好的入门教学。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目前的一些编程教育软件都适合</a:t>
            </a:r>
            <a:r>
              <a:rPr lang="zh-CN" altLang="en-US" dirty="0"/>
              <a:t>有一定基础的学习</a:t>
            </a:r>
            <a:r>
              <a:rPr lang="zh-CN" altLang="en-US" dirty="0" smtClean="0"/>
              <a:t>者，而我们项目的</a:t>
            </a:r>
            <a:r>
              <a:rPr lang="zh-CN" altLang="en-US" dirty="0"/>
              <a:t>优势在于</a:t>
            </a:r>
            <a:r>
              <a:rPr lang="zh-CN" altLang="en-US" dirty="0" smtClean="0"/>
              <a:t>使用绘图游戏</a:t>
            </a:r>
            <a:r>
              <a:rPr lang="zh-CN" altLang="en-US" dirty="0"/>
              <a:t>的方式来进行学习</a:t>
            </a:r>
            <a:r>
              <a:rPr lang="zh-CN" altLang="en-US" dirty="0" smtClean="0"/>
              <a:t>，并且配有设计简单的关卡，</a:t>
            </a:r>
            <a:r>
              <a:rPr lang="zh-CN" altLang="en-US" dirty="0"/>
              <a:t>更适合零基础的初学者。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软件价值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56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1_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3.xml><?xml version="1.0" encoding="utf-8"?>
<a:theme xmlns:a="http://schemas.openxmlformats.org/drawingml/2006/main" name="2_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4.xml><?xml version="1.0" encoding="utf-8"?>
<a:theme xmlns:a="http://schemas.openxmlformats.org/drawingml/2006/main" name="3_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1438</TotalTime>
  <Words>1045</Words>
  <Application>Microsoft Office PowerPoint</Application>
  <PresentationFormat>全屏显示(4:3)</PresentationFormat>
  <Paragraphs>121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等线 Light</vt:lpstr>
      <vt:lpstr>微软雅黑</vt:lpstr>
      <vt:lpstr>Arial</vt:lpstr>
      <vt:lpstr>Calibri</vt:lpstr>
      <vt:lpstr>2016-VI主题-蓝</vt:lpstr>
      <vt:lpstr>1_2016-VI主题-蓝</vt:lpstr>
      <vt:lpstr>2_2016-VI主题-蓝</vt:lpstr>
      <vt:lpstr>3_2016-VI主题-蓝</vt:lpstr>
      <vt:lpstr>小组作业迭代报告</vt:lpstr>
      <vt:lpstr>My PC Logo软件项目第一次迭代报告</vt:lpstr>
      <vt:lpstr>目录 Contents</vt:lpstr>
      <vt:lpstr>目录 Contents</vt:lpstr>
      <vt:lpstr>登录页面</vt:lpstr>
      <vt:lpstr>注册页面</vt:lpstr>
      <vt:lpstr>画图页面</vt:lpstr>
      <vt:lpstr>目录 Contents</vt:lpstr>
      <vt:lpstr>软件价值</vt:lpstr>
      <vt:lpstr>My PC Logo 价值、特性及优点</vt:lpstr>
      <vt:lpstr>My PC Logo 价值、特性及优点</vt:lpstr>
      <vt:lpstr>My PC Logo 价值、特性及优点</vt:lpstr>
      <vt:lpstr>My PC Logo 价值、特性及优点</vt:lpstr>
      <vt:lpstr>目录 Contents</vt:lpstr>
      <vt:lpstr>软件特性和优点</vt:lpstr>
      <vt:lpstr>目录 Contents</vt:lpstr>
      <vt:lpstr>任务达成情况</vt:lpstr>
      <vt:lpstr>评审/测试的结果</vt:lpstr>
      <vt:lpstr>问题、变更和返工</vt:lpstr>
      <vt:lpstr>经验和教训</vt:lpstr>
      <vt:lpstr>经验和教训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think</cp:lastModifiedBy>
  <cp:revision>145</cp:revision>
  <dcterms:created xsi:type="dcterms:W3CDTF">2016-04-20T02:59:17Z</dcterms:created>
  <dcterms:modified xsi:type="dcterms:W3CDTF">2020-10-10T11:23:41Z</dcterms:modified>
</cp:coreProperties>
</file>