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9" r:id="rId2"/>
    <p:sldMasterId id="2147483836" r:id="rId3"/>
    <p:sldMasterId id="2147483853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60" r:id="rId7"/>
    <p:sldId id="261" r:id="rId8"/>
    <p:sldId id="263" r:id="rId9"/>
    <p:sldId id="291" r:id="rId10"/>
    <p:sldId id="292" r:id="rId11"/>
    <p:sldId id="264" r:id="rId12"/>
    <p:sldId id="290" r:id="rId13"/>
    <p:sldId id="262" r:id="rId14"/>
    <p:sldId id="285" r:id="rId15"/>
    <p:sldId id="286" r:id="rId16"/>
    <p:sldId id="287" r:id="rId17"/>
    <p:sldId id="270" r:id="rId18"/>
    <p:sldId id="276" r:id="rId19"/>
    <p:sldId id="265" r:id="rId20"/>
    <p:sldId id="266" r:id="rId21"/>
    <p:sldId id="288" r:id="rId22"/>
    <p:sldId id="289" r:id="rId23"/>
    <p:sldId id="277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需求规约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 smtClean="0"/>
            <a:t>团队合作</a:t>
          </a:r>
          <a:endParaRPr lang="zh-CN" altLang="en-US" dirty="0"/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计划进度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zh-CN" dirty="0" smtClean="0"/>
            <a:t>更深入了解到真实项目设计中需求规约的重要性。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zh-CN" dirty="0" smtClean="0"/>
            <a:t>计划进度和时间的时候应当对我们需要做的工作有足够的了解，制定出来的计划才有参考价值。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zh-CN" dirty="0" smtClean="0"/>
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</a:r>
          <a:endParaRPr lang="zh-CN" altLang="en-US" dirty="0"/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3" custScaleX="374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3" custScaleX="370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4F6827F-281B-42C5-A9D8-0CB3AAB5A08B}" type="pres">
      <dgm:prSet presAssocID="{0D740781-D3B4-4FDF-87D8-686B0140A31D}" presName="parentText" presStyleLbl="node1" presStyleIdx="2" presStyleCnt="3" custScaleX="3773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90053"/>
          <a:ext cx="8256588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900" kern="1200" dirty="0" smtClean="0"/>
            <a:t>更深入了解到真实项目设计中需求规约的重要性。</a:t>
          </a:r>
          <a:endParaRPr lang="zh-CN" altLang="en-US" sz="1900" kern="1200" dirty="0"/>
        </a:p>
      </dsp:txBody>
      <dsp:txXfrm>
        <a:off x="0" y="390053"/>
        <a:ext cx="8256588" cy="837900"/>
      </dsp:txXfrm>
    </dsp:sp>
    <dsp:sp modelId="{0906846D-B162-433A-97D0-D4044DEE67CF}">
      <dsp:nvSpPr>
        <dsp:cNvPr id="0" name=""/>
        <dsp:cNvSpPr/>
      </dsp:nvSpPr>
      <dsp:spPr>
        <a:xfrm>
          <a:off x="412829" y="109613"/>
          <a:ext cx="216359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需求规约</a:t>
          </a:r>
          <a:endParaRPr lang="zh-CN" altLang="en-US" sz="1900" kern="1200" dirty="0"/>
        </a:p>
      </dsp:txBody>
      <dsp:txXfrm>
        <a:off x="440209" y="136993"/>
        <a:ext cx="2108837" cy="506120"/>
      </dsp:txXfrm>
    </dsp:sp>
    <dsp:sp modelId="{35B04919-E45A-445B-8E33-878B767387DD}">
      <dsp:nvSpPr>
        <dsp:cNvPr id="0" name=""/>
        <dsp:cNvSpPr/>
      </dsp:nvSpPr>
      <dsp:spPr>
        <a:xfrm>
          <a:off x="0" y="1610993"/>
          <a:ext cx="8256588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900" kern="1200" dirty="0" smtClean="0"/>
            <a:t>计划进度和时间的时候应当对我们需要做的工作有足够的了解，制定出来的计划才有参考价值。</a:t>
          </a:r>
          <a:endParaRPr lang="zh-CN" altLang="en-US" sz="1900" kern="1200" dirty="0"/>
        </a:p>
      </dsp:txBody>
      <dsp:txXfrm>
        <a:off x="0" y="1610993"/>
        <a:ext cx="8256588" cy="1137150"/>
      </dsp:txXfrm>
    </dsp:sp>
    <dsp:sp modelId="{C6732B46-C6AA-48F3-A0C4-4ACA7A63178C}">
      <dsp:nvSpPr>
        <dsp:cNvPr id="0" name=""/>
        <dsp:cNvSpPr/>
      </dsp:nvSpPr>
      <dsp:spPr>
        <a:xfrm>
          <a:off x="412829" y="1330553"/>
          <a:ext cx="21395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计划进度</a:t>
          </a:r>
          <a:endParaRPr lang="zh-CN" altLang="en-US" sz="1900" kern="1200" dirty="0"/>
        </a:p>
      </dsp:txBody>
      <dsp:txXfrm>
        <a:off x="440209" y="1357933"/>
        <a:ext cx="2084794" cy="506120"/>
      </dsp:txXfrm>
    </dsp:sp>
    <dsp:sp modelId="{6A001656-CA27-4567-96E8-EF933E971BD3}">
      <dsp:nvSpPr>
        <dsp:cNvPr id="0" name=""/>
        <dsp:cNvSpPr/>
      </dsp:nvSpPr>
      <dsp:spPr>
        <a:xfrm>
          <a:off x="0" y="3131183"/>
          <a:ext cx="825658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900" kern="1200" dirty="0" smtClean="0"/>
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</a:r>
          <a:endParaRPr lang="zh-CN" altLang="en-US" sz="1900" kern="1200" dirty="0"/>
        </a:p>
      </dsp:txBody>
      <dsp:txXfrm>
        <a:off x="0" y="3131183"/>
        <a:ext cx="8256588" cy="1436400"/>
      </dsp:txXfrm>
    </dsp:sp>
    <dsp:sp modelId="{04F6827F-281B-42C5-A9D8-0CB3AAB5A08B}">
      <dsp:nvSpPr>
        <dsp:cNvPr id="0" name=""/>
        <dsp:cNvSpPr/>
      </dsp:nvSpPr>
      <dsp:spPr>
        <a:xfrm>
          <a:off x="412829" y="2850743"/>
          <a:ext cx="218116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团队合作</a:t>
          </a:r>
          <a:endParaRPr lang="zh-CN" altLang="en-US" sz="1900" kern="1200" dirty="0"/>
        </a:p>
      </dsp:txBody>
      <dsp:txXfrm>
        <a:off x="440209" y="2878123"/>
        <a:ext cx="212640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4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52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09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1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590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3336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718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35455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5891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2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3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6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2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170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33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6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91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37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30606"/>
      </p:ext>
    </p:extLst>
  </p:cSld>
  <p:clrMapOvr>
    <a:masterClrMapping/>
  </p:clrMapOvr>
  <p:transition spd="med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46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436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2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10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19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54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4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45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8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72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3014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687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83807"/>
      </p:ext>
    </p:extLst>
  </p:cSld>
  <p:clrMapOvr>
    <a:masterClrMapping/>
  </p:clrMapOvr>
  <p:transition spd="med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561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597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6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22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6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dirty="0"/>
              <a:t>小组作业迭代报告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My PC Logo</a:t>
            </a:r>
            <a:r>
              <a:rPr lang="zh-CN" altLang="en-US" dirty="0"/>
              <a:t>是面向青少年的图像化编程语言。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将抽象的程序变成容易理解的图像运动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同时编程语言很简单、直白便于理解。（</a:t>
            </a:r>
            <a:r>
              <a:rPr lang="en-US" altLang="zh-CN" dirty="0"/>
              <a:t>FD BK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B3710C-3A4E-468D-8B3C-4906D2EDD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4" t="13451" r="10844" b="13505"/>
          <a:stretch/>
        </p:blipFill>
        <p:spPr>
          <a:xfrm>
            <a:off x="2114704" y="2784722"/>
            <a:ext cx="256540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通过学习</a:t>
            </a:r>
            <a:r>
              <a:rPr lang="en-US" altLang="zh-CN" dirty="0"/>
              <a:t>Logo</a:t>
            </a:r>
            <a:r>
              <a:rPr lang="zh-CN" altLang="en-US" dirty="0"/>
              <a:t>编程，学习者能掌握基本的几何知识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角度（</a:t>
            </a:r>
            <a:r>
              <a:rPr lang="en-US" altLang="zh-CN" dirty="0"/>
              <a:t>RT</a:t>
            </a:r>
            <a:r>
              <a:rPr lang="zh-CN" altLang="en-US" dirty="0"/>
              <a:t>向右旋转给定参数的角度）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距离（</a:t>
            </a:r>
            <a:r>
              <a:rPr lang="en-US" altLang="zh-CN" dirty="0"/>
              <a:t>FD</a:t>
            </a:r>
            <a:r>
              <a:rPr lang="zh-CN" altLang="en-US" dirty="0"/>
              <a:t>向前运动给定参数的距离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坐标   </a:t>
            </a:r>
            <a:r>
              <a:rPr lang="en-US" altLang="zh-CN" dirty="0" smtClean="0"/>
              <a:t>(SET*</a:t>
            </a:r>
            <a:r>
              <a:rPr lang="zh-CN" altLang="en-US" dirty="0" smtClean="0"/>
              <a:t>命令设定画笔的位置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353732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Logo</a:t>
            </a:r>
            <a:r>
              <a:rPr lang="zh-CN" altLang="en-US" dirty="0"/>
              <a:t>语言十分简单，不涉及指针、类等高级主题。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FD </a:t>
            </a:r>
            <a:r>
              <a:rPr lang="zh-CN" altLang="en-US" dirty="0"/>
              <a:t>以当前方向为正方向，前进给定参数的距离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BK </a:t>
            </a:r>
            <a:r>
              <a:rPr lang="zh-CN" altLang="en-US" dirty="0"/>
              <a:t>以当前方向为正方向，后退给定参数的距离。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RT </a:t>
            </a:r>
            <a:r>
              <a:rPr lang="zh-CN" altLang="en-US" dirty="0"/>
              <a:t>当前方向沿顺时针方向旋转给定参数的角度。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LT </a:t>
            </a:r>
            <a:r>
              <a:rPr lang="zh-CN" altLang="en-US" dirty="0"/>
              <a:t>当前方向沿逆时针方向旋转给定参数的角度。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SETX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SETY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173635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通过学习</a:t>
            </a:r>
            <a:r>
              <a:rPr lang="en-US" altLang="zh-CN" dirty="0"/>
              <a:t>Logo</a:t>
            </a:r>
            <a:r>
              <a:rPr lang="zh-CN" altLang="en-US" dirty="0"/>
              <a:t>编程，学习者能掌握简单的编程思想。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循环（</a:t>
            </a:r>
            <a:r>
              <a:rPr lang="en-US" altLang="zh-CN" dirty="0"/>
              <a:t>repeat</a:t>
            </a:r>
            <a:r>
              <a:rPr lang="zh-CN" altLang="en-US" dirty="0"/>
              <a:t>指令）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函数（</a:t>
            </a:r>
            <a:r>
              <a:rPr lang="en-US" altLang="zh-CN" dirty="0"/>
              <a:t>My PC Logo</a:t>
            </a:r>
            <a:r>
              <a:rPr lang="zh-CN" altLang="en-US" dirty="0"/>
              <a:t>能定义函数）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函数的传参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144121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界面原型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界面原型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3" y="1685678"/>
            <a:ext cx="8518091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完成</a:t>
            </a:r>
            <a:r>
              <a:rPr lang="zh-CN" altLang="zh-CN" dirty="0"/>
              <a:t>了本次迭代的迭代计划、</a:t>
            </a:r>
            <a:r>
              <a:rPr lang="en-US" altLang="zh-CN" dirty="0"/>
              <a:t>Vision</a:t>
            </a:r>
            <a:r>
              <a:rPr lang="zh-CN" altLang="zh-CN" dirty="0"/>
              <a:t>文档、用例模型、软件需求规约文档和界面</a:t>
            </a:r>
            <a:r>
              <a:rPr lang="zh-CN" altLang="zh-CN" dirty="0" smtClean="0"/>
              <a:t>原型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实现</a:t>
            </a:r>
            <a:r>
              <a:rPr lang="zh-CN" altLang="zh-CN" dirty="0"/>
              <a:t>了</a:t>
            </a:r>
            <a:r>
              <a:rPr lang="en-US" altLang="zh-CN" dirty="0"/>
              <a:t>My PC Logo</a:t>
            </a:r>
            <a:r>
              <a:rPr lang="zh-CN" altLang="zh-CN" dirty="0"/>
              <a:t>的界面原型，已经能够进行简单的命令行绘图</a:t>
            </a:r>
            <a:r>
              <a:rPr lang="zh-CN" altLang="zh-CN" dirty="0" smtClean="0"/>
              <a:t>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1600" dirty="0" smtClean="0"/>
              <a:t>画布绘图的</a:t>
            </a:r>
            <a:r>
              <a:rPr lang="zh-CN" altLang="zh-CN" sz="1600" dirty="0" smtClean="0"/>
              <a:t>五个</a:t>
            </a:r>
            <a:r>
              <a:rPr lang="zh-CN" altLang="en-US" sz="1600" dirty="0" smtClean="0"/>
              <a:t>操作：</a:t>
            </a:r>
            <a:r>
              <a:rPr lang="en-US" altLang="zh-CN" sz="1600" dirty="0" smtClean="0"/>
              <a:t>FD</a:t>
            </a:r>
            <a:r>
              <a:rPr lang="zh-CN" altLang="zh-CN" sz="1600" dirty="0"/>
              <a:t>、</a:t>
            </a:r>
            <a:r>
              <a:rPr lang="en-US" altLang="zh-CN" sz="1600" dirty="0"/>
              <a:t>BK</a:t>
            </a:r>
            <a:r>
              <a:rPr lang="zh-CN" altLang="zh-CN" sz="1600" dirty="0"/>
              <a:t>、</a:t>
            </a:r>
            <a:r>
              <a:rPr lang="en-US" altLang="zh-CN" sz="1600" dirty="0"/>
              <a:t>RT</a:t>
            </a:r>
            <a:r>
              <a:rPr lang="zh-CN" altLang="zh-CN" sz="1600" dirty="0"/>
              <a:t>、</a:t>
            </a:r>
            <a:r>
              <a:rPr lang="en-US" altLang="zh-CN" sz="1600" dirty="0"/>
              <a:t>LT</a:t>
            </a:r>
            <a:r>
              <a:rPr lang="zh-CN" altLang="zh-CN" sz="1600" dirty="0"/>
              <a:t>和</a:t>
            </a:r>
            <a:r>
              <a:rPr lang="en-US" altLang="zh-CN" sz="1600" dirty="0" smtClean="0"/>
              <a:t>CLEAN</a:t>
            </a:r>
          </a:p>
          <a:p>
            <a:pPr marL="0" indent="0">
              <a:buNone/>
            </a:pPr>
            <a:r>
              <a:rPr lang="zh-CN" altLang="en-US" sz="1600" dirty="0" smtClean="0"/>
              <a:t>       两个控制提笔、落笔的命令：</a:t>
            </a:r>
            <a:r>
              <a:rPr lang="en-US" altLang="zh-CN" sz="1600" dirty="0" smtClean="0"/>
              <a:t>PU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PD</a:t>
            </a:r>
          </a:p>
          <a:p>
            <a:pPr marL="0" indent="0">
              <a:buNone/>
            </a:pPr>
            <a:r>
              <a:rPr lang="zh-CN" altLang="en-US" sz="1600" dirty="0" smtClean="0"/>
              <a:t>       设置和获取画笔属性的命令：</a:t>
            </a:r>
            <a:r>
              <a:rPr lang="en-US" altLang="zh-CN" sz="1600" dirty="0" smtClean="0"/>
              <a:t> SETX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SETY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SETXY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SETH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XCOR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YCOR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GETXY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HEADING</a:t>
            </a:r>
            <a:endParaRPr lang="zh-CN" altLang="zh-CN" sz="160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对</a:t>
            </a:r>
            <a:r>
              <a:rPr lang="zh-CN" altLang="zh-CN" dirty="0"/>
              <a:t>界面原型进行了美化，让界面原型对用户更</a:t>
            </a:r>
            <a:r>
              <a:rPr lang="zh-CN" altLang="zh-CN" dirty="0" smtClean="0"/>
              <a:t>友好</a:t>
            </a:r>
            <a:r>
              <a:rPr lang="zh-CN" altLang="en-US" dirty="0" smtClean="0"/>
              <a:t>，看起来更好看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目前</a:t>
            </a:r>
            <a:r>
              <a:rPr lang="zh-CN" altLang="zh-CN" dirty="0"/>
              <a:t>项目的完成情况与计划相符合，情况符合预期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任务达成情况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评审</a:t>
            </a:r>
            <a:r>
              <a:rPr lang="en-US" altLang="zh-CN" dirty="0"/>
              <a:t>/</a:t>
            </a:r>
            <a:r>
              <a:rPr lang="zh-CN" altLang="zh-CN" dirty="0"/>
              <a:t>测试的</a:t>
            </a:r>
            <a:r>
              <a:rPr lang="zh-CN" altLang="zh-CN" dirty="0" smtClean="0"/>
              <a:t>结果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zh-CN" sz="2000" dirty="0" smtClean="0"/>
              <a:t>测试了</a:t>
            </a:r>
            <a:r>
              <a:rPr lang="zh-CN" altLang="en-US" sz="2000" dirty="0" smtClean="0"/>
              <a:t>上述所实现的指令的使用，测试样例较为简单，未进行多命令交互测试，目前命令运行情况与预期相符。海龟在绘图过程中可能会跑出画布外，还需要继续优化修改。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的实现过程比较粗糙，代码实现出的界面在应对一些细节上可能会遇到一些问题，比如窗口放大缩小之后的兼容性，或者电脑屏幕分辨率不同时界面展示出来的效果不好等情况。</a:t>
            </a:r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问题、变更和返工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软件需求定义不清楚，</a:t>
            </a:r>
            <a:r>
              <a:rPr lang="en-US" altLang="zh-CN" sz="2000" dirty="0"/>
              <a:t>Vision</a:t>
            </a:r>
            <a:r>
              <a:rPr lang="zh-CN" altLang="zh-CN" sz="2000" dirty="0"/>
              <a:t>文档合并时沟通不够，文档内容有矛盾；文档中对于项目的一些定位不太合理，对</a:t>
            </a:r>
            <a:r>
              <a:rPr lang="en-US" altLang="zh-CN" sz="2000" dirty="0"/>
              <a:t>Vision</a:t>
            </a:r>
            <a:r>
              <a:rPr lang="zh-CN" altLang="zh-CN" sz="2000" dirty="0"/>
              <a:t>文档进行了修改。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zh-CN" sz="2000" dirty="0"/>
              <a:t>迭代计划与实际情况稍有出入，在制定迭代计划时对需要完成的工作预先的了解不够，对于时间和人员的分配上有些地方不太合理。</a:t>
            </a:r>
          </a:p>
        </p:txBody>
      </p:sp>
    </p:spTree>
    <p:extLst>
      <p:ext uri="{BB962C8B-B14F-4D97-AF65-F5344CB8AC3E}">
        <p14:creationId xmlns:p14="http://schemas.microsoft.com/office/powerpoint/2010/main" val="277882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经验和教训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更深入了解到真实项目设计中需求规约的重要性。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zh-CN" sz="2000" dirty="0"/>
              <a:t>计划进度和时间的时候应当对我们需要做的工作有足够的了解，制定出来的计划才有参考价值。</a:t>
            </a:r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zh-CN" sz="2000" dirty="0"/>
  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  </a:r>
          </a:p>
        </p:txBody>
      </p:sp>
    </p:spTree>
    <p:extLst>
      <p:ext uri="{BB962C8B-B14F-4D97-AF65-F5344CB8AC3E}">
        <p14:creationId xmlns:p14="http://schemas.microsoft.com/office/powerpoint/2010/main" val="295310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My PC Logo</a:t>
            </a:r>
            <a:r>
              <a:rPr lang="zh-CN" altLang="en-US" sz="2400" dirty="0"/>
              <a:t>软件项目第一次迭代报告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886550"/>
            <a:ext cx="5820358" cy="46817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5428098"/>
            <a:ext cx="5820358" cy="499004"/>
          </a:xfrm>
        </p:spPr>
        <p:txBody>
          <a:bodyPr/>
          <a:lstStyle/>
          <a:p>
            <a:r>
              <a:rPr lang="zh-CN" altLang="en-US" dirty="0"/>
              <a:t>小组</a:t>
            </a:r>
            <a:r>
              <a:rPr lang="zh-CN" altLang="en-US" dirty="0" smtClean="0"/>
              <a:t>成员：谢厚、蒋钊、郑世民、焦明胜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经验和教训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36369622"/>
              </p:ext>
            </p:extLst>
          </p:nvPr>
        </p:nvGraphicFramePr>
        <p:xfrm>
          <a:off x="494025" y="1630780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界面原型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软件特性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软件优点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迭代评估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界面原型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855064"/>
            <a:ext cx="8372475" cy="40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862813"/>
            <a:ext cx="8372475" cy="40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6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839672"/>
            <a:ext cx="8372475" cy="4015880"/>
          </a:xfrm>
        </p:spPr>
      </p:pic>
    </p:spTree>
    <p:extLst>
      <p:ext uri="{BB962C8B-B14F-4D97-AF65-F5344CB8AC3E}">
        <p14:creationId xmlns:p14="http://schemas.microsoft.com/office/powerpoint/2010/main" val="200446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界面原型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112319" y="498344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相比其他编程语言，有如下特性以及优点：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通过绘图，将抽象的程序语言转化为具象的图像变化。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指令相对简单，不设计类、指针等复杂的概念，降低了门槛。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在保持指令简单的同时，保留了必要的循环、函数等特性，便于青少年掌握相关的编程思想。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LOGO</a:t>
            </a:r>
            <a:r>
              <a:rPr lang="zh-CN" altLang="en-US" dirty="0"/>
              <a:t>语言设计简单几何知识，需要学习者了解距离、</a:t>
            </a:r>
            <a:r>
              <a:rPr lang="zh-CN" altLang="en-US" dirty="0" smtClean="0"/>
              <a:t>角度、坐标等</a:t>
            </a:r>
            <a:r>
              <a:rPr lang="zh-CN" altLang="en-US" dirty="0"/>
              <a:t>概念。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58456009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1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3.xml><?xml version="1.0" encoding="utf-8"?>
<a:theme xmlns:a="http://schemas.openxmlformats.org/drawingml/2006/main" name="2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4.xml><?xml version="1.0" encoding="utf-8"?>
<a:theme xmlns:a="http://schemas.openxmlformats.org/drawingml/2006/main" name="3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1383</TotalTime>
  <Words>965</Words>
  <Application>Microsoft Office PowerPoint</Application>
  <PresentationFormat>全屏显示(4:3)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2016-VI主题-蓝</vt:lpstr>
      <vt:lpstr>1_2016-VI主题-蓝</vt:lpstr>
      <vt:lpstr>2_2016-VI主题-蓝</vt:lpstr>
      <vt:lpstr>3_2016-VI主题-蓝</vt:lpstr>
      <vt:lpstr>小组作业迭代报告</vt:lpstr>
      <vt:lpstr>My PC Logo软件项目第一次迭代报告</vt:lpstr>
      <vt:lpstr>目录 Contents</vt:lpstr>
      <vt:lpstr>目录 Contents</vt:lpstr>
      <vt:lpstr>登录页面</vt:lpstr>
      <vt:lpstr>注册页面</vt:lpstr>
      <vt:lpstr>画图页面</vt:lpstr>
      <vt:lpstr>目录 Contents</vt:lpstr>
      <vt:lpstr>My PC Logo 价值、特性及优点</vt:lpstr>
      <vt:lpstr>My PC Logo 价值、特性及优点</vt:lpstr>
      <vt:lpstr>My PC Logo 价值、特性及优点</vt:lpstr>
      <vt:lpstr>My PC Logo 价值、特性及优点</vt:lpstr>
      <vt:lpstr>My PC Logo 价值、特性及优点</vt:lpstr>
      <vt:lpstr>目录 Contents</vt:lpstr>
      <vt:lpstr>目录 Contents</vt:lpstr>
      <vt:lpstr>任务达成情况</vt:lpstr>
      <vt:lpstr>评审/测试的结果</vt:lpstr>
      <vt:lpstr>问题、变更和返工</vt:lpstr>
      <vt:lpstr>经验和教训</vt:lpstr>
      <vt:lpstr>经验和教训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think</cp:lastModifiedBy>
  <cp:revision>130</cp:revision>
  <dcterms:created xsi:type="dcterms:W3CDTF">2016-04-20T02:59:17Z</dcterms:created>
  <dcterms:modified xsi:type="dcterms:W3CDTF">2020-10-10T06:24:18Z</dcterms:modified>
</cp:coreProperties>
</file>