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handoutMasterIdLst>
    <p:handoutMasterId r:id="rId20"/>
  </p:handoutMasterIdLst>
  <p:sldIdLst>
    <p:sldId id="285" r:id="rId2"/>
    <p:sldId id="260" r:id="rId3"/>
    <p:sldId id="261" r:id="rId4"/>
    <p:sldId id="262" r:id="rId5"/>
    <p:sldId id="286" r:id="rId6"/>
    <p:sldId id="263" r:id="rId7"/>
    <p:sldId id="264" r:id="rId8"/>
    <p:sldId id="265" r:id="rId9"/>
    <p:sldId id="288" r:id="rId10"/>
    <p:sldId id="270" r:id="rId11"/>
    <p:sldId id="271" r:id="rId12"/>
    <p:sldId id="276" r:id="rId13"/>
    <p:sldId id="277" r:id="rId14"/>
    <p:sldId id="289" r:id="rId15"/>
    <p:sldId id="280" r:id="rId16"/>
    <p:sldId id="287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106" d="100"/>
          <a:sy n="106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进度风险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/>
            <a:t>模型建立</a:t>
          </a:r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文档编写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制定迭代计划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合理分工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 dirty="0"/>
            <a:t>重视文档</a:t>
          </a:r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 dirty="0"/>
            <a:t>加深项目理解</a:t>
          </a:r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en-US" dirty="0"/>
            <a:t>模型是现实的抽象</a:t>
          </a:r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563461E3-9F7B-4DD1-89F7-D659D09EB4FE}">
      <dgm:prSet phldrT="[文本]"/>
      <dgm:spPr/>
      <dgm:t>
        <a:bodyPr/>
        <a:lstStyle/>
        <a:p>
          <a:r>
            <a:rPr lang="zh-CN" altLang="en-US" dirty="0"/>
            <a:t>用模型指导项目开发</a:t>
          </a:r>
        </a:p>
      </dgm:t>
    </dgm:pt>
    <dgm:pt modelId="{7F84509F-3024-4C10-BFE9-7C4CAB8AEA84}" type="par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59527EC6-1615-4019-B806-1D19580F4321}" type="sib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</dgm:pt>
    <dgm:pt modelId="{0906846D-B162-433A-97D0-D4044DEE67CF}" type="pres">
      <dgm:prSet presAssocID="{533ECE33-4BF9-4660-96E2-2A50AF5200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</dgm:pt>
    <dgm:pt modelId="{C6732B46-C6AA-48F3-A0C4-4ACA7A63178C}" type="pres">
      <dgm:prSet presAssocID="{EF5D9244-B2EE-4C29-8F47-5D3CE0ACF1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</dgm:pt>
    <dgm:pt modelId="{04F6827F-281B-42C5-A9D8-0CB3AAB5A08B}" type="pres">
      <dgm:prSet presAssocID="{0D740781-D3B4-4FDF-87D8-686B0140A3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6749A618-6C63-4C0B-8FFC-91D74445A530}" srcId="{0D740781-D3B4-4FDF-87D8-686B0140A31D}" destId="{563461E3-9F7B-4DD1-89F7-D659D09EB4FE}" srcOrd="1" destOrd="0" parTransId="{7F84509F-3024-4C10-BFE9-7C4CAB8AEA84}" sibTransId="{59527EC6-1615-4019-B806-1D19580F4321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60E6DBDB-71EA-4F48-A7E1-E6D9681ECE7A}" type="presOf" srcId="{563461E3-9F7B-4DD1-89F7-D659D09EB4FE}" destId="{6A001656-CA27-4567-96E8-EF933E971BD3}" srcOrd="0" destOrd="1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版本管理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团队协作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en-US" altLang="zh-CN" dirty="0"/>
            <a:t>Git</a:t>
          </a:r>
          <a:r>
            <a:rPr lang="zh-CN" altLang="en-US" dirty="0"/>
            <a:t>管理项目版本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方便项目回滚与版本整合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 dirty="0"/>
            <a:t>成员交流</a:t>
          </a:r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 dirty="0"/>
            <a:t>避免分歧和歧义</a:t>
          </a:r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0277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制定迭代计划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合理分工</a:t>
          </a:r>
        </a:p>
      </dsp:txBody>
      <dsp:txXfrm>
        <a:off x="0" y="300277"/>
        <a:ext cx="8256588" cy="1197000"/>
      </dsp:txXfrm>
    </dsp:sp>
    <dsp:sp modelId="{0906846D-B162-433A-97D0-D4044DEE67CF}">
      <dsp:nvSpPr>
        <dsp:cNvPr id="0" name=""/>
        <dsp:cNvSpPr/>
      </dsp:nvSpPr>
      <dsp:spPr>
        <a:xfrm>
          <a:off x="412829" y="19837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进度风险</a:t>
          </a:r>
        </a:p>
      </dsp:txBody>
      <dsp:txXfrm>
        <a:off x="440209" y="47217"/>
        <a:ext cx="5724851" cy="506120"/>
      </dsp:txXfrm>
    </dsp:sp>
    <dsp:sp modelId="{35B04919-E45A-445B-8E33-878B767387DD}">
      <dsp:nvSpPr>
        <dsp:cNvPr id="0" name=""/>
        <dsp:cNvSpPr/>
      </dsp:nvSpPr>
      <dsp:spPr>
        <a:xfrm>
          <a:off x="0" y="188031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重视文档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加深项目理解</a:t>
          </a:r>
        </a:p>
      </dsp:txBody>
      <dsp:txXfrm>
        <a:off x="0" y="1880318"/>
        <a:ext cx="8256588" cy="1197000"/>
      </dsp:txXfrm>
    </dsp:sp>
    <dsp:sp modelId="{C6732B46-C6AA-48F3-A0C4-4ACA7A63178C}">
      <dsp:nvSpPr>
        <dsp:cNvPr id="0" name=""/>
        <dsp:cNvSpPr/>
      </dsp:nvSpPr>
      <dsp:spPr>
        <a:xfrm>
          <a:off x="412829" y="159987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文档编写</a:t>
          </a:r>
        </a:p>
      </dsp:txBody>
      <dsp:txXfrm>
        <a:off x="440209" y="1627258"/>
        <a:ext cx="5724851" cy="506120"/>
      </dsp:txXfrm>
    </dsp:sp>
    <dsp:sp modelId="{6A001656-CA27-4567-96E8-EF933E971BD3}">
      <dsp:nvSpPr>
        <dsp:cNvPr id="0" name=""/>
        <dsp:cNvSpPr/>
      </dsp:nvSpPr>
      <dsp:spPr>
        <a:xfrm>
          <a:off x="0" y="346035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模型是现实的抽象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用模型指导项目开发</a:t>
          </a:r>
        </a:p>
      </dsp:txBody>
      <dsp:txXfrm>
        <a:off x="0" y="3460358"/>
        <a:ext cx="8256588" cy="1197000"/>
      </dsp:txXfrm>
    </dsp:sp>
    <dsp:sp modelId="{04F6827F-281B-42C5-A9D8-0CB3AAB5A08B}">
      <dsp:nvSpPr>
        <dsp:cNvPr id="0" name=""/>
        <dsp:cNvSpPr/>
      </dsp:nvSpPr>
      <dsp:spPr>
        <a:xfrm>
          <a:off x="412829" y="317991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模型建立</a:t>
          </a:r>
        </a:p>
      </dsp:txBody>
      <dsp:txXfrm>
        <a:off x="440209" y="3207298"/>
        <a:ext cx="572485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2978"/>
          <a:ext cx="7300185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575" tIns="395732" rIns="566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</a:t>
          </a:r>
          <a:r>
            <a:rPr lang="zh-CN" altLang="en-US" sz="1900" kern="1200" dirty="0"/>
            <a:t>管理项目版本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方便项目回滚与版本整合</a:t>
          </a:r>
        </a:p>
      </dsp:txBody>
      <dsp:txXfrm>
        <a:off x="0" y="302978"/>
        <a:ext cx="7300185" cy="1197000"/>
      </dsp:txXfrm>
    </dsp:sp>
    <dsp:sp modelId="{0906846D-B162-433A-97D0-D4044DEE67CF}">
      <dsp:nvSpPr>
        <dsp:cNvPr id="0" name=""/>
        <dsp:cNvSpPr/>
      </dsp:nvSpPr>
      <dsp:spPr>
        <a:xfrm>
          <a:off x="365009" y="22538"/>
          <a:ext cx="51101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51" tIns="0" rIns="1931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版本管理</a:t>
          </a:r>
        </a:p>
      </dsp:txBody>
      <dsp:txXfrm>
        <a:off x="392389" y="49918"/>
        <a:ext cx="5055369" cy="506120"/>
      </dsp:txXfrm>
    </dsp:sp>
    <dsp:sp modelId="{35B04919-E45A-445B-8E33-878B767387DD}">
      <dsp:nvSpPr>
        <dsp:cNvPr id="0" name=""/>
        <dsp:cNvSpPr/>
      </dsp:nvSpPr>
      <dsp:spPr>
        <a:xfrm>
          <a:off x="0" y="1883018"/>
          <a:ext cx="7300185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575" tIns="395732" rIns="566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成员交流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避免分歧和歧义</a:t>
          </a:r>
        </a:p>
      </dsp:txBody>
      <dsp:txXfrm>
        <a:off x="0" y="1883018"/>
        <a:ext cx="7300185" cy="1197000"/>
      </dsp:txXfrm>
    </dsp:sp>
    <dsp:sp modelId="{C6732B46-C6AA-48F3-A0C4-4ACA7A63178C}">
      <dsp:nvSpPr>
        <dsp:cNvPr id="0" name=""/>
        <dsp:cNvSpPr/>
      </dsp:nvSpPr>
      <dsp:spPr>
        <a:xfrm>
          <a:off x="365009" y="1602578"/>
          <a:ext cx="51101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151" tIns="0" rIns="1931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团队协作</a:t>
          </a:r>
        </a:p>
      </dsp:txBody>
      <dsp:txXfrm>
        <a:off x="392389" y="1629958"/>
        <a:ext cx="505536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My PC Logo</a:t>
            </a:r>
            <a:r>
              <a:rPr lang="zh-CN" altLang="en-US" sz="3600" dirty="0"/>
              <a:t>软件项目最终答辩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4886550"/>
            <a:ext cx="5820358" cy="46817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5428098"/>
            <a:ext cx="5820358" cy="499004"/>
          </a:xfrm>
        </p:spPr>
        <p:txBody>
          <a:bodyPr/>
          <a:lstStyle/>
          <a:p>
            <a:r>
              <a:rPr lang="zh-CN" altLang="en-US" dirty="0"/>
              <a:t>小组成员：谢厚、蒋钊、郑世民、焦明胜</a:t>
            </a:r>
          </a:p>
        </p:txBody>
      </p:sp>
    </p:spTree>
    <p:extLst>
      <p:ext uri="{BB962C8B-B14F-4D97-AF65-F5344CB8AC3E}">
        <p14:creationId xmlns:p14="http://schemas.microsoft.com/office/powerpoint/2010/main" val="261799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特色与创新点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4" y="1773601"/>
            <a:ext cx="8372163" cy="2306030"/>
          </a:xfrm>
        </p:spPr>
        <p:txBody>
          <a:bodyPr>
            <a:normAutofit/>
          </a:bodyPr>
          <a:lstStyle/>
          <a:p>
            <a:r>
              <a:rPr lang="zh-CN" altLang="en-US" dirty="0"/>
              <a:t>卡通化的界面，符合少年儿童认知习惯</a:t>
            </a:r>
            <a:endParaRPr lang="en-US" altLang="zh-CN" dirty="0"/>
          </a:p>
          <a:p>
            <a:r>
              <a:rPr lang="zh-CN" altLang="en-US" dirty="0"/>
              <a:t>命令操作简洁易懂，将编程转化为小海龟的移动，降低理解难度</a:t>
            </a:r>
            <a:endParaRPr lang="en-US" altLang="zh-CN" dirty="0"/>
          </a:p>
          <a:p>
            <a:r>
              <a:rPr lang="zh-CN" altLang="en-US" dirty="0"/>
              <a:t>自然语言输入命令，让编程更简单</a:t>
            </a:r>
            <a:endParaRPr lang="en-US" altLang="zh-CN" dirty="0"/>
          </a:p>
          <a:p>
            <a:r>
              <a:rPr lang="zh-CN" altLang="en-US" dirty="0"/>
              <a:t>命令解释执行，无需编译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特色与创新点</a:t>
            </a:r>
          </a:p>
        </p:txBody>
      </p:sp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特色与创新点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85104524"/>
              </p:ext>
            </p:extLst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28198333"/>
              </p:ext>
            </p:extLst>
          </p:nvPr>
        </p:nvGraphicFramePr>
        <p:xfrm>
          <a:off x="609599" y="1780249"/>
          <a:ext cx="7300185" cy="310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56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特色与创新点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4" y="1773601"/>
            <a:ext cx="8372163" cy="2306030"/>
          </a:xfrm>
        </p:spPr>
        <p:txBody>
          <a:bodyPr>
            <a:normAutofit/>
          </a:bodyPr>
          <a:lstStyle/>
          <a:p>
            <a:r>
              <a:rPr lang="zh-CN" altLang="en-US" dirty="0"/>
              <a:t>谢厚：后端编程、前端功能实现</a:t>
            </a:r>
            <a:endParaRPr lang="en-US" altLang="zh-CN" dirty="0"/>
          </a:p>
          <a:p>
            <a:r>
              <a:rPr lang="zh-CN" altLang="en-US" dirty="0"/>
              <a:t>蒋钊：前端编程和测试</a:t>
            </a:r>
            <a:endParaRPr lang="en-US" altLang="zh-CN" dirty="0"/>
          </a:p>
          <a:p>
            <a:r>
              <a:rPr lang="zh-CN" altLang="en-US" dirty="0"/>
              <a:t>焦明胜：文档与相关模型</a:t>
            </a:r>
            <a:endParaRPr lang="en-US" altLang="zh-CN" dirty="0"/>
          </a:p>
          <a:p>
            <a:r>
              <a:rPr lang="zh-CN" altLang="en-US" dirty="0"/>
              <a:t>郑世民：前端优化、测试、语音识别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249312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特色与创新点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特色与创新点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58574" y="1868896"/>
            <a:ext cx="3255064" cy="43455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800" dirty="0">
                <a:sym typeface="等线"/>
              </a:rPr>
              <a:t>随着计算机行业的迅速发展，少年儿童的编程教育也得到越来越多关注。我们的</a:t>
            </a:r>
            <a:r>
              <a:rPr lang="en-US" altLang="zh-CN" sz="1800" dirty="0" err="1">
                <a:sym typeface="等线"/>
              </a:rPr>
              <a:t>PClogo</a:t>
            </a:r>
            <a:r>
              <a:rPr lang="zh-CN" altLang="en-US" sz="1800" dirty="0">
                <a:sym typeface="等线"/>
              </a:rPr>
              <a:t>是一款有趣的游戏化学习平台，学生可以在用指令操纵小乌龟在画布上绘制出有趣的图案，不需要任何的编程基础。</a:t>
            </a:r>
            <a:endParaRPr lang="en-US" altLang="zh-CN" sz="1800" dirty="0">
              <a:sym typeface="等线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等线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574" y="974277"/>
            <a:ext cx="8372163" cy="574183"/>
          </a:xfrm>
        </p:spPr>
        <p:txBody>
          <a:bodyPr/>
          <a:lstStyle/>
          <a:p>
            <a:r>
              <a:rPr lang="zh-CN" altLang="en-US" dirty="0"/>
              <a:t>产品特色与创新点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7546" t="248" r="18671" b="1"/>
          <a:stretch/>
        </p:blipFill>
        <p:spPr>
          <a:xfrm>
            <a:off x="3970554" y="1999258"/>
            <a:ext cx="4870938" cy="3570844"/>
          </a:xfrm>
          <a:prstGeom prst="rect">
            <a:avLst/>
          </a:prstGeom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265424" y="5570102"/>
            <a:ext cx="7410261" cy="335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5394405"/>
            <a:ext cx="7492957" cy="1788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界面风格采用卡通画的背景，符合少年儿童的审美认知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相对于传统的编程教育，更易于学习和理解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提供单人、多人绘图功能，提供给用户更好的体验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等线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产品特色与创新点</a:t>
            </a: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265424" y="5570102"/>
            <a:ext cx="7410261" cy="335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r="2503" b="6847"/>
          <a:stretch/>
        </p:blipFill>
        <p:spPr>
          <a:xfrm>
            <a:off x="494024" y="1846384"/>
            <a:ext cx="7304753" cy="33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1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项目实现的功能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94024" y="1936502"/>
            <a:ext cx="8372163" cy="2477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基本功能：基于命令行绘图、基于命令文件绘图</a:t>
            </a:r>
            <a:endParaRPr lang="en-US" altLang="zh-CN" dirty="0"/>
          </a:p>
          <a:p>
            <a:r>
              <a:rPr lang="zh-CN" altLang="en-US" dirty="0"/>
              <a:t>进阶功能：</a:t>
            </a:r>
            <a:endParaRPr lang="en-US" altLang="zh-CN" dirty="0"/>
          </a:p>
          <a:p>
            <a:pPr lvl="1"/>
            <a:r>
              <a:rPr lang="zh-CN" altLang="zh-CN" dirty="0"/>
              <a:t>双人双海龟绘图</a:t>
            </a:r>
            <a:endParaRPr lang="en-US" altLang="zh-CN" dirty="0"/>
          </a:p>
          <a:p>
            <a:pPr lvl="1"/>
            <a:r>
              <a:rPr lang="zh-CN" altLang="zh-CN" dirty="0"/>
              <a:t>自然语言语音方式绘</a:t>
            </a:r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zh-CN" dirty="0"/>
              <a:t>实现子过程</a:t>
            </a:r>
            <a:endParaRPr lang="en-US" altLang="zh-CN" dirty="0"/>
          </a:p>
          <a:p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产品特色与创新点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特色与创新点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采用了</a:t>
            </a:r>
            <a:r>
              <a:rPr lang="en-US" altLang="zh-CN" dirty="0"/>
              <a:t>B/S</a:t>
            </a:r>
            <a:r>
              <a:rPr lang="zh-CN" altLang="zh-CN" dirty="0"/>
              <a:t>架构风格，通过浏览器与后端的交互完成动作。</a:t>
            </a:r>
          </a:p>
          <a:p>
            <a:r>
              <a:rPr lang="zh-CN" altLang="zh-CN" dirty="0"/>
              <a:t>模块模式：在立即执行函数表达式中定义的变量和方法在外界是访问不到的，只能通过其向外部提供的接口，“有限制”地访问。通过函数作用域解决了属性和方法的封装问题。</a:t>
            </a:r>
          </a:p>
          <a:p>
            <a:r>
              <a:rPr lang="zh-CN" altLang="zh-CN" dirty="0"/>
              <a:t>工厂模式：后端使用工厂模式，通过继承来自抽象工厂的类，添加具体实现，创建具体的对象后，对数据库进行操作</a:t>
            </a:r>
          </a:p>
          <a:p>
            <a:r>
              <a:rPr lang="zh-CN" altLang="zh-CN" dirty="0"/>
              <a:t>解释器：绘图命令解释执行</a:t>
            </a:r>
            <a:r>
              <a:rPr lang="zh-CN" altLang="en-US" dirty="0"/>
              <a:t>，无需编译</a:t>
            </a:r>
            <a:endParaRPr lang="en-US" altLang="zh-CN" dirty="0"/>
          </a:p>
          <a:p>
            <a:r>
              <a:rPr lang="zh-CN" altLang="en-US" dirty="0"/>
              <a:t>前后端分离、</a:t>
            </a:r>
            <a:r>
              <a:rPr lang="en-US" altLang="zh-CN" dirty="0"/>
              <a:t>MVC</a:t>
            </a:r>
            <a:r>
              <a:rPr lang="zh-CN" altLang="en-US" dirty="0"/>
              <a:t>架构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架构与关键技术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maven</a:t>
            </a:r>
            <a:r>
              <a:rPr lang="zh-CN" altLang="en-US" dirty="0"/>
              <a:t>打包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jar</a:t>
            </a:r>
            <a:r>
              <a:rPr lang="zh-CN" altLang="en-US" dirty="0"/>
              <a:t>包运行在云端容器</a:t>
            </a:r>
            <a:r>
              <a:rPr lang="en-US" altLang="zh-CN" dirty="0"/>
              <a:t>docker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后端所连接数据库也放置在</a:t>
            </a:r>
            <a:r>
              <a:rPr lang="en-US" altLang="zh-CN" dirty="0"/>
              <a:t>docker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前端向云端发送请求，得到响应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后端部署</a:t>
            </a:r>
          </a:p>
        </p:txBody>
      </p:sp>
    </p:spTree>
    <p:extLst>
      <p:ext uri="{BB962C8B-B14F-4D97-AF65-F5344CB8AC3E}">
        <p14:creationId xmlns:p14="http://schemas.microsoft.com/office/powerpoint/2010/main" val="2409643283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1028</TotalTime>
  <Words>574</Words>
  <Application>Microsoft Office PowerPoint</Application>
  <PresentationFormat>全屏显示(4:3)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2016-VI主题-蓝</vt:lpstr>
      <vt:lpstr>My PC Logo软件项目最终答辩</vt:lpstr>
      <vt:lpstr>目录 Contents</vt:lpstr>
      <vt:lpstr>目录 Contents</vt:lpstr>
      <vt:lpstr>产品特色与创新点</vt:lpstr>
      <vt:lpstr>产品特色与创新点</vt:lpstr>
      <vt:lpstr>项目实现的功能</vt:lpstr>
      <vt:lpstr>目录 Contents</vt:lpstr>
      <vt:lpstr>架构与关键技术</vt:lpstr>
      <vt:lpstr>后端部署</vt:lpstr>
      <vt:lpstr>目录 Contents</vt:lpstr>
      <vt:lpstr>特色与创新点</vt:lpstr>
      <vt:lpstr>目录 Contents</vt:lpstr>
      <vt:lpstr>经验教训</vt:lpstr>
      <vt:lpstr>经验教训</vt:lpstr>
      <vt:lpstr>目录 Contents</vt:lpstr>
      <vt:lpstr>成员分工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谢 厚</cp:lastModifiedBy>
  <cp:revision>102</cp:revision>
  <dcterms:created xsi:type="dcterms:W3CDTF">2016-04-20T02:59:17Z</dcterms:created>
  <dcterms:modified xsi:type="dcterms:W3CDTF">2021-01-08T08:56:01Z</dcterms:modified>
</cp:coreProperties>
</file>