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6"/>
  </p:notesMasterIdLst>
  <p:sldIdLst>
    <p:sldId id="370" r:id="rId3"/>
    <p:sldId id="364" r:id="rId4"/>
    <p:sldId id="361" r:id="rId5"/>
    <p:sldId id="389" r:id="rId6"/>
    <p:sldId id="372" r:id="rId7"/>
    <p:sldId id="388" r:id="rId8"/>
    <p:sldId id="373" r:id="rId9"/>
    <p:sldId id="390" r:id="rId10"/>
    <p:sldId id="375" r:id="rId11"/>
    <p:sldId id="385" r:id="rId12"/>
    <p:sldId id="384" r:id="rId13"/>
    <p:sldId id="377" r:id="rId14"/>
    <p:sldId id="378" r:id="rId15"/>
    <p:sldId id="379" r:id="rId16"/>
    <p:sldId id="380" r:id="rId17"/>
    <p:sldId id="381" r:id="rId18"/>
    <p:sldId id="391" r:id="rId19"/>
    <p:sldId id="387" r:id="rId20"/>
    <p:sldId id="392" r:id="rId21"/>
    <p:sldId id="394" r:id="rId22"/>
    <p:sldId id="393" r:id="rId23"/>
    <p:sldId id="386" r:id="rId24"/>
    <p:sldId id="36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D3487-06D0-48D4-A243-0BB2A8A18B37}" type="datetimeFigureOut">
              <a:rPr lang="zh-CN" altLang="en-US" smtClean="0"/>
              <a:t>2021/1/8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88592-B629-499F-B6E1-963B58261F35}" type="slidenum">
              <a:rPr lang="zh-CN" altLang="en-US" smtClean="0"/>
              <a:t>‹#›</a:t>
            </a:fld>
            <a:endParaRPr lang="zh-CN" altLang="en-US"/>
          </a:p>
        </p:txBody>
      </p:sp>
    </p:spTree>
    <p:extLst>
      <p:ext uri="{BB962C8B-B14F-4D97-AF65-F5344CB8AC3E}">
        <p14:creationId xmlns:p14="http://schemas.microsoft.com/office/powerpoint/2010/main" val="208236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4037871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3655810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1962436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2604817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1472372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14</a:t>
            </a:fld>
            <a:endParaRPr lang="zh-CN" altLang="en-US"/>
          </a:p>
        </p:txBody>
      </p:sp>
    </p:spTree>
    <p:extLst>
      <p:ext uri="{BB962C8B-B14F-4D97-AF65-F5344CB8AC3E}">
        <p14:creationId xmlns:p14="http://schemas.microsoft.com/office/powerpoint/2010/main" val="222784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15</a:t>
            </a:fld>
            <a:endParaRPr lang="zh-CN" altLang="en-US"/>
          </a:p>
        </p:txBody>
      </p:sp>
    </p:spTree>
    <p:extLst>
      <p:ext uri="{BB962C8B-B14F-4D97-AF65-F5344CB8AC3E}">
        <p14:creationId xmlns:p14="http://schemas.microsoft.com/office/powerpoint/2010/main" val="1090673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16</a:t>
            </a:fld>
            <a:endParaRPr lang="zh-CN" altLang="en-US"/>
          </a:p>
        </p:txBody>
      </p:sp>
    </p:spTree>
    <p:extLst>
      <p:ext uri="{BB962C8B-B14F-4D97-AF65-F5344CB8AC3E}">
        <p14:creationId xmlns:p14="http://schemas.microsoft.com/office/powerpoint/2010/main" val="950276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88502"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88502"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794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extLst>
      <p:ext uri="{BB962C8B-B14F-4D97-AF65-F5344CB8AC3E}">
        <p14:creationId xmlns:p14="http://schemas.microsoft.com/office/powerpoint/2010/main" val="952047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88502"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88502"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51642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88502"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88502"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98868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20</a:t>
            </a:fld>
            <a:endParaRPr lang="zh-CN" altLang="en-US"/>
          </a:p>
        </p:txBody>
      </p:sp>
    </p:spTree>
    <p:extLst>
      <p:ext uri="{BB962C8B-B14F-4D97-AF65-F5344CB8AC3E}">
        <p14:creationId xmlns:p14="http://schemas.microsoft.com/office/powerpoint/2010/main" val="1156229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88502"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88502"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55104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22</a:t>
            </a:fld>
            <a:endParaRPr lang="zh-CN" altLang="en-US"/>
          </a:p>
        </p:txBody>
      </p:sp>
    </p:spTree>
    <p:extLst>
      <p:ext uri="{BB962C8B-B14F-4D97-AF65-F5344CB8AC3E}">
        <p14:creationId xmlns:p14="http://schemas.microsoft.com/office/powerpoint/2010/main" val="2115538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23</a:t>
            </a:fld>
            <a:endParaRPr lang="zh-CN" altLang="en-US"/>
          </a:p>
        </p:txBody>
      </p:sp>
    </p:spTree>
    <p:extLst>
      <p:ext uri="{BB962C8B-B14F-4D97-AF65-F5344CB8AC3E}">
        <p14:creationId xmlns:p14="http://schemas.microsoft.com/office/powerpoint/2010/main" val="403787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extLst>
      <p:ext uri="{BB962C8B-B14F-4D97-AF65-F5344CB8AC3E}">
        <p14:creationId xmlns:p14="http://schemas.microsoft.com/office/powerpoint/2010/main" val="94086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88502"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88502"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91910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205046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103878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244062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88502"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88502"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50225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3350802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5EE1E-9B21-4174-A938-F4441CD69DB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513B36-ACAD-4B4A-B4DD-C9D9BEB36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FEABB70-4D56-432E-A3C2-36261EA7149D}"/>
              </a:ext>
            </a:extLst>
          </p:cNvPr>
          <p:cNvSpPr>
            <a:spLocks noGrp="1"/>
          </p:cNvSpPr>
          <p:nvPr>
            <p:ph type="dt" sz="half" idx="10"/>
          </p:nvPr>
        </p:nvSpPr>
        <p:spPr/>
        <p:txBody>
          <a:bodyPr/>
          <a:lstStyle/>
          <a:p>
            <a:fld id="{9BB01214-EECE-4CD1-8A64-386B9D5F2F5E}"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id="{37517EAD-41F1-49FA-AB4B-B3692507BA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6E4F1B-E2EE-46D7-AE9F-8AF70B6855E5}"/>
              </a:ext>
            </a:extLst>
          </p:cNvPr>
          <p:cNvSpPr>
            <a:spLocks noGrp="1"/>
          </p:cNvSpPr>
          <p:nvPr>
            <p:ph type="sldNum" sz="quarter" idx="12"/>
          </p:nvPr>
        </p:nvSpPr>
        <p:spPr/>
        <p:txBody>
          <a:bodyPr/>
          <a:lstStyle/>
          <a:p>
            <a:fld id="{45C03CAD-6E00-4915-81CB-BB0CDF3944E1}" type="slidenum">
              <a:rPr lang="zh-CN" altLang="en-US" smtClean="0"/>
              <a:t>‹#›</a:t>
            </a:fld>
            <a:endParaRPr lang="zh-CN" altLang="en-US"/>
          </a:p>
        </p:txBody>
      </p:sp>
    </p:spTree>
    <p:extLst>
      <p:ext uri="{BB962C8B-B14F-4D97-AF65-F5344CB8AC3E}">
        <p14:creationId xmlns:p14="http://schemas.microsoft.com/office/powerpoint/2010/main" val="20979239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F218B-716F-4027-B91D-A974029FF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8AD2A6-B641-412B-9DEC-FA00084E00B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E8A2FB-ECC2-4431-9DC5-4C1ADDE6FC1D}"/>
              </a:ext>
            </a:extLst>
          </p:cNvPr>
          <p:cNvSpPr>
            <a:spLocks noGrp="1"/>
          </p:cNvSpPr>
          <p:nvPr>
            <p:ph type="dt" sz="half" idx="10"/>
          </p:nvPr>
        </p:nvSpPr>
        <p:spPr/>
        <p:txBody>
          <a:bodyPr/>
          <a:lstStyle/>
          <a:p>
            <a:fld id="{9BB01214-EECE-4CD1-8A64-386B9D5F2F5E}"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id="{C5C5D150-D301-4987-9720-AC59CD3704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232D19-E35D-4D6D-A68F-F63FDE01C70D}"/>
              </a:ext>
            </a:extLst>
          </p:cNvPr>
          <p:cNvSpPr>
            <a:spLocks noGrp="1"/>
          </p:cNvSpPr>
          <p:nvPr>
            <p:ph type="sldNum" sz="quarter" idx="12"/>
          </p:nvPr>
        </p:nvSpPr>
        <p:spPr/>
        <p:txBody>
          <a:bodyPr/>
          <a:lstStyle/>
          <a:p>
            <a:fld id="{45C03CAD-6E00-4915-81CB-BB0CDF3944E1}" type="slidenum">
              <a:rPr lang="zh-CN" altLang="en-US" smtClean="0"/>
              <a:t>‹#›</a:t>
            </a:fld>
            <a:endParaRPr lang="zh-CN" altLang="en-US"/>
          </a:p>
        </p:txBody>
      </p:sp>
    </p:spTree>
    <p:extLst>
      <p:ext uri="{BB962C8B-B14F-4D97-AF65-F5344CB8AC3E}">
        <p14:creationId xmlns:p14="http://schemas.microsoft.com/office/powerpoint/2010/main" val="17762292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7379BD-A93D-4740-9082-6AA0938EA40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E2AC962-87C9-4710-8E28-E0B5D59287F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81BF07-A486-4E3D-934A-7E6FF7421FF2}"/>
              </a:ext>
            </a:extLst>
          </p:cNvPr>
          <p:cNvSpPr>
            <a:spLocks noGrp="1"/>
          </p:cNvSpPr>
          <p:nvPr>
            <p:ph type="dt" sz="half" idx="10"/>
          </p:nvPr>
        </p:nvSpPr>
        <p:spPr/>
        <p:txBody>
          <a:bodyPr/>
          <a:lstStyle/>
          <a:p>
            <a:fld id="{9BB01214-EECE-4CD1-8A64-386B9D5F2F5E}"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id="{600A3DEF-EBF2-4C0F-800D-0EC8C64A76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F9D066-CDF9-4353-905A-B6A6C094B82B}"/>
              </a:ext>
            </a:extLst>
          </p:cNvPr>
          <p:cNvSpPr>
            <a:spLocks noGrp="1"/>
          </p:cNvSpPr>
          <p:nvPr>
            <p:ph type="sldNum" sz="quarter" idx="12"/>
          </p:nvPr>
        </p:nvSpPr>
        <p:spPr/>
        <p:txBody>
          <a:bodyPr/>
          <a:lstStyle/>
          <a:p>
            <a:fld id="{45C03CAD-6E00-4915-81CB-BB0CDF3944E1}" type="slidenum">
              <a:rPr lang="zh-CN" altLang="en-US" smtClean="0"/>
              <a:t>‹#›</a:t>
            </a:fld>
            <a:endParaRPr lang="zh-CN" altLang="en-US"/>
          </a:p>
        </p:txBody>
      </p:sp>
    </p:spTree>
    <p:extLst>
      <p:ext uri="{BB962C8B-B14F-4D97-AF65-F5344CB8AC3E}">
        <p14:creationId xmlns:p14="http://schemas.microsoft.com/office/powerpoint/2010/main" val="12987089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7937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759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0975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7042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cxnSp>
        <p:nvCxnSpPr>
          <p:cNvPr id="3" name="直接连接符 2"/>
          <p:cNvCxnSpPr/>
          <p:nvPr userDrawn="1"/>
        </p:nvCxnSpPr>
        <p:spPr>
          <a:xfrm>
            <a:off x="1" y="909303"/>
            <a:ext cx="1220231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燕尾形 6"/>
          <p:cNvSpPr/>
          <p:nvPr userDrawn="1"/>
        </p:nvSpPr>
        <p:spPr>
          <a:xfrm>
            <a:off x="1586533" y="1"/>
            <a:ext cx="860196" cy="909303"/>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solidFill>
                <a:schemeClr val="tx1"/>
              </a:solidFill>
              <a:latin typeface="微软雅黑"/>
              <a:ea typeface="微软雅黑"/>
              <a:cs typeface="微软雅黑"/>
            </a:endParaRPr>
          </a:p>
        </p:txBody>
      </p:sp>
    </p:spTree>
    <p:extLst>
      <p:ext uri="{BB962C8B-B14F-4D97-AF65-F5344CB8AC3E}">
        <p14:creationId xmlns:p14="http://schemas.microsoft.com/office/powerpoint/2010/main" val="14198495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6108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575"/>
            <a:ext cx="10972641" cy="114273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376755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575"/>
            <a:ext cx="10972641" cy="114273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430897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6E970-F4BF-4EFA-B932-8EEB61058F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B66CCB-E2B2-4C1C-A6ED-FB213542B7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2BF452-C038-4E51-AE3F-074EBA557FCD}"/>
              </a:ext>
            </a:extLst>
          </p:cNvPr>
          <p:cNvSpPr>
            <a:spLocks noGrp="1"/>
          </p:cNvSpPr>
          <p:nvPr>
            <p:ph type="dt" sz="half" idx="10"/>
          </p:nvPr>
        </p:nvSpPr>
        <p:spPr/>
        <p:txBody>
          <a:bodyPr/>
          <a:lstStyle/>
          <a:p>
            <a:fld id="{9BB01214-EECE-4CD1-8A64-386B9D5F2F5E}"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id="{FCC44417-8CD0-4BF2-8D99-681B0B963C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4B0294-6A02-4ED3-989E-CF94BB85368F}"/>
              </a:ext>
            </a:extLst>
          </p:cNvPr>
          <p:cNvSpPr>
            <a:spLocks noGrp="1"/>
          </p:cNvSpPr>
          <p:nvPr>
            <p:ph type="sldNum" sz="quarter" idx="12"/>
          </p:nvPr>
        </p:nvSpPr>
        <p:spPr/>
        <p:txBody>
          <a:bodyPr/>
          <a:lstStyle/>
          <a:p>
            <a:fld id="{45C03CAD-6E00-4915-81CB-BB0CDF3944E1}" type="slidenum">
              <a:rPr lang="zh-CN" altLang="en-US" smtClean="0"/>
              <a:t>‹#›</a:t>
            </a:fld>
            <a:endParaRPr lang="zh-CN" altLang="en-US"/>
          </a:p>
        </p:txBody>
      </p:sp>
    </p:spTree>
    <p:extLst>
      <p:ext uri="{BB962C8B-B14F-4D97-AF65-F5344CB8AC3E}">
        <p14:creationId xmlns:p14="http://schemas.microsoft.com/office/powerpoint/2010/main" val="31609742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575"/>
            <a:ext cx="10972641" cy="1142735"/>
          </a:xfrm>
          <a:prstGeom prst="rect">
            <a:avLst/>
          </a:prstGeom>
        </p:spPr>
        <p:txBody>
          <a:bodyPr/>
          <a:lstStyle/>
          <a:p>
            <a:r>
              <a:rPr lang="zh-CN" altLang="en-US"/>
              <a:t>单击此处编辑母版标题样式</a:t>
            </a:r>
          </a:p>
        </p:txBody>
      </p:sp>
      <p:sp>
        <p:nvSpPr>
          <p:cNvPr id="4" name="矩形 3"/>
          <p:cNvSpPr/>
          <p:nvPr userDrawn="1"/>
        </p:nvSpPr>
        <p:spPr>
          <a:xfrm>
            <a:off x="8135169" y="6543910"/>
            <a:ext cx="966380" cy="230779"/>
          </a:xfrm>
          <a:prstGeom prst="rect">
            <a:avLst/>
          </a:prstGeom>
        </p:spPr>
        <p:txBody>
          <a:bodyPr wrap="square">
            <a:spAutoFit/>
          </a:bodyPr>
          <a:lstStyle/>
          <a:p>
            <a:pPr marL="0" marR="0" lvl="0" indent="0" defTabSz="914217"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217"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217"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217"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217"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217"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217"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217"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217"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19853303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575"/>
            <a:ext cx="10972641" cy="114273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958150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575"/>
            <a:ext cx="10972641" cy="114273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823834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575"/>
            <a:ext cx="10972641" cy="114273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769916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5537C-C33F-45D8-A36A-3CE4046723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22B980E-046F-46CE-8C94-77724B01F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FFBBFD-5FD5-41E5-A396-BA694FD1C30F}"/>
              </a:ext>
            </a:extLst>
          </p:cNvPr>
          <p:cNvSpPr>
            <a:spLocks noGrp="1"/>
          </p:cNvSpPr>
          <p:nvPr>
            <p:ph type="dt" sz="half" idx="10"/>
          </p:nvPr>
        </p:nvSpPr>
        <p:spPr/>
        <p:txBody>
          <a:bodyPr/>
          <a:lstStyle/>
          <a:p>
            <a:fld id="{9BB01214-EECE-4CD1-8A64-386B9D5F2F5E}"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id="{E16D9BF2-D15D-4F08-88AA-FD3C477387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122D50-D2F7-44A6-A270-0F71F8313711}"/>
              </a:ext>
            </a:extLst>
          </p:cNvPr>
          <p:cNvSpPr>
            <a:spLocks noGrp="1"/>
          </p:cNvSpPr>
          <p:nvPr>
            <p:ph type="sldNum" sz="quarter" idx="12"/>
          </p:nvPr>
        </p:nvSpPr>
        <p:spPr/>
        <p:txBody>
          <a:bodyPr/>
          <a:lstStyle/>
          <a:p>
            <a:fld id="{45C03CAD-6E00-4915-81CB-BB0CDF3944E1}" type="slidenum">
              <a:rPr lang="zh-CN" altLang="en-US" smtClean="0"/>
              <a:t>‹#›</a:t>
            </a:fld>
            <a:endParaRPr lang="zh-CN" altLang="en-US"/>
          </a:p>
        </p:txBody>
      </p:sp>
    </p:spTree>
    <p:extLst>
      <p:ext uri="{BB962C8B-B14F-4D97-AF65-F5344CB8AC3E}">
        <p14:creationId xmlns:p14="http://schemas.microsoft.com/office/powerpoint/2010/main" val="2033120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7304C-C5A2-4D8A-BB1A-0C898C9AC4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386DE5-C313-45E2-A427-3668AFA701F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8F8ACE-11CB-4FE6-92CD-BD45AA6CC4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761CC70-2CF3-4472-9AF2-8FBEE3807E86}"/>
              </a:ext>
            </a:extLst>
          </p:cNvPr>
          <p:cNvSpPr>
            <a:spLocks noGrp="1"/>
          </p:cNvSpPr>
          <p:nvPr>
            <p:ph type="dt" sz="half" idx="10"/>
          </p:nvPr>
        </p:nvSpPr>
        <p:spPr/>
        <p:txBody>
          <a:bodyPr/>
          <a:lstStyle/>
          <a:p>
            <a:fld id="{9BB01214-EECE-4CD1-8A64-386B9D5F2F5E}" type="datetimeFigureOut">
              <a:rPr lang="zh-CN" altLang="en-US" smtClean="0"/>
              <a:t>2021/1/8</a:t>
            </a:fld>
            <a:endParaRPr lang="zh-CN" altLang="en-US"/>
          </a:p>
        </p:txBody>
      </p:sp>
      <p:sp>
        <p:nvSpPr>
          <p:cNvPr id="6" name="页脚占位符 5">
            <a:extLst>
              <a:ext uri="{FF2B5EF4-FFF2-40B4-BE49-F238E27FC236}">
                <a16:creationId xmlns:a16="http://schemas.microsoft.com/office/drawing/2014/main" id="{723E94C8-53C4-43D8-8B37-F29129EF17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716B34-1FC1-44E7-83EB-ED01989D9D8A}"/>
              </a:ext>
            </a:extLst>
          </p:cNvPr>
          <p:cNvSpPr>
            <a:spLocks noGrp="1"/>
          </p:cNvSpPr>
          <p:nvPr>
            <p:ph type="sldNum" sz="quarter" idx="12"/>
          </p:nvPr>
        </p:nvSpPr>
        <p:spPr/>
        <p:txBody>
          <a:bodyPr/>
          <a:lstStyle/>
          <a:p>
            <a:fld id="{45C03CAD-6E00-4915-81CB-BB0CDF3944E1}" type="slidenum">
              <a:rPr lang="zh-CN" altLang="en-US" smtClean="0"/>
              <a:t>‹#›</a:t>
            </a:fld>
            <a:endParaRPr lang="zh-CN" altLang="en-US"/>
          </a:p>
        </p:txBody>
      </p:sp>
    </p:spTree>
    <p:extLst>
      <p:ext uri="{BB962C8B-B14F-4D97-AF65-F5344CB8AC3E}">
        <p14:creationId xmlns:p14="http://schemas.microsoft.com/office/powerpoint/2010/main" val="39851948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EC145-E85A-4914-B93B-CD691542EF4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947AF47-BEC5-47DA-BDBF-EB518E50A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66FEF5-901B-45CE-B76E-0C850B789F3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B2944F8-FCBF-4E97-87F1-E2D124FC3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CEA5124-2620-4FD5-A2DD-B556F5A9FAD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4A2688A-C04A-4E14-9A00-F9230B9B9E5F}"/>
              </a:ext>
            </a:extLst>
          </p:cNvPr>
          <p:cNvSpPr>
            <a:spLocks noGrp="1"/>
          </p:cNvSpPr>
          <p:nvPr>
            <p:ph type="dt" sz="half" idx="10"/>
          </p:nvPr>
        </p:nvSpPr>
        <p:spPr/>
        <p:txBody>
          <a:bodyPr/>
          <a:lstStyle/>
          <a:p>
            <a:fld id="{9BB01214-EECE-4CD1-8A64-386B9D5F2F5E}" type="datetimeFigureOut">
              <a:rPr lang="zh-CN" altLang="en-US" smtClean="0"/>
              <a:t>2021/1/8</a:t>
            </a:fld>
            <a:endParaRPr lang="zh-CN" altLang="en-US"/>
          </a:p>
        </p:txBody>
      </p:sp>
      <p:sp>
        <p:nvSpPr>
          <p:cNvPr id="8" name="页脚占位符 7">
            <a:extLst>
              <a:ext uri="{FF2B5EF4-FFF2-40B4-BE49-F238E27FC236}">
                <a16:creationId xmlns:a16="http://schemas.microsoft.com/office/drawing/2014/main" id="{CC246F19-FD55-47EF-9B50-E073607C22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BD8306-6E05-4893-9E21-5AB72E002B5C}"/>
              </a:ext>
            </a:extLst>
          </p:cNvPr>
          <p:cNvSpPr>
            <a:spLocks noGrp="1"/>
          </p:cNvSpPr>
          <p:nvPr>
            <p:ph type="sldNum" sz="quarter" idx="12"/>
          </p:nvPr>
        </p:nvSpPr>
        <p:spPr/>
        <p:txBody>
          <a:bodyPr/>
          <a:lstStyle/>
          <a:p>
            <a:fld id="{45C03CAD-6E00-4915-81CB-BB0CDF3944E1}" type="slidenum">
              <a:rPr lang="zh-CN" altLang="en-US" smtClean="0"/>
              <a:t>‹#›</a:t>
            </a:fld>
            <a:endParaRPr lang="zh-CN" altLang="en-US"/>
          </a:p>
        </p:txBody>
      </p:sp>
    </p:spTree>
    <p:extLst>
      <p:ext uri="{BB962C8B-B14F-4D97-AF65-F5344CB8AC3E}">
        <p14:creationId xmlns:p14="http://schemas.microsoft.com/office/powerpoint/2010/main" val="19816953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B8154-CC75-4522-B807-4C957717632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61D04E-A37B-4CE4-A8EE-01856BA080D3}"/>
              </a:ext>
            </a:extLst>
          </p:cNvPr>
          <p:cNvSpPr>
            <a:spLocks noGrp="1"/>
          </p:cNvSpPr>
          <p:nvPr>
            <p:ph type="dt" sz="half" idx="10"/>
          </p:nvPr>
        </p:nvSpPr>
        <p:spPr/>
        <p:txBody>
          <a:bodyPr/>
          <a:lstStyle/>
          <a:p>
            <a:fld id="{9BB01214-EECE-4CD1-8A64-386B9D5F2F5E}" type="datetimeFigureOut">
              <a:rPr lang="zh-CN" altLang="en-US" smtClean="0"/>
              <a:t>2021/1/8</a:t>
            </a:fld>
            <a:endParaRPr lang="zh-CN" altLang="en-US"/>
          </a:p>
        </p:txBody>
      </p:sp>
      <p:sp>
        <p:nvSpPr>
          <p:cNvPr id="4" name="页脚占位符 3">
            <a:extLst>
              <a:ext uri="{FF2B5EF4-FFF2-40B4-BE49-F238E27FC236}">
                <a16:creationId xmlns:a16="http://schemas.microsoft.com/office/drawing/2014/main" id="{C6E215CC-57A3-4AA3-B747-A28D551CCED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5DB086-357D-4F35-A298-E21E1006D9CD}"/>
              </a:ext>
            </a:extLst>
          </p:cNvPr>
          <p:cNvSpPr>
            <a:spLocks noGrp="1"/>
          </p:cNvSpPr>
          <p:nvPr>
            <p:ph type="sldNum" sz="quarter" idx="12"/>
          </p:nvPr>
        </p:nvSpPr>
        <p:spPr/>
        <p:txBody>
          <a:bodyPr/>
          <a:lstStyle/>
          <a:p>
            <a:fld id="{45C03CAD-6E00-4915-81CB-BB0CDF3944E1}" type="slidenum">
              <a:rPr lang="zh-CN" altLang="en-US" smtClean="0"/>
              <a:t>‹#›</a:t>
            </a:fld>
            <a:endParaRPr lang="zh-CN" altLang="en-US"/>
          </a:p>
        </p:txBody>
      </p:sp>
    </p:spTree>
    <p:extLst>
      <p:ext uri="{BB962C8B-B14F-4D97-AF65-F5344CB8AC3E}">
        <p14:creationId xmlns:p14="http://schemas.microsoft.com/office/powerpoint/2010/main" val="18608047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A3BA34-F169-493A-B4A9-DBDB30D5E307}"/>
              </a:ext>
            </a:extLst>
          </p:cNvPr>
          <p:cNvSpPr>
            <a:spLocks noGrp="1"/>
          </p:cNvSpPr>
          <p:nvPr>
            <p:ph type="dt" sz="half" idx="10"/>
          </p:nvPr>
        </p:nvSpPr>
        <p:spPr/>
        <p:txBody>
          <a:bodyPr/>
          <a:lstStyle/>
          <a:p>
            <a:fld id="{9BB01214-EECE-4CD1-8A64-386B9D5F2F5E}" type="datetimeFigureOut">
              <a:rPr lang="zh-CN" altLang="en-US" smtClean="0"/>
              <a:t>2021/1/8</a:t>
            </a:fld>
            <a:endParaRPr lang="zh-CN" altLang="en-US"/>
          </a:p>
        </p:txBody>
      </p:sp>
      <p:sp>
        <p:nvSpPr>
          <p:cNvPr id="3" name="页脚占位符 2">
            <a:extLst>
              <a:ext uri="{FF2B5EF4-FFF2-40B4-BE49-F238E27FC236}">
                <a16:creationId xmlns:a16="http://schemas.microsoft.com/office/drawing/2014/main" id="{6A6C40BC-DBBB-4B4C-BA21-A31434AA7FF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731F7F7-C03F-444B-820C-AAA2B8DB7353}"/>
              </a:ext>
            </a:extLst>
          </p:cNvPr>
          <p:cNvSpPr>
            <a:spLocks noGrp="1"/>
          </p:cNvSpPr>
          <p:nvPr>
            <p:ph type="sldNum" sz="quarter" idx="12"/>
          </p:nvPr>
        </p:nvSpPr>
        <p:spPr/>
        <p:txBody>
          <a:bodyPr/>
          <a:lstStyle/>
          <a:p>
            <a:fld id="{45C03CAD-6E00-4915-81CB-BB0CDF3944E1}" type="slidenum">
              <a:rPr lang="zh-CN" altLang="en-US" smtClean="0"/>
              <a:t>‹#›</a:t>
            </a:fld>
            <a:endParaRPr lang="zh-CN" altLang="en-US"/>
          </a:p>
        </p:txBody>
      </p:sp>
    </p:spTree>
    <p:extLst>
      <p:ext uri="{BB962C8B-B14F-4D97-AF65-F5344CB8AC3E}">
        <p14:creationId xmlns:p14="http://schemas.microsoft.com/office/powerpoint/2010/main" val="15015250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7A5FA-CEC3-468F-9A65-A9B4B1146E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6090769-3EF0-4161-947B-75BD9878B2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907C537-C4C7-4DDD-8BD8-CD5223278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00D9D1-18E4-43C0-A6BA-BAFCE20A3730}"/>
              </a:ext>
            </a:extLst>
          </p:cNvPr>
          <p:cNvSpPr>
            <a:spLocks noGrp="1"/>
          </p:cNvSpPr>
          <p:nvPr>
            <p:ph type="dt" sz="half" idx="10"/>
          </p:nvPr>
        </p:nvSpPr>
        <p:spPr/>
        <p:txBody>
          <a:bodyPr/>
          <a:lstStyle/>
          <a:p>
            <a:fld id="{9BB01214-EECE-4CD1-8A64-386B9D5F2F5E}" type="datetimeFigureOut">
              <a:rPr lang="zh-CN" altLang="en-US" smtClean="0"/>
              <a:t>2021/1/8</a:t>
            </a:fld>
            <a:endParaRPr lang="zh-CN" altLang="en-US"/>
          </a:p>
        </p:txBody>
      </p:sp>
      <p:sp>
        <p:nvSpPr>
          <p:cNvPr id="6" name="页脚占位符 5">
            <a:extLst>
              <a:ext uri="{FF2B5EF4-FFF2-40B4-BE49-F238E27FC236}">
                <a16:creationId xmlns:a16="http://schemas.microsoft.com/office/drawing/2014/main" id="{10465EB7-6E90-4221-A414-E839014980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CD4FBB-00FC-4199-8185-9AA18693AD7A}"/>
              </a:ext>
            </a:extLst>
          </p:cNvPr>
          <p:cNvSpPr>
            <a:spLocks noGrp="1"/>
          </p:cNvSpPr>
          <p:nvPr>
            <p:ph type="sldNum" sz="quarter" idx="12"/>
          </p:nvPr>
        </p:nvSpPr>
        <p:spPr/>
        <p:txBody>
          <a:bodyPr/>
          <a:lstStyle/>
          <a:p>
            <a:fld id="{45C03CAD-6E00-4915-81CB-BB0CDF3944E1}" type="slidenum">
              <a:rPr lang="zh-CN" altLang="en-US" smtClean="0"/>
              <a:t>‹#›</a:t>
            </a:fld>
            <a:endParaRPr lang="zh-CN" altLang="en-US"/>
          </a:p>
        </p:txBody>
      </p:sp>
    </p:spTree>
    <p:extLst>
      <p:ext uri="{BB962C8B-B14F-4D97-AF65-F5344CB8AC3E}">
        <p14:creationId xmlns:p14="http://schemas.microsoft.com/office/powerpoint/2010/main" val="36553887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47381-9C8B-4F50-B360-C965F6AE0F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0FF8E4-2CE4-4287-B9B3-A5F52016C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45641C-7658-4AC7-9E1D-22B637CCB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F038D8-14B3-452C-A613-16DE0151B2C4}"/>
              </a:ext>
            </a:extLst>
          </p:cNvPr>
          <p:cNvSpPr>
            <a:spLocks noGrp="1"/>
          </p:cNvSpPr>
          <p:nvPr>
            <p:ph type="dt" sz="half" idx="10"/>
          </p:nvPr>
        </p:nvSpPr>
        <p:spPr/>
        <p:txBody>
          <a:bodyPr/>
          <a:lstStyle/>
          <a:p>
            <a:fld id="{9BB01214-EECE-4CD1-8A64-386B9D5F2F5E}" type="datetimeFigureOut">
              <a:rPr lang="zh-CN" altLang="en-US" smtClean="0"/>
              <a:t>2021/1/8</a:t>
            </a:fld>
            <a:endParaRPr lang="zh-CN" altLang="en-US"/>
          </a:p>
        </p:txBody>
      </p:sp>
      <p:sp>
        <p:nvSpPr>
          <p:cNvPr id="6" name="页脚占位符 5">
            <a:extLst>
              <a:ext uri="{FF2B5EF4-FFF2-40B4-BE49-F238E27FC236}">
                <a16:creationId xmlns:a16="http://schemas.microsoft.com/office/drawing/2014/main" id="{15F0A2D2-B065-43D0-8FC3-81057916D4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BD8450-FC55-4B0C-B364-C10378F5DC09}"/>
              </a:ext>
            </a:extLst>
          </p:cNvPr>
          <p:cNvSpPr>
            <a:spLocks noGrp="1"/>
          </p:cNvSpPr>
          <p:nvPr>
            <p:ph type="sldNum" sz="quarter" idx="12"/>
          </p:nvPr>
        </p:nvSpPr>
        <p:spPr/>
        <p:txBody>
          <a:bodyPr/>
          <a:lstStyle/>
          <a:p>
            <a:fld id="{45C03CAD-6E00-4915-81CB-BB0CDF3944E1}" type="slidenum">
              <a:rPr lang="zh-CN" altLang="en-US" smtClean="0"/>
              <a:t>‹#›</a:t>
            </a:fld>
            <a:endParaRPr lang="zh-CN" altLang="en-US"/>
          </a:p>
        </p:txBody>
      </p:sp>
    </p:spTree>
    <p:extLst>
      <p:ext uri="{BB962C8B-B14F-4D97-AF65-F5344CB8AC3E}">
        <p14:creationId xmlns:p14="http://schemas.microsoft.com/office/powerpoint/2010/main" val="5155894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236BB2-C6AC-4F95-98CF-ED9A911F5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99F7472-DB5C-4882-A7A3-28A2672A7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12C5CC-0929-4260-A42F-829808E9F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01214-EECE-4CD1-8A64-386B9D5F2F5E}"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id="{FB3A1B76-621D-435B-9C21-86E7D78D9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3E96292-DBBD-4D7F-BAC1-6C588A6463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03CAD-6E00-4915-81CB-BB0CDF3944E1}" type="slidenum">
              <a:rPr lang="zh-CN" altLang="en-US" smtClean="0"/>
              <a:t>‹#›</a:t>
            </a:fld>
            <a:endParaRPr lang="zh-CN" altLang="en-US"/>
          </a:p>
        </p:txBody>
      </p:sp>
    </p:spTree>
    <p:extLst>
      <p:ext uri="{BB962C8B-B14F-4D97-AF65-F5344CB8AC3E}">
        <p14:creationId xmlns:p14="http://schemas.microsoft.com/office/powerpoint/2010/main" val="4037754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55513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ctr" defTabSz="1088284" rtl="0" eaLnBrk="1" latinLnBrk="0" hangingPunct="1">
        <a:spcBef>
          <a:spcPct val="0"/>
        </a:spcBef>
        <a:buNone/>
        <a:defRPr sz="5199" kern="1200">
          <a:solidFill>
            <a:schemeClr val="tx1"/>
          </a:solidFill>
          <a:latin typeface="+mj-lt"/>
          <a:ea typeface="+mj-ea"/>
          <a:cs typeface="+mj-cs"/>
        </a:defRPr>
      </a:lvl1pPr>
    </p:titleStyle>
    <p:bodyStyle>
      <a:lvl1pPr marL="408106" indent="-408106" algn="l" defTabSz="1088284" rtl="0" eaLnBrk="1" latinLnBrk="0" hangingPunct="1">
        <a:spcBef>
          <a:spcPct val="20000"/>
        </a:spcBef>
        <a:buFont typeface="Arial" pitchFamily="34" charset="0"/>
        <a:buChar char="•"/>
        <a:defRPr sz="3799" kern="1200">
          <a:solidFill>
            <a:schemeClr val="tx1"/>
          </a:solidFill>
          <a:latin typeface="+mn-lt"/>
          <a:ea typeface="+mn-ea"/>
          <a:cs typeface="+mn-cs"/>
        </a:defRPr>
      </a:lvl1pPr>
      <a:lvl2pPr marL="884231" indent="-340089" algn="l" defTabSz="1088284" rtl="0" eaLnBrk="1" latinLnBrk="0" hangingPunct="1">
        <a:spcBef>
          <a:spcPct val="20000"/>
        </a:spcBef>
        <a:buFont typeface="Arial" pitchFamily="34" charset="0"/>
        <a:buChar char="–"/>
        <a:defRPr sz="3299" kern="1200">
          <a:solidFill>
            <a:schemeClr val="tx1"/>
          </a:solidFill>
          <a:latin typeface="+mn-lt"/>
          <a:ea typeface="+mn-ea"/>
          <a:cs typeface="+mn-cs"/>
        </a:defRPr>
      </a:lvl2pPr>
      <a:lvl3pPr marL="1360355" indent="-272071" algn="l" defTabSz="1088284" rtl="0" eaLnBrk="1" latinLnBrk="0" hangingPunct="1">
        <a:spcBef>
          <a:spcPct val="20000"/>
        </a:spcBef>
        <a:buFont typeface="Arial" pitchFamily="34" charset="0"/>
        <a:buChar char="•"/>
        <a:defRPr sz="2899" kern="1200">
          <a:solidFill>
            <a:schemeClr val="tx1"/>
          </a:solidFill>
          <a:latin typeface="+mn-lt"/>
          <a:ea typeface="+mn-ea"/>
          <a:cs typeface="+mn-cs"/>
        </a:defRPr>
      </a:lvl3pPr>
      <a:lvl4pPr marL="1904497" indent="-272071" algn="l" defTabSz="1088284"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8639" indent="-272071" algn="l" defTabSz="1088284"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2781" indent="-272071" algn="l" defTabSz="1088284"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23" indent="-272071" algn="l" defTabSz="1088284"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66" indent="-272071" algn="l" defTabSz="1088284"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07" indent="-272071" algn="l" defTabSz="1088284"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8284" rtl="0" eaLnBrk="1" latinLnBrk="0" hangingPunct="1">
        <a:defRPr sz="2100" kern="1200">
          <a:solidFill>
            <a:schemeClr val="tx1"/>
          </a:solidFill>
          <a:latin typeface="+mn-lt"/>
          <a:ea typeface="+mn-ea"/>
          <a:cs typeface="+mn-cs"/>
        </a:defRPr>
      </a:lvl1pPr>
      <a:lvl2pPr marL="544142" algn="l" defTabSz="1088284" rtl="0" eaLnBrk="1" latinLnBrk="0" hangingPunct="1">
        <a:defRPr sz="2100" kern="1200">
          <a:solidFill>
            <a:schemeClr val="tx1"/>
          </a:solidFill>
          <a:latin typeface="+mn-lt"/>
          <a:ea typeface="+mn-ea"/>
          <a:cs typeface="+mn-cs"/>
        </a:defRPr>
      </a:lvl2pPr>
      <a:lvl3pPr marL="1088284" algn="l" defTabSz="1088284" rtl="0" eaLnBrk="1" latinLnBrk="0" hangingPunct="1">
        <a:defRPr sz="2100" kern="1200">
          <a:solidFill>
            <a:schemeClr val="tx1"/>
          </a:solidFill>
          <a:latin typeface="+mn-lt"/>
          <a:ea typeface="+mn-ea"/>
          <a:cs typeface="+mn-cs"/>
        </a:defRPr>
      </a:lvl3pPr>
      <a:lvl4pPr marL="1632426" algn="l" defTabSz="1088284" rtl="0" eaLnBrk="1" latinLnBrk="0" hangingPunct="1">
        <a:defRPr sz="2100" kern="1200">
          <a:solidFill>
            <a:schemeClr val="tx1"/>
          </a:solidFill>
          <a:latin typeface="+mn-lt"/>
          <a:ea typeface="+mn-ea"/>
          <a:cs typeface="+mn-cs"/>
        </a:defRPr>
      </a:lvl4pPr>
      <a:lvl5pPr marL="2176569" algn="l" defTabSz="1088284" rtl="0" eaLnBrk="1" latinLnBrk="0" hangingPunct="1">
        <a:defRPr sz="2100" kern="1200">
          <a:solidFill>
            <a:schemeClr val="tx1"/>
          </a:solidFill>
          <a:latin typeface="+mn-lt"/>
          <a:ea typeface="+mn-ea"/>
          <a:cs typeface="+mn-cs"/>
        </a:defRPr>
      </a:lvl5pPr>
      <a:lvl6pPr marL="2720710" algn="l" defTabSz="1088284" rtl="0" eaLnBrk="1" latinLnBrk="0" hangingPunct="1">
        <a:defRPr sz="2100" kern="1200">
          <a:solidFill>
            <a:schemeClr val="tx1"/>
          </a:solidFill>
          <a:latin typeface="+mn-lt"/>
          <a:ea typeface="+mn-ea"/>
          <a:cs typeface="+mn-cs"/>
        </a:defRPr>
      </a:lvl6pPr>
      <a:lvl7pPr marL="3264852" algn="l" defTabSz="1088284" rtl="0" eaLnBrk="1" latinLnBrk="0" hangingPunct="1">
        <a:defRPr sz="2100" kern="1200">
          <a:solidFill>
            <a:schemeClr val="tx1"/>
          </a:solidFill>
          <a:latin typeface="+mn-lt"/>
          <a:ea typeface="+mn-ea"/>
          <a:cs typeface="+mn-cs"/>
        </a:defRPr>
      </a:lvl7pPr>
      <a:lvl8pPr marL="3808994" algn="l" defTabSz="1088284" rtl="0" eaLnBrk="1" latinLnBrk="0" hangingPunct="1">
        <a:defRPr sz="2100" kern="1200">
          <a:solidFill>
            <a:schemeClr val="tx1"/>
          </a:solidFill>
          <a:latin typeface="+mn-lt"/>
          <a:ea typeface="+mn-ea"/>
          <a:cs typeface="+mn-cs"/>
        </a:defRPr>
      </a:lvl8pPr>
      <a:lvl9pPr marL="4353136" algn="l" defTabSz="108828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11.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1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jpg"/><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6.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31.png"/><Relationship Id="rId5" Type="http://schemas.openxmlformats.org/officeDocument/2006/relationships/image" Target="../media/image30.jp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2205" y="740701"/>
            <a:ext cx="5038061"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736" y="740701"/>
            <a:ext cx="5038061"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206" y="6405331"/>
            <a:ext cx="3041069" cy="452669"/>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33" name="矩形 32"/>
          <p:cNvSpPr/>
          <p:nvPr/>
        </p:nvSpPr>
        <p:spPr>
          <a:xfrm>
            <a:off x="3043276" y="6405331"/>
            <a:ext cx="3063041" cy="45266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34" name="矩形 33"/>
          <p:cNvSpPr/>
          <p:nvPr/>
        </p:nvSpPr>
        <p:spPr>
          <a:xfrm>
            <a:off x="6096001" y="6405331"/>
            <a:ext cx="3046898" cy="452669"/>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35" name="矩形 34"/>
          <p:cNvSpPr/>
          <p:nvPr/>
        </p:nvSpPr>
        <p:spPr>
          <a:xfrm>
            <a:off x="9142899" y="6405331"/>
            <a:ext cx="3046898" cy="452669"/>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36" name="矩形 35"/>
          <p:cNvSpPr/>
          <p:nvPr/>
        </p:nvSpPr>
        <p:spPr>
          <a:xfrm>
            <a:off x="2205" y="-27383"/>
            <a:ext cx="3046898" cy="12339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37" name="矩形 36"/>
          <p:cNvSpPr/>
          <p:nvPr/>
        </p:nvSpPr>
        <p:spPr>
          <a:xfrm>
            <a:off x="3049103" y="-27383"/>
            <a:ext cx="3046898" cy="12339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38" name="矩形 37"/>
          <p:cNvSpPr/>
          <p:nvPr/>
        </p:nvSpPr>
        <p:spPr>
          <a:xfrm>
            <a:off x="6096001" y="-27383"/>
            <a:ext cx="3046898" cy="12339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39" name="矩形 38"/>
          <p:cNvSpPr/>
          <p:nvPr/>
        </p:nvSpPr>
        <p:spPr>
          <a:xfrm>
            <a:off x="9142899" y="-27383"/>
            <a:ext cx="3046898" cy="12339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40" name="TextBox 39"/>
          <p:cNvSpPr txBox="1"/>
          <p:nvPr/>
        </p:nvSpPr>
        <p:spPr>
          <a:xfrm>
            <a:off x="3925018" y="2512660"/>
            <a:ext cx="4339573" cy="646292"/>
          </a:xfrm>
          <a:prstGeom prst="rect">
            <a:avLst/>
          </a:prstGeom>
          <a:noFill/>
        </p:spPr>
        <p:txBody>
          <a:bodyPr wrap="none" lIns="91402" tIns="45701" rIns="91402" bIns="45701" rtlCol="0">
            <a:spAutoFit/>
          </a:bodyPr>
          <a:lstStyle/>
          <a:p>
            <a:r>
              <a:rPr lang="zh-CN" altLang="en-US" sz="3600" dirty="0">
                <a:solidFill>
                  <a:srgbClr val="38B1BF"/>
                </a:solidFill>
                <a:latin typeface="Impact" panose="020B0806030902050204" pitchFamily="34" charset="0"/>
              </a:rPr>
              <a:t>软件工程原理与实践</a:t>
            </a:r>
          </a:p>
        </p:txBody>
      </p:sp>
      <p:sp>
        <p:nvSpPr>
          <p:cNvPr id="41" name="文本框 5"/>
          <p:cNvSpPr txBox="1"/>
          <p:nvPr/>
        </p:nvSpPr>
        <p:spPr>
          <a:xfrm>
            <a:off x="3892958" y="4646252"/>
            <a:ext cx="4371633" cy="384682"/>
          </a:xfrm>
          <a:prstGeom prst="rect">
            <a:avLst/>
          </a:prstGeom>
          <a:noFill/>
        </p:spPr>
        <p:txBody>
          <a:bodyPr wrap="none" lIns="91402" tIns="45701" rIns="91402" bIns="45701" rtlCol="0">
            <a:spAutoFit/>
          </a:bodyPr>
          <a:lstStyle/>
          <a:p>
            <a:pPr algn="ctr"/>
            <a:r>
              <a:rPr lang="zh-CN" altLang="en-US" sz="1900" dirty="0">
                <a:solidFill>
                  <a:schemeClr val="tx1">
                    <a:lumMod val="85000"/>
                    <a:lumOff val="15000"/>
                  </a:schemeClr>
                </a:solidFill>
                <a:latin typeface="微软雅黑" pitchFamily="34" charset="-122"/>
                <a:ea typeface="微软雅黑" pitchFamily="34" charset="-122"/>
              </a:rPr>
              <a:t>成员：程可 邓诗羿 蓝浩宁 刘慎恒 张澳</a:t>
            </a:r>
            <a:endParaRPr lang="en-US" altLang="zh-CN" sz="1900" dirty="0">
              <a:solidFill>
                <a:schemeClr val="tx1">
                  <a:lumMod val="85000"/>
                  <a:lumOff val="15000"/>
                </a:schemeClr>
              </a:solidFill>
              <a:latin typeface="微软雅黑" pitchFamily="34" charset="-122"/>
              <a:ea typeface="微软雅黑" pitchFamily="34" charset="-122"/>
            </a:endParaRPr>
          </a:p>
        </p:txBody>
      </p:sp>
      <p:sp>
        <p:nvSpPr>
          <p:cNvPr id="42" name="矩形 41"/>
          <p:cNvSpPr/>
          <p:nvPr/>
        </p:nvSpPr>
        <p:spPr>
          <a:xfrm>
            <a:off x="3181225" y="3551939"/>
            <a:ext cx="5827161" cy="938552"/>
          </a:xfrm>
          <a:prstGeom prst="rect">
            <a:avLst/>
          </a:prstGeom>
          <a:noFill/>
          <a:ln>
            <a:noFill/>
          </a:ln>
          <a:effectLst>
            <a:glow rad="1905000">
              <a:srgbClr val="F14124">
                <a:alpha val="40000"/>
              </a:srgbClr>
            </a:glow>
            <a:softEdge rad="1270000"/>
          </a:effectLst>
        </p:spPr>
        <p:txBody>
          <a:bodyPr wrap="none" lIns="91402" tIns="45701" rIns="91402" bIns="45701">
            <a:spAutoFit/>
          </a:bodyPr>
          <a:lstStyle/>
          <a:p>
            <a:pPr algn="ctr"/>
            <a:r>
              <a:rPr lang="zh-CN" altLang="en-US" sz="5499" b="1" dirty="0">
                <a:solidFill>
                  <a:schemeClr val="tx1">
                    <a:lumMod val="75000"/>
                    <a:lumOff val="25000"/>
                  </a:schemeClr>
                </a:solidFill>
                <a:latin typeface="微软雅黑" pitchFamily="34" charset="-122"/>
                <a:ea typeface="微软雅黑" pitchFamily="34" charset="-122"/>
              </a:rPr>
              <a:t>小箱交云作业平台</a:t>
            </a:r>
          </a:p>
        </p:txBody>
      </p:sp>
      <p:sp>
        <p:nvSpPr>
          <p:cNvPr id="43" name="文本框 5"/>
          <p:cNvSpPr txBox="1"/>
          <p:nvPr/>
        </p:nvSpPr>
        <p:spPr>
          <a:xfrm>
            <a:off x="4827508" y="5153038"/>
            <a:ext cx="2502532" cy="384682"/>
          </a:xfrm>
          <a:prstGeom prst="rect">
            <a:avLst/>
          </a:prstGeom>
          <a:noFill/>
        </p:spPr>
        <p:txBody>
          <a:bodyPr wrap="none" lIns="91402" tIns="45701" rIns="91402" bIns="45701" rtlCol="0">
            <a:spAutoFit/>
          </a:bodyPr>
          <a:lstStyle/>
          <a:p>
            <a:pPr algn="ctr"/>
            <a:r>
              <a:rPr lang="zh-CN" altLang="en-US" sz="1900" dirty="0">
                <a:solidFill>
                  <a:schemeClr val="tx1">
                    <a:lumMod val="85000"/>
                    <a:lumOff val="15000"/>
                  </a:schemeClr>
                </a:solidFill>
                <a:latin typeface="微软雅黑" pitchFamily="34" charset="-122"/>
                <a:ea typeface="微软雅黑" pitchFamily="34" charset="-122"/>
              </a:rPr>
              <a:t>日期：</a:t>
            </a:r>
            <a:r>
              <a:rPr lang="en-US" altLang="zh-CN" sz="1900" dirty="0">
                <a:solidFill>
                  <a:schemeClr val="tx1">
                    <a:lumMod val="85000"/>
                    <a:lumOff val="15000"/>
                  </a:schemeClr>
                </a:solidFill>
                <a:latin typeface="微软雅黑" pitchFamily="34" charset="-122"/>
                <a:ea typeface="微软雅黑" pitchFamily="34" charset="-122"/>
              </a:rPr>
              <a:t>2021</a:t>
            </a:r>
            <a:r>
              <a:rPr lang="zh-CN" altLang="en-US" sz="1900" dirty="0">
                <a:solidFill>
                  <a:schemeClr val="tx1">
                    <a:lumMod val="85000"/>
                    <a:lumOff val="15000"/>
                  </a:schemeClr>
                </a:solidFill>
                <a:latin typeface="微软雅黑" pitchFamily="34" charset="-122"/>
                <a:ea typeface="微软雅黑" pitchFamily="34" charset="-122"/>
              </a:rPr>
              <a:t>年</a:t>
            </a:r>
            <a:r>
              <a:rPr lang="en-US" altLang="zh-CN" sz="1900" dirty="0">
                <a:solidFill>
                  <a:schemeClr val="tx1">
                    <a:lumMod val="85000"/>
                    <a:lumOff val="15000"/>
                  </a:schemeClr>
                </a:solidFill>
                <a:latin typeface="微软雅黑" pitchFamily="34" charset="-122"/>
                <a:ea typeface="微软雅黑" pitchFamily="34" charset="-122"/>
              </a:rPr>
              <a:t>1</a:t>
            </a:r>
            <a:r>
              <a:rPr lang="zh-CN" altLang="en-US" sz="1900" dirty="0">
                <a:solidFill>
                  <a:schemeClr val="tx1">
                    <a:lumMod val="85000"/>
                    <a:lumOff val="15000"/>
                  </a:schemeClr>
                </a:solidFill>
                <a:latin typeface="微软雅黑" pitchFamily="34" charset="-122"/>
                <a:ea typeface="微软雅黑" pitchFamily="34" charset="-122"/>
              </a:rPr>
              <a:t>月</a:t>
            </a:r>
            <a:r>
              <a:rPr lang="en-US" altLang="zh-CN" sz="1900" dirty="0">
                <a:solidFill>
                  <a:schemeClr val="tx1">
                    <a:lumMod val="85000"/>
                    <a:lumOff val="15000"/>
                  </a:schemeClr>
                </a:solidFill>
                <a:latin typeface="微软雅黑" pitchFamily="34" charset="-122"/>
                <a:ea typeface="微软雅黑" pitchFamily="34" charset="-122"/>
              </a:rPr>
              <a:t>8</a:t>
            </a:r>
            <a:r>
              <a:rPr lang="zh-CN" altLang="en-US" sz="1900" dirty="0">
                <a:solidFill>
                  <a:schemeClr val="tx1">
                    <a:lumMod val="85000"/>
                    <a:lumOff val="15000"/>
                  </a:schemeClr>
                </a:solidFill>
                <a:latin typeface="微软雅黑" pitchFamily="34" charset="-122"/>
                <a:ea typeface="微软雅黑" pitchFamily="34" charset="-122"/>
              </a:rPr>
              <a:t>日</a:t>
            </a:r>
            <a:endParaRPr lang="en-US" altLang="zh-CN" sz="1900" dirty="0">
              <a:solidFill>
                <a:schemeClr val="tx1">
                  <a:lumMod val="85000"/>
                  <a:lumOff val="15000"/>
                </a:schemeClr>
              </a:solidFill>
              <a:latin typeface="微软雅黑" pitchFamily="34" charset="-122"/>
              <a:ea typeface="微软雅黑" pitchFamily="34" charset="-122"/>
            </a:endParaRPr>
          </a:p>
        </p:txBody>
      </p:sp>
      <p:cxnSp>
        <p:nvCxnSpPr>
          <p:cNvPr id="44" name="直接连接符 43"/>
          <p:cNvCxnSpPr/>
          <p:nvPr/>
        </p:nvCxnSpPr>
        <p:spPr>
          <a:xfrm>
            <a:off x="2640867" y="4528681"/>
            <a:ext cx="69102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3356A19-5B9B-4394-8B61-7D608FF76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1100" y="67954"/>
            <a:ext cx="1350433" cy="1350433"/>
          </a:xfrm>
          <a:prstGeom prst="rect">
            <a:avLst/>
          </a:prstGeom>
        </p:spPr>
      </p:pic>
    </p:spTree>
    <p:extLst>
      <p:ext uri="{BB962C8B-B14F-4D97-AF65-F5344CB8AC3E}">
        <p14:creationId xmlns:p14="http://schemas.microsoft.com/office/powerpoint/2010/main" val="457946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5197300"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项目关键技术</a:t>
            </a:r>
            <a:r>
              <a:rPr lang="en-US" altLang="zh-CN" sz="2799" b="1" dirty="0">
                <a:solidFill>
                  <a:schemeClr val="tx1">
                    <a:lumMod val="75000"/>
                    <a:lumOff val="25000"/>
                  </a:schemeClr>
                </a:solidFill>
                <a:latin typeface="微软雅黑" pitchFamily="34" charset="-122"/>
              </a:rPr>
              <a:t>-</a:t>
            </a:r>
            <a:r>
              <a:rPr lang="zh-CN" altLang="en-US" sz="2799" b="1" dirty="0">
                <a:solidFill>
                  <a:schemeClr val="tx1">
                    <a:lumMod val="75000"/>
                    <a:lumOff val="25000"/>
                  </a:schemeClr>
                </a:solidFill>
                <a:latin typeface="微软雅黑" pitchFamily="34" charset="-122"/>
              </a:rPr>
              <a:t>数据传输</a:t>
            </a:r>
            <a:endParaRPr lang="en-US" altLang="zh-CN" sz="2799" b="1" dirty="0">
              <a:solidFill>
                <a:schemeClr val="tx1">
                  <a:lumMod val="75000"/>
                  <a:lumOff val="25000"/>
                </a:schemeClr>
              </a:solidFill>
              <a:latin typeface="微软雅黑" pitchFamily="34" charset="-122"/>
            </a:endParaRP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pic>
        <p:nvPicPr>
          <p:cNvPr id="4" name="图片 3">
            <a:extLst>
              <a:ext uri="{FF2B5EF4-FFF2-40B4-BE49-F238E27FC236}">
                <a16:creationId xmlns:a16="http://schemas.microsoft.com/office/drawing/2014/main" id="{3EB9E98B-C1E4-46FA-9BEF-2E52BECC8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063" y="1210176"/>
            <a:ext cx="5164580" cy="1951593"/>
          </a:xfrm>
          <a:prstGeom prst="rect">
            <a:avLst/>
          </a:prstGeom>
        </p:spPr>
      </p:pic>
      <p:sp>
        <p:nvSpPr>
          <p:cNvPr id="2" name="矩形 1">
            <a:extLst>
              <a:ext uri="{FF2B5EF4-FFF2-40B4-BE49-F238E27FC236}">
                <a16:creationId xmlns:a16="http://schemas.microsoft.com/office/drawing/2014/main" id="{06C37A3E-BED4-4A2F-B684-803209B03E8D}"/>
              </a:ext>
            </a:extLst>
          </p:cNvPr>
          <p:cNvSpPr/>
          <p:nvPr/>
        </p:nvSpPr>
        <p:spPr>
          <a:xfrm>
            <a:off x="2042790" y="2506135"/>
            <a:ext cx="878203" cy="440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F4B1348-59E5-4414-BFDF-243524777164}"/>
              </a:ext>
            </a:extLst>
          </p:cNvPr>
          <p:cNvSpPr/>
          <p:nvPr/>
        </p:nvSpPr>
        <p:spPr>
          <a:xfrm>
            <a:off x="4904533" y="2506131"/>
            <a:ext cx="878203" cy="440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DA3A942D-3536-41BE-A3A8-F8E05885A8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063" y="3532460"/>
            <a:ext cx="5164580" cy="2726898"/>
          </a:xfrm>
          <a:prstGeom prst="rect">
            <a:avLst/>
          </a:prstGeom>
        </p:spPr>
      </p:pic>
      <p:sp>
        <p:nvSpPr>
          <p:cNvPr id="17" name="TextBox 12">
            <a:extLst>
              <a:ext uri="{FF2B5EF4-FFF2-40B4-BE49-F238E27FC236}">
                <a16:creationId xmlns:a16="http://schemas.microsoft.com/office/drawing/2014/main" id="{E92951D5-C3E6-4A99-B1F3-A088886E0440}"/>
              </a:ext>
            </a:extLst>
          </p:cNvPr>
          <p:cNvSpPr txBox="1"/>
          <p:nvPr/>
        </p:nvSpPr>
        <p:spPr>
          <a:xfrm>
            <a:off x="8235425" y="2079106"/>
            <a:ext cx="2156261" cy="3447098"/>
          </a:xfrm>
          <a:prstGeom prst="rect">
            <a:avLst/>
          </a:prstGeom>
          <a:noFill/>
        </p:spPr>
        <p:txBody>
          <a:bodyPr wrap="square" lIns="0" tIns="0" rIns="0" bIns="0" rtlCol="0">
            <a:spAutoFit/>
          </a:body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Go-micro</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微服务之间的数据传输使用的是</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protobuf</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Protobuf</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是一种平台无关、语言无关、可扩展且轻便高效的序列化数据结构的协议，可以用于网络通信和数据存储。</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    在两个微服务之间，只要互相知道对方定义的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protobuf</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传输结构就可以进行数据传输。</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Protobuf</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相当于为两个微服务在中间提供了数据传输的接口，起到了解耦作用。</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33">
            <a:extLst>
              <a:ext uri="{FF2B5EF4-FFF2-40B4-BE49-F238E27FC236}">
                <a16:creationId xmlns:a16="http://schemas.microsoft.com/office/drawing/2014/main" id="{B039396E-B302-4531-923C-25DC56F56A7C}"/>
              </a:ext>
            </a:extLst>
          </p:cNvPr>
          <p:cNvSpPr txBox="1"/>
          <p:nvPr/>
        </p:nvSpPr>
        <p:spPr>
          <a:xfrm>
            <a:off x="8235424" y="1684266"/>
            <a:ext cx="2156262" cy="276999"/>
          </a:xfrm>
          <a:prstGeom prst="rect">
            <a:avLst/>
          </a:prstGeom>
          <a:noFill/>
        </p:spPr>
        <p:txBody>
          <a:bodyPr wrap="square" lIns="0" tIns="0" rIns="0" bIns="0"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数据传输</a:t>
            </a:r>
          </a:p>
        </p:txBody>
      </p:sp>
      <p:sp>
        <p:nvSpPr>
          <p:cNvPr id="11" name="矩形: 圆角 10">
            <a:extLst>
              <a:ext uri="{FF2B5EF4-FFF2-40B4-BE49-F238E27FC236}">
                <a16:creationId xmlns:a16="http://schemas.microsoft.com/office/drawing/2014/main" id="{B04552EE-E165-4031-8983-F2A000FE8B88}"/>
              </a:ext>
            </a:extLst>
          </p:cNvPr>
          <p:cNvSpPr/>
          <p:nvPr/>
        </p:nvSpPr>
        <p:spPr>
          <a:xfrm>
            <a:off x="8026400" y="1978200"/>
            <a:ext cx="2556933" cy="35480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99720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5197300"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项目关键技术</a:t>
            </a:r>
            <a:r>
              <a:rPr lang="en-US" altLang="zh-CN" sz="2799" b="1" dirty="0">
                <a:solidFill>
                  <a:schemeClr val="tx1">
                    <a:lumMod val="75000"/>
                    <a:lumOff val="25000"/>
                  </a:schemeClr>
                </a:solidFill>
                <a:latin typeface="微软雅黑" pitchFamily="34" charset="-122"/>
              </a:rPr>
              <a:t>-</a:t>
            </a:r>
            <a:r>
              <a:rPr lang="zh-CN" altLang="en-US" sz="2799" b="1" dirty="0">
                <a:solidFill>
                  <a:schemeClr val="tx1">
                    <a:lumMod val="75000"/>
                    <a:lumOff val="25000"/>
                  </a:schemeClr>
                </a:solidFill>
                <a:latin typeface="微软雅黑" pitchFamily="34" charset="-122"/>
              </a:rPr>
              <a:t>消息订阅和发布</a:t>
            </a:r>
            <a:endParaRPr lang="en-US" altLang="zh-CN" sz="2799" b="1" dirty="0">
              <a:solidFill>
                <a:schemeClr val="tx1">
                  <a:lumMod val="75000"/>
                  <a:lumOff val="25000"/>
                </a:schemeClr>
              </a:solidFill>
              <a:latin typeface="微软雅黑" pitchFamily="34" charset="-122"/>
            </a:endParaRP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pic>
        <p:nvPicPr>
          <p:cNvPr id="4" name="图片 3">
            <a:extLst>
              <a:ext uri="{FF2B5EF4-FFF2-40B4-BE49-F238E27FC236}">
                <a16:creationId xmlns:a16="http://schemas.microsoft.com/office/drawing/2014/main" id="{5F9AE6B0-F673-4EEE-BBE1-1FC29DFFA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003" y="1083173"/>
            <a:ext cx="5164580" cy="1951593"/>
          </a:xfrm>
          <a:prstGeom prst="rect">
            <a:avLst/>
          </a:prstGeom>
        </p:spPr>
      </p:pic>
      <p:sp>
        <p:nvSpPr>
          <p:cNvPr id="2" name="矩形 1">
            <a:extLst>
              <a:ext uri="{FF2B5EF4-FFF2-40B4-BE49-F238E27FC236}">
                <a16:creationId xmlns:a16="http://schemas.microsoft.com/office/drawing/2014/main" id="{381275BD-35C1-4802-BEC4-C3C5525F69E9}"/>
              </a:ext>
            </a:extLst>
          </p:cNvPr>
          <p:cNvSpPr/>
          <p:nvPr/>
        </p:nvSpPr>
        <p:spPr>
          <a:xfrm>
            <a:off x="330201" y="2387601"/>
            <a:ext cx="922867" cy="4148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613D99C9-0D4F-40B0-AC1C-54F6B1B4D1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270" y="3336085"/>
            <a:ext cx="1981372" cy="670618"/>
          </a:xfrm>
          <a:prstGeom prst="rect">
            <a:avLst/>
          </a:prstGeom>
        </p:spPr>
      </p:pic>
      <p:sp>
        <p:nvSpPr>
          <p:cNvPr id="7" name="矩形: 圆角 6">
            <a:extLst>
              <a:ext uri="{FF2B5EF4-FFF2-40B4-BE49-F238E27FC236}">
                <a16:creationId xmlns:a16="http://schemas.microsoft.com/office/drawing/2014/main" id="{A2A1C691-371D-4A3E-A5A5-32B68501DF29}"/>
              </a:ext>
            </a:extLst>
          </p:cNvPr>
          <p:cNvSpPr/>
          <p:nvPr/>
        </p:nvSpPr>
        <p:spPr>
          <a:xfrm>
            <a:off x="555270" y="3903693"/>
            <a:ext cx="4126797" cy="24801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67E8477-2964-471F-B13F-464068E1BCE8}"/>
              </a:ext>
            </a:extLst>
          </p:cNvPr>
          <p:cNvSpPr txBox="1"/>
          <p:nvPr/>
        </p:nvSpPr>
        <p:spPr>
          <a:xfrm>
            <a:off x="770468" y="4116774"/>
            <a:ext cx="3682999" cy="2031325"/>
          </a:xfrm>
          <a:prstGeom prst="rect">
            <a:avLst/>
          </a:prstGeom>
          <a:noFill/>
        </p:spPr>
        <p:txBody>
          <a:bodyPr wrap="square" rtlCol="0">
            <a:spAutoFit/>
          </a:bodyPr>
          <a:lstStyle/>
          <a:p>
            <a:r>
              <a:rPr lang="en-US" altLang="zh-CN" sz="1400" dirty="0">
                <a:solidFill>
                  <a:srgbClr val="121212"/>
                </a:solidFill>
                <a:latin typeface="-apple-system"/>
              </a:rPr>
              <a:t>    N</a:t>
            </a:r>
            <a:r>
              <a:rPr lang="en-US" altLang="zh-CN" sz="1400" b="0" i="0" dirty="0">
                <a:solidFill>
                  <a:srgbClr val="121212"/>
                </a:solidFill>
                <a:effectLst/>
                <a:latin typeface="-apple-system"/>
              </a:rPr>
              <a:t>ats</a:t>
            </a:r>
            <a:r>
              <a:rPr lang="zh-CN" altLang="en-US" sz="1400" b="0" i="0" dirty="0">
                <a:solidFill>
                  <a:srgbClr val="121212"/>
                </a:solidFill>
                <a:effectLst/>
                <a:latin typeface="-apple-system"/>
              </a:rPr>
              <a:t>是一个开源的，云原生的消息系统。</a:t>
            </a:r>
            <a:r>
              <a:rPr lang="en-US" altLang="zh-CN" sz="1400" dirty="0">
                <a:solidFill>
                  <a:srgbClr val="121212"/>
                </a:solidFill>
                <a:latin typeface="-apple-system"/>
              </a:rPr>
              <a:t>N</a:t>
            </a:r>
            <a:r>
              <a:rPr lang="en-US" altLang="zh-CN" sz="1400" b="0" i="0" dirty="0">
                <a:solidFill>
                  <a:srgbClr val="121212"/>
                </a:solidFill>
                <a:effectLst/>
                <a:latin typeface="-apple-system"/>
              </a:rPr>
              <a:t>ats</a:t>
            </a:r>
            <a:r>
              <a:rPr lang="zh-CN" altLang="en-US" sz="1400" b="0" i="0" dirty="0">
                <a:solidFill>
                  <a:srgbClr val="121212"/>
                </a:solidFill>
                <a:effectLst/>
                <a:latin typeface="-apple-system"/>
              </a:rPr>
              <a:t>核心基于</a:t>
            </a:r>
            <a:r>
              <a:rPr lang="en-US" altLang="zh-CN" sz="1400" b="0" i="0" dirty="0" err="1">
                <a:solidFill>
                  <a:srgbClr val="121212"/>
                </a:solidFill>
                <a:effectLst/>
                <a:latin typeface="-apple-system"/>
              </a:rPr>
              <a:t>EventMachine</a:t>
            </a:r>
            <a:r>
              <a:rPr lang="zh-CN" altLang="en-US" sz="1400" b="0" i="0" dirty="0">
                <a:solidFill>
                  <a:srgbClr val="121212"/>
                </a:solidFill>
                <a:effectLst/>
                <a:latin typeface="-apple-system"/>
              </a:rPr>
              <a:t>开发，原理是基于消息发布订阅机制，每台服务器上的每个模块会根据自己的消息类别向</a:t>
            </a:r>
            <a:r>
              <a:rPr lang="en-US" altLang="zh-CN" sz="1400" b="0" i="0" dirty="0" err="1">
                <a:solidFill>
                  <a:srgbClr val="121212"/>
                </a:solidFill>
                <a:effectLst/>
                <a:latin typeface="-apple-system"/>
              </a:rPr>
              <a:t>MessageBus</a:t>
            </a:r>
            <a:r>
              <a:rPr lang="zh-CN" altLang="en-US" sz="1400" b="0" i="0" dirty="0">
                <a:solidFill>
                  <a:srgbClr val="121212"/>
                </a:solidFill>
                <a:effectLst/>
                <a:latin typeface="-apple-system"/>
              </a:rPr>
              <a:t>发布多个消息主题，而同时也向自己需要交互的模块，按照需要的主题订阅消息。 能够达到每秒</a:t>
            </a:r>
            <a:r>
              <a:rPr lang="en-US" altLang="zh-CN" sz="1400" b="0" i="0" dirty="0">
                <a:solidFill>
                  <a:srgbClr val="121212"/>
                </a:solidFill>
                <a:effectLst/>
                <a:latin typeface="-apple-system"/>
              </a:rPr>
              <a:t>8-11</a:t>
            </a:r>
            <a:r>
              <a:rPr lang="zh-CN" altLang="en-US" sz="1400" b="0" i="0" dirty="0">
                <a:solidFill>
                  <a:srgbClr val="121212"/>
                </a:solidFill>
                <a:effectLst/>
                <a:latin typeface="-apple-system"/>
              </a:rPr>
              <a:t>百万个消息，整个程序很小只有</a:t>
            </a:r>
            <a:r>
              <a:rPr lang="en-US" altLang="zh-CN" sz="1400" b="0" i="0" dirty="0">
                <a:solidFill>
                  <a:srgbClr val="121212"/>
                </a:solidFill>
                <a:effectLst/>
                <a:latin typeface="-apple-system"/>
              </a:rPr>
              <a:t>3M</a:t>
            </a:r>
            <a:r>
              <a:rPr lang="zh-CN" altLang="en-US" sz="1400" b="0" i="0" dirty="0">
                <a:solidFill>
                  <a:srgbClr val="121212"/>
                </a:solidFill>
                <a:effectLst/>
                <a:latin typeface="-apple-system"/>
              </a:rPr>
              <a:t>，它不支持持久化消息，如果服务离线就不能获得消息。</a:t>
            </a:r>
            <a:endParaRPr lang="zh-CN" altLang="en-US" sz="1400" dirty="0"/>
          </a:p>
        </p:txBody>
      </p:sp>
      <p:sp>
        <p:nvSpPr>
          <p:cNvPr id="9" name="矩形: 圆角 8">
            <a:extLst>
              <a:ext uri="{FF2B5EF4-FFF2-40B4-BE49-F238E27FC236}">
                <a16:creationId xmlns:a16="http://schemas.microsoft.com/office/drawing/2014/main" id="{C508FDB7-679F-41F5-8D3B-07F91AA4A30B}"/>
              </a:ext>
            </a:extLst>
          </p:cNvPr>
          <p:cNvSpPr/>
          <p:nvPr/>
        </p:nvSpPr>
        <p:spPr>
          <a:xfrm>
            <a:off x="6265332" y="1854196"/>
            <a:ext cx="5367866" cy="43572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42 Rectángulo">
            <a:extLst>
              <a:ext uri="{FF2B5EF4-FFF2-40B4-BE49-F238E27FC236}">
                <a16:creationId xmlns:a16="http://schemas.microsoft.com/office/drawing/2014/main" id="{961106F2-6A59-4054-BDFD-12DD374B7F89}"/>
              </a:ext>
            </a:extLst>
          </p:cNvPr>
          <p:cNvSpPr/>
          <p:nvPr/>
        </p:nvSpPr>
        <p:spPr>
          <a:xfrm>
            <a:off x="7367262" y="1413350"/>
            <a:ext cx="3164006" cy="360000"/>
          </a:xfrm>
          <a:prstGeom prst="rect">
            <a:avLst/>
          </a:prstGeom>
          <a:solidFill>
            <a:schemeClr val="accent2"/>
          </a:solidFill>
          <a:ln>
            <a:noFill/>
          </a:ln>
          <a:effectLst/>
        </p:spPr>
        <p:style>
          <a:lnRef idx="3">
            <a:schemeClr val="lt1"/>
          </a:lnRef>
          <a:fillRef idx="1">
            <a:schemeClr val="accent4"/>
          </a:fillRef>
          <a:effectRef idx="1">
            <a:schemeClr val="accent4"/>
          </a:effectRef>
          <a:fontRef idx="minor">
            <a:schemeClr val="lt1"/>
          </a:fontRef>
        </p:style>
        <p:txBody>
          <a:bodyPr anchor="ctr"/>
          <a:lstStyle/>
          <a:p>
            <a:pPr lvl="0" algn="ctr" eaLnBrk="0" fontAlgn="base" hangingPunct="0">
              <a:spcBef>
                <a:spcPct val="0"/>
              </a:spcBef>
              <a:spcAft>
                <a:spcPct val="0"/>
              </a:spcAft>
              <a:defRPr/>
            </a:pPr>
            <a:r>
              <a:rPr lang="zh-CN" altLang="en-US" sz="2100" b="1" kern="0" dirty="0">
                <a:solidFill>
                  <a:schemeClr val="bg1"/>
                </a:solidFill>
                <a:latin typeface="微软雅黑" panose="020B0503020204020204" pitchFamily="34" charset="-122"/>
                <a:ea typeface="微软雅黑" panose="020B0503020204020204" pitchFamily="34" charset="-122"/>
              </a:rPr>
              <a:t>消息订阅和发布</a:t>
            </a:r>
            <a:endParaRPr lang="en-US" altLang="zh-CN" sz="2100" b="1" kern="0"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595C37A1-2B4D-4DB7-A479-9214BD7DEE05}"/>
              </a:ext>
            </a:extLst>
          </p:cNvPr>
          <p:cNvSpPr txBox="1"/>
          <p:nvPr/>
        </p:nvSpPr>
        <p:spPr>
          <a:xfrm>
            <a:off x="6468531" y="2031996"/>
            <a:ext cx="5063067" cy="4247317"/>
          </a:xfrm>
          <a:prstGeom prst="rect">
            <a:avLst/>
          </a:prstGeom>
          <a:noFill/>
        </p:spPr>
        <p:txBody>
          <a:bodyPr wrap="square" rtlCol="0">
            <a:spAutoFit/>
          </a:bodyPr>
          <a:lstStyle/>
          <a:p>
            <a:r>
              <a:rPr lang="zh-CN" altLang="en-US" sz="1200" b="0" i="0" dirty="0">
                <a:solidFill>
                  <a:srgbClr val="121212"/>
                </a:solidFill>
                <a:effectLst/>
                <a:latin typeface="-apple-system"/>
              </a:rPr>
              <a:t>    </a:t>
            </a:r>
            <a:r>
              <a:rPr lang="zh-CN" altLang="en-US" sz="1400" b="0" i="0" dirty="0">
                <a:solidFill>
                  <a:srgbClr val="121212"/>
                </a:solidFill>
                <a:effectLst/>
                <a:latin typeface="-apple-system"/>
              </a:rPr>
              <a:t>使用消息队列有三个好处，分别为</a:t>
            </a:r>
            <a:r>
              <a:rPr lang="zh-CN" altLang="en-US" sz="1400" dirty="0">
                <a:solidFill>
                  <a:srgbClr val="121212"/>
                </a:solidFill>
                <a:latin typeface="-apple-system"/>
              </a:rPr>
              <a:t>削峰、稳流和解耦。</a:t>
            </a:r>
            <a:endParaRPr lang="en-US" altLang="zh-CN" sz="1400" b="0" i="0" dirty="0">
              <a:solidFill>
                <a:srgbClr val="121212"/>
              </a:solidFill>
              <a:effectLst/>
              <a:latin typeface="-apple-system"/>
            </a:endParaRPr>
          </a:p>
          <a:p>
            <a:r>
              <a:rPr lang="zh-CN" altLang="en-US" sz="1400" b="0" i="0" dirty="0">
                <a:solidFill>
                  <a:srgbClr val="121212"/>
                </a:solidFill>
                <a:effectLst/>
                <a:latin typeface="-apple-system"/>
              </a:rPr>
              <a:t>    传统面向接口编程是以接口为媒介，实现调用接口者和接口实现者之间的解耦，但是这种解耦程度不是很高，如果接口发生变化，双方代码都需要变动。而事件驱动则是调用者和被调用者互相不知道对方，两者只和中间的消息队列耦合。</a:t>
            </a:r>
            <a:endParaRPr lang="en-US" altLang="zh-CN" sz="1400" b="0" i="0" dirty="0">
              <a:solidFill>
                <a:srgbClr val="121212"/>
              </a:solidFill>
              <a:effectLst/>
              <a:latin typeface="-apple-system"/>
            </a:endParaRPr>
          </a:p>
          <a:p>
            <a:r>
              <a:rPr lang="zh-CN" altLang="en-US" sz="1400" dirty="0">
                <a:solidFill>
                  <a:srgbClr val="121212"/>
                </a:solidFill>
                <a:latin typeface="-apple-system"/>
              </a:rPr>
              <a:t>    使用消息队列实现跨服务调用在应对以下情况有着优势：</a:t>
            </a:r>
            <a:endParaRPr lang="en-US" altLang="zh-CN" sz="1400" dirty="0">
              <a:solidFill>
                <a:srgbClr val="121212"/>
              </a:solidFill>
              <a:latin typeface="-apple-system"/>
            </a:endParaRPr>
          </a:p>
          <a:p>
            <a:pPr marL="228600" indent="-228600">
              <a:buAutoNum type="arabicParenR"/>
            </a:pPr>
            <a:r>
              <a:rPr lang="zh-CN" altLang="en-US" sz="1400" dirty="0">
                <a:solidFill>
                  <a:srgbClr val="121212"/>
                </a:solidFill>
                <a:latin typeface="-apple-system"/>
              </a:rPr>
              <a:t>高吞吐量的消息分散 </a:t>
            </a:r>
            <a:r>
              <a:rPr lang="en-US" altLang="zh-CN" sz="1400" dirty="0">
                <a:solidFill>
                  <a:srgbClr val="121212"/>
                </a:solidFill>
                <a:latin typeface="-apple-system"/>
              </a:rPr>
              <a:t>—— </a:t>
            </a:r>
            <a:r>
              <a:rPr lang="zh-CN" altLang="en-US" sz="1400" dirty="0">
                <a:solidFill>
                  <a:srgbClr val="121212"/>
                </a:solidFill>
                <a:latin typeface="-apple-system"/>
              </a:rPr>
              <a:t>少数的生产者需要将数据发送给很多的消费者。</a:t>
            </a:r>
            <a:endParaRPr lang="en-US" altLang="zh-CN" sz="1400" dirty="0">
              <a:solidFill>
                <a:srgbClr val="121212"/>
              </a:solidFill>
              <a:latin typeface="-apple-system"/>
            </a:endParaRPr>
          </a:p>
          <a:p>
            <a:r>
              <a:rPr lang="en-US" altLang="zh-CN" sz="1400" dirty="0">
                <a:solidFill>
                  <a:srgbClr val="121212"/>
                </a:solidFill>
                <a:latin typeface="-apple-system"/>
              </a:rPr>
              <a:t>2) </a:t>
            </a:r>
            <a:r>
              <a:rPr lang="zh-CN" altLang="en-US" sz="1400" dirty="0">
                <a:solidFill>
                  <a:srgbClr val="121212"/>
                </a:solidFill>
                <a:latin typeface="-apple-system"/>
              </a:rPr>
              <a:t>负载均衡 </a:t>
            </a:r>
            <a:r>
              <a:rPr lang="en-US" altLang="zh-CN" sz="1400" dirty="0">
                <a:solidFill>
                  <a:srgbClr val="121212"/>
                </a:solidFill>
                <a:latin typeface="-apple-system"/>
              </a:rPr>
              <a:t>——</a:t>
            </a:r>
            <a:r>
              <a:rPr lang="zh-CN" altLang="en-US" sz="1400" dirty="0">
                <a:solidFill>
                  <a:srgbClr val="121212"/>
                </a:solidFill>
                <a:latin typeface="-apple-system"/>
              </a:rPr>
              <a:t>主要应用于程序会生成大量的请求，且可动态伸缩程序实例。</a:t>
            </a:r>
            <a:endParaRPr lang="en-US" altLang="zh-CN" sz="1400" dirty="0">
              <a:solidFill>
                <a:srgbClr val="121212"/>
              </a:solidFill>
              <a:latin typeface="-apple-system"/>
            </a:endParaRPr>
          </a:p>
          <a:p>
            <a:r>
              <a:rPr lang="en-US" altLang="zh-CN" sz="1400" dirty="0">
                <a:solidFill>
                  <a:srgbClr val="121212"/>
                </a:solidFill>
                <a:latin typeface="-apple-system"/>
              </a:rPr>
              <a:t>3) N</a:t>
            </a:r>
            <a:r>
              <a:rPr lang="zh-CN" altLang="en-US" sz="1400" dirty="0">
                <a:solidFill>
                  <a:srgbClr val="121212"/>
                </a:solidFill>
                <a:latin typeface="-apple-system"/>
              </a:rPr>
              <a:t>路可扩展性 </a:t>
            </a:r>
            <a:r>
              <a:rPr lang="en-US" altLang="zh-CN" sz="1400" dirty="0">
                <a:solidFill>
                  <a:srgbClr val="121212"/>
                </a:solidFill>
                <a:latin typeface="-apple-system"/>
              </a:rPr>
              <a:t>——</a:t>
            </a:r>
            <a:r>
              <a:rPr lang="zh-CN" altLang="en-US" sz="1400" dirty="0">
                <a:solidFill>
                  <a:srgbClr val="121212"/>
                </a:solidFill>
                <a:latin typeface="-apple-system"/>
              </a:rPr>
              <a:t>通信基础架构能够充分利用</a:t>
            </a:r>
            <a:r>
              <a:rPr lang="en-US" altLang="zh-CN" sz="1400" dirty="0">
                <a:solidFill>
                  <a:srgbClr val="121212"/>
                </a:solidFill>
                <a:latin typeface="-apple-system"/>
              </a:rPr>
              <a:t>go</a:t>
            </a:r>
            <a:r>
              <a:rPr lang="zh-CN" altLang="en-US" sz="1400" dirty="0">
                <a:solidFill>
                  <a:srgbClr val="121212"/>
                </a:solidFill>
                <a:latin typeface="-apple-system"/>
              </a:rPr>
              <a:t>的高效并发</a:t>
            </a:r>
            <a:r>
              <a:rPr lang="en-US" altLang="zh-CN" sz="1400" dirty="0">
                <a:solidFill>
                  <a:srgbClr val="121212"/>
                </a:solidFill>
                <a:latin typeface="-apple-system"/>
              </a:rPr>
              <a:t>/</a:t>
            </a:r>
            <a:r>
              <a:rPr lang="zh-CN" altLang="en-US" sz="1400" dirty="0">
                <a:solidFill>
                  <a:srgbClr val="121212"/>
                </a:solidFill>
                <a:latin typeface="-apple-system"/>
              </a:rPr>
              <a:t>调度机制，以增强水平和垂直的扩展性。</a:t>
            </a:r>
            <a:endParaRPr lang="en-US" altLang="zh-CN" sz="1400" dirty="0">
              <a:solidFill>
                <a:srgbClr val="121212"/>
              </a:solidFill>
              <a:latin typeface="-apple-system"/>
            </a:endParaRPr>
          </a:p>
          <a:p>
            <a:pPr algn="l"/>
            <a:r>
              <a:rPr lang="en-US" altLang="zh-CN" sz="1400" dirty="0">
                <a:solidFill>
                  <a:srgbClr val="121212"/>
                </a:solidFill>
                <a:latin typeface="-apple-system"/>
              </a:rPr>
              <a:t>4)</a:t>
            </a:r>
            <a:r>
              <a:rPr lang="zh-CN" altLang="en-US" sz="1400" dirty="0">
                <a:solidFill>
                  <a:srgbClr val="121212"/>
                </a:solidFill>
                <a:latin typeface="-apple-system"/>
              </a:rPr>
              <a:t>位置透明 </a:t>
            </a:r>
            <a:r>
              <a:rPr lang="en-US" altLang="zh-CN" sz="1400" dirty="0">
                <a:solidFill>
                  <a:srgbClr val="121212"/>
                </a:solidFill>
                <a:latin typeface="-apple-system"/>
              </a:rPr>
              <a:t>——</a:t>
            </a:r>
            <a:r>
              <a:rPr lang="zh-CN" altLang="en-US" sz="1400" dirty="0">
                <a:solidFill>
                  <a:srgbClr val="121212"/>
                </a:solidFill>
                <a:latin typeface="-apple-system"/>
              </a:rPr>
              <a:t>程序在各个地理位置上分布着大量实例，并且无法了解到程序之间的端点位置详情，及他们所生产或消费的数据。</a:t>
            </a:r>
            <a:endParaRPr lang="en-US" altLang="zh-CN" sz="1400" dirty="0">
              <a:solidFill>
                <a:srgbClr val="121212"/>
              </a:solidFill>
              <a:latin typeface="-apple-system"/>
            </a:endParaRPr>
          </a:p>
          <a:p>
            <a:pPr algn="l"/>
            <a:r>
              <a:rPr lang="en-US" altLang="zh-CN" sz="1400" dirty="0">
                <a:solidFill>
                  <a:srgbClr val="121212"/>
                </a:solidFill>
                <a:latin typeface="-apple-system"/>
              </a:rPr>
              <a:t>5)</a:t>
            </a:r>
            <a:r>
              <a:rPr lang="zh-CN" altLang="en-US" sz="1400" b="0" i="0" dirty="0">
                <a:solidFill>
                  <a:srgbClr val="121212"/>
                </a:solidFill>
                <a:effectLst/>
                <a:latin typeface="-apple-system"/>
              </a:rPr>
              <a:t>容错</a:t>
            </a:r>
            <a:r>
              <a:rPr lang="en-US" altLang="zh-CN" sz="1400" b="0" i="0" dirty="0">
                <a:solidFill>
                  <a:srgbClr val="121212"/>
                </a:solidFill>
                <a:effectLst/>
                <a:latin typeface="-apple-system"/>
              </a:rPr>
              <a:t>——</a:t>
            </a:r>
            <a:r>
              <a:rPr lang="zh-CN" altLang="en-US" sz="1400" b="0" i="0" dirty="0">
                <a:solidFill>
                  <a:srgbClr val="121212"/>
                </a:solidFill>
                <a:effectLst/>
                <a:latin typeface="-apple-system"/>
              </a:rPr>
              <a:t>服务发布消息并不会影响到它正常业务逻辑的执行，就算订阅该消息的服务在执行时出错也不会影响到发布消息的服务的正常执行。</a:t>
            </a:r>
            <a:endParaRPr lang="zh-CN" altLang="en-US" sz="1400" dirty="0">
              <a:solidFill>
                <a:srgbClr val="121212"/>
              </a:solidFill>
              <a:latin typeface="-apple-system"/>
            </a:endParaRPr>
          </a:p>
          <a:p>
            <a:endParaRPr lang="en-US" altLang="zh-CN" b="0" i="0" dirty="0">
              <a:solidFill>
                <a:srgbClr val="121212"/>
              </a:solidFill>
              <a:effectLst/>
              <a:latin typeface="-apple-system"/>
            </a:endParaRPr>
          </a:p>
        </p:txBody>
      </p:sp>
    </p:spTree>
    <p:extLst>
      <p:ext uri="{BB962C8B-B14F-4D97-AF65-F5344CB8AC3E}">
        <p14:creationId xmlns:p14="http://schemas.microsoft.com/office/powerpoint/2010/main" val="6084465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5197300"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项目关键技术</a:t>
            </a:r>
            <a:r>
              <a:rPr lang="en-US" altLang="zh-CN" sz="2799" b="1" dirty="0">
                <a:solidFill>
                  <a:schemeClr val="tx1">
                    <a:lumMod val="75000"/>
                    <a:lumOff val="25000"/>
                  </a:schemeClr>
                </a:solidFill>
                <a:latin typeface="微软雅黑" pitchFamily="34" charset="-122"/>
              </a:rPr>
              <a:t>-</a:t>
            </a:r>
            <a:r>
              <a:rPr lang="zh-CN" altLang="en-US" sz="2799" b="1" dirty="0">
                <a:solidFill>
                  <a:schemeClr val="tx1">
                    <a:lumMod val="75000"/>
                    <a:lumOff val="25000"/>
                  </a:schemeClr>
                </a:solidFill>
                <a:latin typeface="微软雅黑" pitchFamily="34" charset="-122"/>
              </a:rPr>
              <a:t>断路器</a:t>
            </a:r>
            <a:endParaRPr lang="en-US" altLang="zh-CN" sz="2799" b="1" dirty="0">
              <a:solidFill>
                <a:schemeClr val="tx1">
                  <a:lumMod val="75000"/>
                  <a:lumOff val="25000"/>
                </a:schemeClr>
              </a:solidFill>
              <a:latin typeface="微软雅黑" pitchFamily="34" charset="-122"/>
            </a:endParaRP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pic>
        <p:nvPicPr>
          <p:cNvPr id="4" name="图片 3">
            <a:extLst>
              <a:ext uri="{FF2B5EF4-FFF2-40B4-BE49-F238E27FC236}">
                <a16:creationId xmlns:a16="http://schemas.microsoft.com/office/drawing/2014/main" id="{8D1F0F77-6979-4196-B6B2-E1839BE1C3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381" y="2044596"/>
            <a:ext cx="3723846" cy="1309165"/>
          </a:xfrm>
          <a:prstGeom prst="rect">
            <a:avLst/>
          </a:prstGeom>
        </p:spPr>
      </p:pic>
      <p:sp>
        <p:nvSpPr>
          <p:cNvPr id="6" name="矩形 5">
            <a:extLst>
              <a:ext uri="{FF2B5EF4-FFF2-40B4-BE49-F238E27FC236}">
                <a16:creationId xmlns:a16="http://schemas.microsoft.com/office/drawing/2014/main" id="{F4FD1A9C-0DAB-48D3-957D-AF1BFF90A4AF}"/>
              </a:ext>
            </a:extLst>
          </p:cNvPr>
          <p:cNvSpPr/>
          <p:nvPr/>
        </p:nvSpPr>
        <p:spPr>
          <a:xfrm>
            <a:off x="737804" y="4231748"/>
            <a:ext cx="3589001" cy="137318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r>
              <a:rPr lang="en-US" altLang="zh-CN" sz="1400" dirty="0">
                <a:solidFill>
                  <a:srgbClr val="121212"/>
                </a:solidFill>
                <a:latin typeface="-apple-system"/>
              </a:rPr>
              <a:t>    Netflix/Hystrix</a:t>
            </a:r>
            <a:r>
              <a:rPr lang="zh-CN" altLang="en-US" sz="1400" dirty="0">
                <a:solidFill>
                  <a:srgbClr val="121212"/>
                </a:solidFill>
                <a:latin typeface="-apple-system"/>
              </a:rPr>
              <a:t>是一个由</a:t>
            </a:r>
            <a:r>
              <a:rPr lang="en-US" altLang="zh-CN" sz="1400" dirty="0">
                <a:solidFill>
                  <a:srgbClr val="121212"/>
                </a:solidFill>
                <a:latin typeface="-apple-system"/>
              </a:rPr>
              <a:t>Netflix</a:t>
            </a:r>
            <a:r>
              <a:rPr lang="zh-CN" altLang="en-US" sz="1400" dirty="0">
                <a:solidFill>
                  <a:srgbClr val="121212"/>
                </a:solidFill>
                <a:latin typeface="-apple-system"/>
              </a:rPr>
              <a:t>开源的容错库，旨在隔离指向远程系统，服务和第三方库的请求，杜绝级联故障。</a:t>
            </a:r>
          </a:p>
        </p:txBody>
      </p:sp>
      <p:sp>
        <p:nvSpPr>
          <p:cNvPr id="7" name="矩形 6">
            <a:extLst>
              <a:ext uri="{FF2B5EF4-FFF2-40B4-BE49-F238E27FC236}">
                <a16:creationId xmlns:a16="http://schemas.microsoft.com/office/drawing/2014/main" id="{7C726284-90CC-452B-8857-F69E9CC1A8F3}"/>
              </a:ext>
            </a:extLst>
          </p:cNvPr>
          <p:cNvSpPr/>
          <p:nvPr/>
        </p:nvSpPr>
        <p:spPr>
          <a:xfrm>
            <a:off x="820365" y="4050888"/>
            <a:ext cx="1644517" cy="44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en-US" altLang="zh-CN" sz="1800" dirty="0">
                <a:latin typeface="微软雅黑" pitchFamily="34" charset="-122"/>
                <a:ea typeface="微软雅黑" pitchFamily="34" charset="-122"/>
              </a:rPr>
              <a:t>Hystrix</a:t>
            </a:r>
            <a:endParaRPr lang="zh-CN" altLang="en-US" sz="1800" dirty="0">
              <a:latin typeface="微软雅黑" pitchFamily="34" charset="-122"/>
              <a:ea typeface="微软雅黑" pitchFamily="34" charset="-122"/>
            </a:endParaRPr>
          </a:p>
        </p:txBody>
      </p:sp>
      <p:sp>
        <p:nvSpPr>
          <p:cNvPr id="8" name="矩形: 圆角 7">
            <a:extLst>
              <a:ext uri="{FF2B5EF4-FFF2-40B4-BE49-F238E27FC236}">
                <a16:creationId xmlns:a16="http://schemas.microsoft.com/office/drawing/2014/main" id="{7EF9DC05-21A9-4FDB-A5CA-C1FE5E8E0DD0}"/>
              </a:ext>
            </a:extLst>
          </p:cNvPr>
          <p:cNvSpPr/>
          <p:nvPr/>
        </p:nvSpPr>
        <p:spPr>
          <a:xfrm>
            <a:off x="6265332" y="2336799"/>
            <a:ext cx="5367866" cy="333205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42 Rectángulo">
            <a:extLst>
              <a:ext uri="{FF2B5EF4-FFF2-40B4-BE49-F238E27FC236}">
                <a16:creationId xmlns:a16="http://schemas.microsoft.com/office/drawing/2014/main" id="{BBE09807-EA5E-41B9-BB3C-B8369E6F37CB}"/>
              </a:ext>
            </a:extLst>
          </p:cNvPr>
          <p:cNvSpPr/>
          <p:nvPr/>
        </p:nvSpPr>
        <p:spPr>
          <a:xfrm>
            <a:off x="7367262" y="1895953"/>
            <a:ext cx="3164006" cy="360000"/>
          </a:xfrm>
          <a:prstGeom prst="rect">
            <a:avLst/>
          </a:prstGeom>
          <a:solidFill>
            <a:schemeClr val="accent2"/>
          </a:solidFill>
          <a:ln>
            <a:noFill/>
          </a:ln>
          <a:effectLst/>
        </p:spPr>
        <p:style>
          <a:lnRef idx="3">
            <a:schemeClr val="lt1"/>
          </a:lnRef>
          <a:fillRef idx="1">
            <a:schemeClr val="accent4"/>
          </a:fillRef>
          <a:effectRef idx="1">
            <a:schemeClr val="accent4"/>
          </a:effectRef>
          <a:fontRef idx="minor">
            <a:schemeClr val="lt1"/>
          </a:fontRef>
        </p:style>
        <p:txBody>
          <a:bodyPr anchor="ctr"/>
          <a:lstStyle/>
          <a:p>
            <a:pPr lvl="0" algn="ctr" eaLnBrk="0" fontAlgn="base" hangingPunct="0">
              <a:spcBef>
                <a:spcPct val="0"/>
              </a:spcBef>
              <a:spcAft>
                <a:spcPct val="0"/>
              </a:spcAft>
              <a:defRPr/>
            </a:pPr>
            <a:r>
              <a:rPr lang="zh-CN" altLang="en-US" sz="2100" b="1" kern="0" dirty="0">
                <a:solidFill>
                  <a:schemeClr val="bg1"/>
                </a:solidFill>
                <a:latin typeface="微软雅黑" panose="020B0503020204020204" pitchFamily="34" charset="-122"/>
                <a:ea typeface="微软雅黑" panose="020B0503020204020204" pitchFamily="34" charset="-122"/>
              </a:rPr>
              <a:t>断路器</a:t>
            </a:r>
            <a:endParaRPr lang="en-US" altLang="zh-CN" sz="2100" b="1" kern="0"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1D01EAE7-9BC6-467D-8EE6-7762D1F45278}"/>
              </a:ext>
            </a:extLst>
          </p:cNvPr>
          <p:cNvSpPr txBox="1"/>
          <p:nvPr/>
        </p:nvSpPr>
        <p:spPr>
          <a:xfrm>
            <a:off x="6468531" y="2514599"/>
            <a:ext cx="5063067" cy="2862322"/>
          </a:xfrm>
          <a:prstGeom prst="rect">
            <a:avLst/>
          </a:prstGeom>
          <a:noFill/>
        </p:spPr>
        <p:txBody>
          <a:bodyPr wrap="square" rtlCol="0">
            <a:spAutoFit/>
          </a:bodyPr>
          <a:lstStyle/>
          <a:p>
            <a:r>
              <a:rPr lang="en-US" altLang="zh-CN" dirty="0">
                <a:solidFill>
                  <a:srgbClr val="121212"/>
                </a:solidFill>
                <a:latin typeface="-apple-system"/>
              </a:rPr>
              <a:t>    </a:t>
            </a:r>
            <a:r>
              <a:rPr lang="zh-CN" altLang="en-US" b="0" i="0" dirty="0">
                <a:solidFill>
                  <a:srgbClr val="121212"/>
                </a:solidFill>
                <a:effectLst/>
                <a:latin typeface="-apple-system"/>
              </a:rPr>
              <a:t>断路器是微服务体系中的保险丝，避免小的故障通过连锁反应造成整个系统瘫痪甚至损坏。</a:t>
            </a:r>
            <a:endParaRPr lang="en-US" altLang="zh-CN" b="0" i="0" dirty="0">
              <a:solidFill>
                <a:srgbClr val="121212"/>
              </a:solidFill>
              <a:effectLst/>
              <a:latin typeface="-apple-system"/>
            </a:endParaRPr>
          </a:p>
          <a:p>
            <a:r>
              <a:rPr lang="en-US" altLang="zh-CN" dirty="0">
                <a:solidFill>
                  <a:srgbClr val="121212"/>
                </a:solidFill>
                <a:latin typeface="-apple-system"/>
              </a:rPr>
              <a:t>    </a:t>
            </a:r>
            <a:r>
              <a:rPr lang="zh-CN" altLang="en-US" dirty="0">
                <a:solidFill>
                  <a:srgbClr val="121212"/>
                </a:solidFill>
                <a:latin typeface="-apple-system"/>
              </a:rPr>
              <a:t>在</a:t>
            </a:r>
            <a:r>
              <a:rPr lang="en-US" altLang="zh-CN" dirty="0">
                <a:solidFill>
                  <a:srgbClr val="121212"/>
                </a:solidFill>
                <a:latin typeface="-apple-system"/>
              </a:rPr>
              <a:t>Go-micro</a:t>
            </a:r>
            <a:r>
              <a:rPr lang="zh-CN" altLang="en-US" dirty="0">
                <a:solidFill>
                  <a:srgbClr val="121212"/>
                </a:solidFill>
                <a:latin typeface="-apple-system"/>
              </a:rPr>
              <a:t>框架中可以使用插件库</a:t>
            </a:r>
            <a:r>
              <a:rPr lang="en-US" altLang="zh-CN" dirty="0">
                <a:solidFill>
                  <a:srgbClr val="121212"/>
                </a:solidFill>
                <a:latin typeface="-apple-system"/>
              </a:rPr>
              <a:t>Go-plugins</a:t>
            </a:r>
            <a:r>
              <a:rPr lang="zh-CN" altLang="en-US" dirty="0">
                <a:solidFill>
                  <a:srgbClr val="121212"/>
                </a:solidFill>
                <a:latin typeface="-apple-system"/>
              </a:rPr>
              <a:t>来为微服务配置断路器，我们可以在断路器中自定义当前微服务调用别的微服务的默认超时时间以及当前微服务的最大并发数。同时可以通过断路器设置当前微服务调用别的微服务的降级函数，用来自定义当当前微服务调用别的微服务的函数失败时的处理动作，从而避免因为某些故障造成连锁反应导致微服务集群崩溃。</a:t>
            </a:r>
            <a:endParaRPr lang="en-US" altLang="zh-CN" b="0" i="0" dirty="0">
              <a:solidFill>
                <a:srgbClr val="121212"/>
              </a:solidFill>
              <a:effectLst/>
              <a:latin typeface="-apple-system"/>
            </a:endParaRPr>
          </a:p>
        </p:txBody>
      </p:sp>
    </p:spTree>
    <p:extLst>
      <p:ext uri="{BB962C8B-B14F-4D97-AF65-F5344CB8AC3E}">
        <p14:creationId xmlns:p14="http://schemas.microsoft.com/office/powerpoint/2010/main" val="3979650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5197300"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项目关键技术</a:t>
            </a:r>
            <a:r>
              <a:rPr lang="en-US" altLang="zh-CN" sz="2799" b="1" dirty="0">
                <a:solidFill>
                  <a:schemeClr val="tx1">
                    <a:lumMod val="75000"/>
                    <a:lumOff val="25000"/>
                  </a:schemeClr>
                </a:solidFill>
                <a:latin typeface="微软雅黑" pitchFamily="34" charset="-122"/>
              </a:rPr>
              <a:t>-</a:t>
            </a:r>
            <a:r>
              <a:rPr lang="zh-CN" altLang="en-US" sz="2799" b="1" dirty="0">
                <a:solidFill>
                  <a:schemeClr val="tx1">
                    <a:lumMod val="75000"/>
                    <a:lumOff val="25000"/>
                  </a:schemeClr>
                </a:solidFill>
                <a:latin typeface="微软雅黑" pitchFamily="34" charset="-122"/>
              </a:rPr>
              <a:t>链路跟踪</a:t>
            </a:r>
            <a:endParaRPr lang="en-US" altLang="zh-CN" sz="2799" b="1" dirty="0">
              <a:solidFill>
                <a:schemeClr val="tx1">
                  <a:lumMod val="75000"/>
                  <a:lumOff val="25000"/>
                </a:schemeClr>
              </a:solidFill>
              <a:latin typeface="微软雅黑" pitchFamily="34" charset="-122"/>
            </a:endParaRP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pic>
        <p:nvPicPr>
          <p:cNvPr id="4" name="图片 3">
            <a:extLst>
              <a:ext uri="{FF2B5EF4-FFF2-40B4-BE49-F238E27FC236}">
                <a16:creationId xmlns:a16="http://schemas.microsoft.com/office/drawing/2014/main" id="{AC9C2C88-368E-407F-83C5-549F83C737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074" y="2094145"/>
            <a:ext cx="2880000" cy="938678"/>
          </a:xfrm>
          <a:prstGeom prst="rect">
            <a:avLst/>
          </a:prstGeom>
        </p:spPr>
      </p:pic>
      <p:sp>
        <p:nvSpPr>
          <p:cNvPr id="6" name="矩形 5">
            <a:extLst>
              <a:ext uri="{FF2B5EF4-FFF2-40B4-BE49-F238E27FC236}">
                <a16:creationId xmlns:a16="http://schemas.microsoft.com/office/drawing/2014/main" id="{B02848B0-6230-44C8-BC32-9207A4B004D2}"/>
              </a:ext>
            </a:extLst>
          </p:cNvPr>
          <p:cNvSpPr/>
          <p:nvPr/>
        </p:nvSpPr>
        <p:spPr>
          <a:xfrm>
            <a:off x="138306" y="3370919"/>
            <a:ext cx="3299161" cy="2462607"/>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endParaRPr lang="en-US" altLang="zh-CN" sz="1400" dirty="0">
              <a:solidFill>
                <a:schemeClr val="tx1"/>
              </a:solidFill>
            </a:endParaRPr>
          </a:p>
          <a:p>
            <a:endParaRPr lang="en-US" altLang="zh-CN" sz="1400" dirty="0">
              <a:solidFill>
                <a:schemeClr val="tx1"/>
              </a:solidFill>
            </a:endParaRPr>
          </a:p>
          <a:p>
            <a:r>
              <a:rPr lang="en-US" altLang="zh-CN" sz="1400" dirty="0">
                <a:solidFill>
                  <a:schemeClr val="tx1"/>
                </a:solidFill>
              </a:rPr>
              <a:t>    Jaeger</a:t>
            </a:r>
            <a:r>
              <a:rPr lang="zh-CN" altLang="en-US" sz="1400" dirty="0">
                <a:solidFill>
                  <a:schemeClr val="tx1"/>
                </a:solidFill>
              </a:rPr>
              <a:t>是一个</a:t>
            </a:r>
            <a:r>
              <a:rPr lang="en-US" altLang="zh-CN" sz="1400" dirty="0">
                <a:solidFill>
                  <a:schemeClr val="tx1"/>
                </a:solidFill>
              </a:rPr>
              <a:t>GO</a:t>
            </a:r>
            <a:r>
              <a:rPr lang="zh-CN" altLang="en-US" sz="1400" dirty="0">
                <a:solidFill>
                  <a:schemeClr val="tx1"/>
                </a:solidFill>
              </a:rPr>
              <a:t>语言开发的微服务链路追踪工具，用于分布式系统监控和故障排除，它的主要特性包括</a:t>
            </a:r>
            <a:r>
              <a:rPr lang="en-US" altLang="zh-CN" sz="1400" dirty="0">
                <a:solidFill>
                  <a:schemeClr val="tx1"/>
                </a:solidFill>
              </a:rPr>
              <a:t>:</a:t>
            </a:r>
          </a:p>
          <a:p>
            <a:r>
              <a:rPr lang="en-US" altLang="zh-CN" sz="1400" dirty="0">
                <a:solidFill>
                  <a:schemeClr val="tx1"/>
                </a:solidFill>
              </a:rPr>
              <a:t>1) </a:t>
            </a:r>
            <a:r>
              <a:rPr lang="zh-CN" altLang="en-US" sz="1400" dirty="0">
                <a:solidFill>
                  <a:schemeClr val="tx1"/>
                </a:solidFill>
              </a:rPr>
              <a:t>分布式上下文传播</a:t>
            </a:r>
          </a:p>
          <a:p>
            <a:r>
              <a:rPr lang="en-US" altLang="zh-CN" sz="1400" dirty="0">
                <a:solidFill>
                  <a:schemeClr val="tx1"/>
                </a:solidFill>
              </a:rPr>
              <a:t>2) </a:t>
            </a:r>
            <a:r>
              <a:rPr lang="zh-CN" altLang="en-US" sz="1400" dirty="0">
                <a:solidFill>
                  <a:schemeClr val="tx1"/>
                </a:solidFill>
              </a:rPr>
              <a:t>分布式事务监控</a:t>
            </a:r>
          </a:p>
          <a:p>
            <a:r>
              <a:rPr lang="en-US" altLang="zh-CN" sz="1400" dirty="0">
                <a:solidFill>
                  <a:schemeClr val="tx1"/>
                </a:solidFill>
              </a:rPr>
              <a:t>3) </a:t>
            </a:r>
            <a:r>
              <a:rPr lang="zh-CN" altLang="en-US" sz="1400" dirty="0">
                <a:solidFill>
                  <a:schemeClr val="tx1"/>
                </a:solidFill>
              </a:rPr>
              <a:t>故障根本原因分析</a:t>
            </a:r>
          </a:p>
          <a:p>
            <a:r>
              <a:rPr lang="en-US" altLang="zh-CN" sz="1400" dirty="0">
                <a:solidFill>
                  <a:schemeClr val="tx1"/>
                </a:solidFill>
              </a:rPr>
              <a:t>4) </a:t>
            </a:r>
            <a:r>
              <a:rPr lang="zh-CN" altLang="en-US" sz="1400" dirty="0">
                <a:solidFill>
                  <a:schemeClr val="tx1"/>
                </a:solidFill>
              </a:rPr>
              <a:t>服务依赖关系分析</a:t>
            </a:r>
          </a:p>
          <a:p>
            <a:r>
              <a:rPr lang="en-US" altLang="zh-CN" sz="1400" dirty="0">
                <a:solidFill>
                  <a:schemeClr val="tx1"/>
                </a:solidFill>
              </a:rPr>
              <a:t>5) </a:t>
            </a:r>
            <a:r>
              <a:rPr lang="zh-CN" altLang="en-US" sz="1400" dirty="0">
                <a:solidFill>
                  <a:schemeClr val="tx1"/>
                </a:solidFill>
              </a:rPr>
              <a:t>性能</a:t>
            </a:r>
            <a:r>
              <a:rPr lang="en-US" altLang="zh-CN" sz="1400" dirty="0">
                <a:solidFill>
                  <a:schemeClr val="tx1"/>
                </a:solidFill>
              </a:rPr>
              <a:t>/</a:t>
            </a:r>
            <a:r>
              <a:rPr lang="zh-CN" altLang="en-US" sz="1400" dirty="0">
                <a:solidFill>
                  <a:schemeClr val="tx1"/>
                </a:solidFill>
              </a:rPr>
              <a:t>延迟优化</a:t>
            </a:r>
          </a:p>
          <a:p>
            <a:br>
              <a:rPr lang="zh-CN" altLang="en-US" sz="1400" dirty="0">
                <a:solidFill>
                  <a:schemeClr val="tx1"/>
                </a:solidFill>
              </a:rPr>
            </a:br>
            <a:endParaRPr lang="zh-CN" altLang="en-US" sz="1400" dirty="0">
              <a:solidFill>
                <a:schemeClr val="tx1"/>
              </a:solidFill>
            </a:endParaRPr>
          </a:p>
        </p:txBody>
      </p:sp>
      <p:sp>
        <p:nvSpPr>
          <p:cNvPr id="7" name="矩形 6">
            <a:extLst>
              <a:ext uri="{FF2B5EF4-FFF2-40B4-BE49-F238E27FC236}">
                <a16:creationId xmlns:a16="http://schemas.microsoft.com/office/drawing/2014/main" id="{215FD4E5-EDF5-4EA7-A1DC-50842BE64F50}"/>
              </a:ext>
            </a:extLst>
          </p:cNvPr>
          <p:cNvSpPr/>
          <p:nvPr/>
        </p:nvSpPr>
        <p:spPr>
          <a:xfrm>
            <a:off x="329850" y="3187283"/>
            <a:ext cx="1990016" cy="4495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en-US" altLang="zh-CN" sz="1800" b="1" dirty="0">
                <a:latin typeface="微软雅黑" pitchFamily="34" charset="-122"/>
                <a:ea typeface="微软雅黑" pitchFamily="34" charset="-122"/>
              </a:rPr>
              <a:t>Jaeger</a:t>
            </a:r>
            <a:endParaRPr lang="zh-CN" altLang="en-US" sz="1800" b="1" dirty="0">
              <a:latin typeface="微软雅黑" pitchFamily="34" charset="-122"/>
              <a:ea typeface="微软雅黑" pitchFamily="34" charset="-122"/>
            </a:endParaRPr>
          </a:p>
        </p:txBody>
      </p:sp>
      <p:pic>
        <p:nvPicPr>
          <p:cNvPr id="8" name="图片 7">
            <a:extLst>
              <a:ext uri="{FF2B5EF4-FFF2-40B4-BE49-F238E27FC236}">
                <a16:creationId xmlns:a16="http://schemas.microsoft.com/office/drawing/2014/main" id="{9CAE6211-8496-4D97-BB2F-388C85CC8D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847" y="1086145"/>
            <a:ext cx="2955362" cy="1008000"/>
          </a:xfrm>
          <a:prstGeom prst="rect">
            <a:avLst/>
          </a:prstGeom>
        </p:spPr>
      </p:pic>
      <p:pic>
        <p:nvPicPr>
          <p:cNvPr id="10" name="图片 9">
            <a:extLst>
              <a:ext uri="{FF2B5EF4-FFF2-40B4-BE49-F238E27FC236}">
                <a16:creationId xmlns:a16="http://schemas.microsoft.com/office/drawing/2014/main" id="{9A0E3F31-5531-42A8-AC04-95C1D0A6D1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2584" y="1078287"/>
            <a:ext cx="2430000" cy="1108444"/>
          </a:xfrm>
          <a:prstGeom prst="rect">
            <a:avLst/>
          </a:prstGeom>
        </p:spPr>
      </p:pic>
      <p:pic>
        <p:nvPicPr>
          <p:cNvPr id="17" name="图片 16">
            <a:extLst>
              <a:ext uri="{FF2B5EF4-FFF2-40B4-BE49-F238E27FC236}">
                <a16:creationId xmlns:a16="http://schemas.microsoft.com/office/drawing/2014/main" id="{C91588BE-19D1-4195-8437-FD584F10D8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4621" y="4339808"/>
            <a:ext cx="7887137" cy="1980000"/>
          </a:xfrm>
          <a:prstGeom prst="rect">
            <a:avLst/>
          </a:prstGeom>
        </p:spPr>
      </p:pic>
      <p:pic>
        <p:nvPicPr>
          <p:cNvPr id="19" name="图片 18">
            <a:extLst>
              <a:ext uri="{FF2B5EF4-FFF2-40B4-BE49-F238E27FC236}">
                <a16:creationId xmlns:a16="http://schemas.microsoft.com/office/drawing/2014/main" id="{6FCFBB38-6C69-47C5-A900-174934BB29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48865" y="1086145"/>
            <a:ext cx="6330629" cy="2880000"/>
          </a:xfrm>
          <a:prstGeom prst="rect">
            <a:avLst/>
          </a:prstGeom>
        </p:spPr>
      </p:pic>
    </p:spTree>
    <p:extLst>
      <p:ext uri="{BB962C8B-B14F-4D97-AF65-F5344CB8AC3E}">
        <p14:creationId xmlns:p14="http://schemas.microsoft.com/office/powerpoint/2010/main" val="28961033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5197300"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项目关键技术</a:t>
            </a:r>
            <a:r>
              <a:rPr lang="en-US" altLang="zh-CN" sz="2799" b="1" dirty="0">
                <a:solidFill>
                  <a:schemeClr val="tx1">
                    <a:lumMod val="75000"/>
                    <a:lumOff val="25000"/>
                  </a:schemeClr>
                </a:solidFill>
                <a:latin typeface="微软雅黑" pitchFamily="34" charset="-122"/>
              </a:rPr>
              <a:t>-</a:t>
            </a:r>
            <a:r>
              <a:rPr lang="zh-CN" altLang="en-US" sz="2799" b="1" dirty="0">
                <a:solidFill>
                  <a:schemeClr val="tx1">
                    <a:lumMod val="75000"/>
                    <a:lumOff val="25000"/>
                  </a:schemeClr>
                </a:solidFill>
                <a:latin typeface="微软雅黑" pitchFamily="34" charset="-122"/>
              </a:rPr>
              <a:t>无状态微服务</a:t>
            </a:r>
            <a:endParaRPr lang="en-US" altLang="zh-CN" sz="2799" b="1" dirty="0">
              <a:solidFill>
                <a:schemeClr val="tx1">
                  <a:lumMod val="75000"/>
                  <a:lumOff val="25000"/>
                </a:schemeClr>
              </a:solidFill>
              <a:latin typeface="微软雅黑" pitchFamily="34" charset="-122"/>
            </a:endParaRP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pic>
        <p:nvPicPr>
          <p:cNvPr id="33" name="图片 32">
            <a:extLst>
              <a:ext uri="{FF2B5EF4-FFF2-40B4-BE49-F238E27FC236}">
                <a16:creationId xmlns:a16="http://schemas.microsoft.com/office/drawing/2014/main" id="{6E3A9124-CF54-442F-BB75-914F907335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917" y="1671062"/>
            <a:ext cx="2878703" cy="2105077"/>
          </a:xfrm>
          <a:prstGeom prst="rect">
            <a:avLst/>
          </a:prstGeom>
        </p:spPr>
      </p:pic>
      <p:pic>
        <p:nvPicPr>
          <p:cNvPr id="35" name="图形 34">
            <a:extLst>
              <a:ext uri="{FF2B5EF4-FFF2-40B4-BE49-F238E27FC236}">
                <a16:creationId xmlns:a16="http://schemas.microsoft.com/office/drawing/2014/main" id="{3B9CC771-1260-47CA-B01D-C6881C677D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88053" y="4692126"/>
            <a:ext cx="962025" cy="962025"/>
          </a:xfrm>
          <a:prstGeom prst="rect">
            <a:avLst/>
          </a:prstGeom>
        </p:spPr>
      </p:pic>
      <p:sp>
        <p:nvSpPr>
          <p:cNvPr id="36" name="文本框 35">
            <a:extLst>
              <a:ext uri="{FF2B5EF4-FFF2-40B4-BE49-F238E27FC236}">
                <a16:creationId xmlns:a16="http://schemas.microsoft.com/office/drawing/2014/main" id="{2A790A40-8801-4F2C-A2A6-02F45E32DA11}"/>
              </a:ext>
            </a:extLst>
          </p:cNvPr>
          <p:cNvSpPr txBox="1"/>
          <p:nvPr/>
        </p:nvSpPr>
        <p:spPr>
          <a:xfrm>
            <a:off x="1524003" y="3589872"/>
            <a:ext cx="1947334" cy="369332"/>
          </a:xfrm>
          <a:prstGeom prst="rect">
            <a:avLst/>
          </a:prstGeom>
          <a:noFill/>
        </p:spPr>
        <p:txBody>
          <a:bodyPr wrap="square" rtlCol="0">
            <a:spAutoFit/>
          </a:bodyPr>
          <a:lstStyle/>
          <a:p>
            <a:pPr algn="ctr"/>
            <a:r>
              <a:rPr lang="zh-CN" altLang="en-US" b="1" dirty="0"/>
              <a:t>状态机</a:t>
            </a:r>
          </a:p>
        </p:txBody>
      </p:sp>
      <p:sp>
        <p:nvSpPr>
          <p:cNvPr id="37" name="文本框 36">
            <a:extLst>
              <a:ext uri="{FF2B5EF4-FFF2-40B4-BE49-F238E27FC236}">
                <a16:creationId xmlns:a16="http://schemas.microsoft.com/office/drawing/2014/main" id="{1BE291FC-B8EC-4530-9AA5-677BC5418B90}"/>
              </a:ext>
            </a:extLst>
          </p:cNvPr>
          <p:cNvSpPr txBox="1"/>
          <p:nvPr/>
        </p:nvSpPr>
        <p:spPr>
          <a:xfrm>
            <a:off x="1380068" y="5881216"/>
            <a:ext cx="2528350" cy="369332"/>
          </a:xfrm>
          <a:prstGeom prst="rect">
            <a:avLst/>
          </a:prstGeom>
          <a:noFill/>
        </p:spPr>
        <p:txBody>
          <a:bodyPr wrap="square" rtlCol="0">
            <a:spAutoFit/>
          </a:bodyPr>
          <a:lstStyle/>
          <a:p>
            <a:pPr algn="ctr"/>
            <a:r>
              <a:rPr lang="en-US" altLang="zh-CN" b="1" dirty="0"/>
              <a:t>JWT(JSON Web Token)</a:t>
            </a:r>
            <a:endParaRPr lang="zh-CN" altLang="en-US" b="1" dirty="0"/>
          </a:p>
        </p:txBody>
      </p:sp>
      <p:sp>
        <p:nvSpPr>
          <p:cNvPr id="38" name="矩形: 圆角 37">
            <a:extLst>
              <a:ext uri="{FF2B5EF4-FFF2-40B4-BE49-F238E27FC236}">
                <a16:creationId xmlns:a16="http://schemas.microsoft.com/office/drawing/2014/main" id="{627881CC-031E-4E4E-9EE7-E1A70A11836D}"/>
              </a:ext>
            </a:extLst>
          </p:cNvPr>
          <p:cNvSpPr/>
          <p:nvPr/>
        </p:nvSpPr>
        <p:spPr>
          <a:xfrm>
            <a:off x="5909729" y="2336799"/>
            <a:ext cx="5367866" cy="333205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42 Rectángulo">
            <a:extLst>
              <a:ext uri="{FF2B5EF4-FFF2-40B4-BE49-F238E27FC236}">
                <a16:creationId xmlns:a16="http://schemas.microsoft.com/office/drawing/2014/main" id="{D8103C35-C012-497F-B9A0-AD3BB30A9EE9}"/>
              </a:ext>
            </a:extLst>
          </p:cNvPr>
          <p:cNvSpPr/>
          <p:nvPr/>
        </p:nvSpPr>
        <p:spPr>
          <a:xfrm>
            <a:off x="7011659" y="1895953"/>
            <a:ext cx="3164006" cy="360000"/>
          </a:xfrm>
          <a:prstGeom prst="rect">
            <a:avLst/>
          </a:prstGeom>
          <a:solidFill>
            <a:schemeClr val="accent2"/>
          </a:solidFill>
          <a:ln>
            <a:noFill/>
          </a:ln>
          <a:effectLst/>
        </p:spPr>
        <p:style>
          <a:lnRef idx="3">
            <a:schemeClr val="lt1"/>
          </a:lnRef>
          <a:fillRef idx="1">
            <a:schemeClr val="accent4"/>
          </a:fillRef>
          <a:effectRef idx="1">
            <a:schemeClr val="accent4"/>
          </a:effectRef>
          <a:fontRef idx="minor">
            <a:schemeClr val="lt1"/>
          </a:fontRef>
        </p:style>
        <p:txBody>
          <a:bodyPr anchor="ctr"/>
          <a:lstStyle/>
          <a:p>
            <a:pPr algn="ctr" eaLnBrk="0" fontAlgn="base" hangingPunct="0">
              <a:spcBef>
                <a:spcPct val="0"/>
              </a:spcBef>
              <a:spcAft>
                <a:spcPct val="0"/>
              </a:spcAft>
              <a:defRPr/>
            </a:pPr>
            <a:r>
              <a:rPr lang="zh-CN" altLang="en-US" sz="2100" b="1" kern="0" dirty="0">
                <a:solidFill>
                  <a:schemeClr val="bg1"/>
                </a:solidFill>
                <a:latin typeface="微软雅黑" panose="020B0503020204020204" pitchFamily="34" charset="-122"/>
                <a:ea typeface="微软雅黑" panose="020B0503020204020204" pitchFamily="34" charset="-122"/>
              </a:rPr>
              <a:t>无状态微服务</a:t>
            </a:r>
            <a:endParaRPr lang="en-US" altLang="zh-CN" sz="2100" b="1" kern="0" dirty="0">
              <a:solidFill>
                <a:schemeClr val="bg1"/>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8ADD8C0D-2CAD-414D-9305-C25351496831}"/>
              </a:ext>
            </a:extLst>
          </p:cNvPr>
          <p:cNvSpPr txBox="1"/>
          <p:nvPr/>
        </p:nvSpPr>
        <p:spPr>
          <a:xfrm>
            <a:off x="6112928" y="2836336"/>
            <a:ext cx="5063067" cy="2308324"/>
          </a:xfrm>
          <a:prstGeom prst="rect">
            <a:avLst/>
          </a:prstGeom>
          <a:noFill/>
        </p:spPr>
        <p:txBody>
          <a:bodyPr wrap="square" rtlCol="0">
            <a:spAutoFit/>
          </a:bodyPr>
          <a:lstStyle/>
          <a:p>
            <a:r>
              <a:rPr lang="en-US" altLang="zh-CN" dirty="0">
                <a:solidFill>
                  <a:srgbClr val="121212"/>
                </a:solidFill>
                <a:latin typeface="-apple-system"/>
              </a:rPr>
              <a:t>    </a:t>
            </a:r>
            <a:r>
              <a:rPr lang="zh-CN" altLang="en-US" dirty="0">
                <a:solidFill>
                  <a:srgbClr val="121212"/>
                </a:solidFill>
                <a:latin typeface="-apple-system"/>
              </a:rPr>
              <a:t>本项目所使用的微服务都是无状态的微服务，好处有两点：</a:t>
            </a:r>
            <a:endParaRPr lang="en-US" altLang="zh-CN" dirty="0">
              <a:solidFill>
                <a:srgbClr val="121212"/>
              </a:solidFill>
              <a:latin typeface="-apple-system"/>
            </a:endParaRPr>
          </a:p>
          <a:p>
            <a:r>
              <a:rPr lang="en-US" altLang="zh-CN" b="0" i="0" dirty="0">
                <a:solidFill>
                  <a:srgbClr val="121212"/>
                </a:solidFill>
                <a:effectLst/>
                <a:latin typeface="-apple-system"/>
              </a:rPr>
              <a:t>    </a:t>
            </a:r>
            <a:r>
              <a:rPr lang="zh-CN" altLang="en-US" b="0" i="0" dirty="0">
                <a:solidFill>
                  <a:srgbClr val="121212"/>
                </a:solidFill>
                <a:effectLst/>
                <a:latin typeface="-apple-system"/>
              </a:rPr>
              <a:t>首先是可扩展性强。由于微服务是无状态的，所以对于一致性的要求较低，可以很方便地扩展微服务集群。</a:t>
            </a:r>
            <a:endParaRPr lang="en-US" altLang="zh-CN" b="0" i="0" dirty="0">
              <a:solidFill>
                <a:srgbClr val="121212"/>
              </a:solidFill>
              <a:effectLst/>
              <a:latin typeface="-apple-system"/>
            </a:endParaRPr>
          </a:p>
          <a:p>
            <a:r>
              <a:rPr lang="en-US" altLang="zh-CN" dirty="0">
                <a:solidFill>
                  <a:srgbClr val="121212"/>
                </a:solidFill>
                <a:latin typeface="-apple-system"/>
              </a:rPr>
              <a:t>    </a:t>
            </a:r>
            <a:r>
              <a:rPr lang="zh-CN" altLang="en-US" dirty="0">
                <a:solidFill>
                  <a:srgbClr val="121212"/>
                </a:solidFill>
                <a:latin typeface="-apple-system"/>
              </a:rPr>
              <a:t>其次是增加了微服务集群的容错性，当一个服务因为故障崩溃之后，它可以在重启之后迅速加回服务集群而不用关心一致性的问题。</a:t>
            </a:r>
            <a:endParaRPr lang="en-US" altLang="zh-CN" b="0" i="0" dirty="0">
              <a:solidFill>
                <a:srgbClr val="121212"/>
              </a:solidFill>
              <a:effectLst/>
              <a:latin typeface="-apple-system"/>
            </a:endParaRPr>
          </a:p>
        </p:txBody>
      </p:sp>
    </p:spTree>
    <p:extLst>
      <p:ext uri="{BB962C8B-B14F-4D97-AF65-F5344CB8AC3E}">
        <p14:creationId xmlns:p14="http://schemas.microsoft.com/office/powerpoint/2010/main" val="5564568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5197300"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项目关键技术</a:t>
            </a:r>
            <a:r>
              <a:rPr lang="en-US" altLang="zh-CN" sz="2799" b="1" dirty="0">
                <a:solidFill>
                  <a:schemeClr val="tx1">
                    <a:lumMod val="75000"/>
                    <a:lumOff val="25000"/>
                  </a:schemeClr>
                </a:solidFill>
                <a:latin typeface="微软雅黑" pitchFamily="34" charset="-122"/>
              </a:rPr>
              <a:t>-Canvas Draw</a:t>
            </a: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pic>
        <p:nvPicPr>
          <p:cNvPr id="4" name="图片 3">
            <a:extLst>
              <a:ext uri="{FF2B5EF4-FFF2-40B4-BE49-F238E27FC236}">
                <a16:creationId xmlns:a16="http://schemas.microsoft.com/office/drawing/2014/main" id="{AB499C28-1AA3-428D-AA7C-7B71DADF8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01" y="1536533"/>
            <a:ext cx="4772077" cy="4772077"/>
          </a:xfrm>
          <a:prstGeom prst="rect">
            <a:avLst/>
          </a:prstGeom>
        </p:spPr>
      </p:pic>
      <p:sp>
        <p:nvSpPr>
          <p:cNvPr id="6" name="矩形: 圆角 5">
            <a:extLst>
              <a:ext uri="{FF2B5EF4-FFF2-40B4-BE49-F238E27FC236}">
                <a16:creationId xmlns:a16="http://schemas.microsoft.com/office/drawing/2014/main" id="{FD3DE920-1C37-446E-9116-AF228B6EB3DE}"/>
              </a:ext>
            </a:extLst>
          </p:cNvPr>
          <p:cNvSpPr/>
          <p:nvPr/>
        </p:nvSpPr>
        <p:spPr>
          <a:xfrm>
            <a:off x="5909729" y="2336799"/>
            <a:ext cx="5367866" cy="333205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42 Rectángulo">
            <a:extLst>
              <a:ext uri="{FF2B5EF4-FFF2-40B4-BE49-F238E27FC236}">
                <a16:creationId xmlns:a16="http://schemas.microsoft.com/office/drawing/2014/main" id="{20C87825-0357-42E1-BB08-E477420EF233}"/>
              </a:ext>
            </a:extLst>
          </p:cNvPr>
          <p:cNvSpPr/>
          <p:nvPr/>
        </p:nvSpPr>
        <p:spPr>
          <a:xfrm>
            <a:off x="7011659" y="1895953"/>
            <a:ext cx="3164006" cy="360000"/>
          </a:xfrm>
          <a:prstGeom prst="rect">
            <a:avLst/>
          </a:prstGeom>
          <a:solidFill>
            <a:schemeClr val="accent2"/>
          </a:solidFill>
          <a:ln>
            <a:noFill/>
          </a:ln>
          <a:effectLst/>
        </p:spPr>
        <p:style>
          <a:lnRef idx="3">
            <a:schemeClr val="lt1"/>
          </a:lnRef>
          <a:fillRef idx="1">
            <a:schemeClr val="accent4"/>
          </a:fillRef>
          <a:effectRef idx="1">
            <a:schemeClr val="accent4"/>
          </a:effectRef>
          <a:fontRef idx="minor">
            <a:schemeClr val="lt1"/>
          </a:fontRef>
        </p:style>
        <p:txBody>
          <a:bodyPr anchor="ctr"/>
          <a:lstStyle/>
          <a:p>
            <a:pPr algn="ctr" eaLnBrk="0" fontAlgn="base" hangingPunct="0">
              <a:spcBef>
                <a:spcPct val="0"/>
              </a:spcBef>
              <a:spcAft>
                <a:spcPct val="0"/>
              </a:spcAft>
              <a:defRPr/>
            </a:pPr>
            <a:r>
              <a:rPr lang="en-US" altLang="zh-CN" sz="2100" b="1" kern="0" dirty="0">
                <a:solidFill>
                  <a:schemeClr val="bg1"/>
                </a:solidFill>
                <a:latin typeface="微软雅黑" panose="020B0503020204020204" pitchFamily="34" charset="-122"/>
                <a:ea typeface="微软雅黑" panose="020B0503020204020204" pitchFamily="34" charset="-122"/>
              </a:rPr>
              <a:t>Canvas Draw</a:t>
            </a:r>
          </a:p>
        </p:txBody>
      </p:sp>
      <p:sp>
        <p:nvSpPr>
          <p:cNvPr id="8" name="文本框 7">
            <a:extLst>
              <a:ext uri="{FF2B5EF4-FFF2-40B4-BE49-F238E27FC236}">
                <a16:creationId xmlns:a16="http://schemas.microsoft.com/office/drawing/2014/main" id="{E5815FCF-D8C6-4795-B6DA-3C5F4C7F4E04}"/>
              </a:ext>
            </a:extLst>
          </p:cNvPr>
          <p:cNvSpPr txBox="1"/>
          <p:nvPr/>
        </p:nvSpPr>
        <p:spPr>
          <a:xfrm>
            <a:off x="6112928" y="3208876"/>
            <a:ext cx="5063067" cy="1477328"/>
          </a:xfrm>
          <a:prstGeom prst="rect">
            <a:avLst/>
          </a:prstGeom>
          <a:noFill/>
        </p:spPr>
        <p:txBody>
          <a:bodyPr wrap="square" rtlCol="0">
            <a:spAutoFit/>
          </a:bodyPr>
          <a:lstStyle/>
          <a:p>
            <a:r>
              <a:rPr lang="en-US" altLang="zh-CN" dirty="0">
                <a:solidFill>
                  <a:srgbClr val="121212"/>
                </a:solidFill>
                <a:latin typeface="-apple-system"/>
              </a:rPr>
              <a:t>    </a:t>
            </a:r>
            <a:r>
              <a:rPr lang="zh-CN" altLang="en-US" dirty="0">
                <a:solidFill>
                  <a:srgbClr val="121212"/>
                </a:solidFill>
                <a:latin typeface="-apple-system"/>
              </a:rPr>
              <a:t>在前端页面中创建图层，教师在批改学生作业的时候可以直接在页面中进行手写。在教师提交批改信息之后，教师手写的内容会被以点集形式保存，并在下次获取教师批改信息的时候重新被前端渲染出来。</a:t>
            </a:r>
            <a:endParaRPr lang="en-US" altLang="zh-CN" b="0" i="0" dirty="0">
              <a:solidFill>
                <a:srgbClr val="121212"/>
              </a:solidFill>
              <a:effectLst/>
              <a:latin typeface="-apple-system"/>
            </a:endParaRPr>
          </a:p>
        </p:txBody>
      </p:sp>
    </p:spTree>
    <p:extLst>
      <p:ext uri="{BB962C8B-B14F-4D97-AF65-F5344CB8AC3E}">
        <p14:creationId xmlns:p14="http://schemas.microsoft.com/office/powerpoint/2010/main" val="32085104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7376720"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项目关键技术</a:t>
            </a:r>
            <a:r>
              <a:rPr lang="en-US" altLang="zh-CN" sz="2799" b="1" dirty="0">
                <a:solidFill>
                  <a:schemeClr val="tx1">
                    <a:lumMod val="75000"/>
                    <a:lumOff val="25000"/>
                  </a:schemeClr>
                </a:solidFill>
                <a:latin typeface="微软雅黑" pitchFamily="34" charset="-122"/>
              </a:rPr>
              <a:t>-</a:t>
            </a:r>
            <a:r>
              <a:rPr lang="zh-CN" altLang="en-US" sz="2799" b="1" dirty="0">
                <a:solidFill>
                  <a:schemeClr val="tx1">
                    <a:lumMod val="75000"/>
                    <a:lumOff val="25000"/>
                  </a:schemeClr>
                </a:solidFill>
                <a:latin typeface="微软雅黑" pitchFamily="34" charset="-122"/>
              </a:rPr>
              <a:t>图像优化与清晰度检测（</a:t>
            </a:r>
            <a:r>
              <a:rPr lang="en-US" altLang="zh-CN" sz="2799" b="1" dirty="0">
                <a:solidFill>
                  <a:schemeClr val="tx1">
                    <a:lumMod val="75000"/>
                    <a:lumOff val="25000"/>
                  </a:schemeClr>
                </a:solidFill>
                <a:latin typeface="微软雅黑" pitchFamily="34" charset="-122"/>
              </a:rPr>
              <a:t>Beta</a:t>
            </a:r>
            <a:r>
              <a:rPr lang="zh-CN" altLang="en-US" sz="2799" b="1" dirty="0">
                <a:solidFill>
                  <a:schemeClr val="tx1">
                    <a:lumMod val="75000"/>
                    <a:lumOff val="25000"/>
                  </a:schemeClr>
                </a:solidFill>
                <a:latin typeface="微软雅黑" pitchFamily="34" charset="-122"/>
              </a:rPr>
              <a:t>）</a:t>
            </a:r>
            <a:endParaRPr lang="en-US" altLang="zh-CN" sz="2799" b="1" dirty="0">
              <a:solidFill>
                <a:schemeClr val="tx1">
                  <a:lumMod val="75000"/>
                  <a:lumOff val="25000"/>
                </a:schemeClr>
              </a:solidFill>
              <a:latin typeface="微软雅黑" pitchFamily="34" charset="-122"/>
            </a:endParaRP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pic>
        <p:nvPicPr>
          <p:cNvPr id="4" name="图片 3">
            <a:extLst>
              <a:ext uri="{FF2B5EF4-FFF2-40B4-BE49-F238E27FC236}">
                <a16:creationId xmlns:a16="http://schemas.microsoft.com/office/drawing/2014/main" id="{C3E87097-2C9F-446A-8903-AA27808A6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149" y="4134256"/>
            <a:ext cx="2401154" cy="2431858"/>
          </a:xfrm>
          <a:prstGeom prst="rect">
            <a:avLst/>
          </a:prstGeom>
        </p:spPr>
      </p:pic>
      <p:pic>
        <p:nvPicPr>
          <p:cNvPr id="6" name="图片 5">
            <a:extLst>
              <a:ext uri="{FF2B5EF4-FFF2-40B4-BE49-F238E27FC236}">
                <a16:creationId xmlns:a16="http://schemas.microsoft.com/office/drawing/2014/main" id="{691CFACD-860D-46A0-8887-90F109F090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4500" y="4134256"/>
            <a:ext cx="2388834" cy="2419380"/>
          </a:xfrm>
          <a:prstGeom prst="rect">
            <a:avLst/>
          </a:prstGeom>
        </p:spPr>
      </p:pic>
      <p:sp>
        <p:nvSpPr>
          <p:cNvPr id="8" name="矩形: 圆角 7">
            <a:extLst>
              <a:ext uri="{FF2B5EF4-FFF2-40B4-BE49-F238E27FC236}">
                <a16:creationId xmlns:a16="http://schemas.microsoft.com/office/drawing/2014/main" id="{F6D4F3FE-1F6A-4924-A1AE-EEC957C84397}"/>
              </a:ext>
            </a:extLst>
          </p:cNvPr>
          <p:cNvSpPr/>
          <p:nvPr/>
        </p:nvSpPr>
        <p:spPr>
          <a:xfrm>
            <a:off x="5909729" y="2336799"/>
            <a:ext cx="5367866" cy="333205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42 Rectángulo">
            <a:extLst>
              <a:ext uri="{FF2B5EF4-FFF2-40B4-BE49-F238E27FC236}">
                <a16:creationId xmlns:a16="http://schemas.microsoft.com/office/drawing/2014/main" id="{E7DCF236-9A48-4013-B18F-70485E5CD2B2}"/>
              </a:ext>
            </a:extLst>
          </p:cNvPr>
          <p:cNvSpPr/>
          <p:nvPr/>
        </p:nvSpPr>
        <p:spPr>
          <a:xfrm>
            <a:off x="6867720" y="1895953"/>
            <a:ext cx="3385408" cy="360000"/>
          </a:xfrm>
          <a:prstGeom prst="rect">
            <a:avLst/>
          </a:prstGeom>
          <a:solidFill>
            <a:schemeClr val="accent2"/>
          </a:solidFill>
          <a:ln>
            <a:noFill/>
          </a:ln>
          <a:effectLst/>
        </p:spPr>
        <p:style>
          <a:lnRef idx="3">
            <a:schemeClr val="lt1"/>
          </a:lnRef>
          <a:fillRef idx="1">
            <a:schemeClr val="accent4"/>
          </a:fillRef>
          <a:effectRef idx="1">
            <a:schemeClr val="accent4"/>
          </a:effectRef>
          <a:fontRef idx="minor">
            <a:schemeClr val="lt1"/>
          </a:fontRef>
        </p:style>
        <p:txBody>
          <a:bodyPr anchor="ctr"/>
          <a:lstStyle/>
          <a:p>
            <a:pPr algn="ctr" eaLnBrk="0" fontAlgn="base" hangingPunct="0">
              <a:spcBef>
                <a:spcPct val="0"/>
              </a:spcBef>
              <a:spcAft>
                <a:spcPct val="0"/>
              </a:spcAft>
              <a:defRPr/>
            </a:pPr>
            <a:r>
              <a:rPr lang="zh-CN" altLang="en-US" sz="2400" b="1" dirty="0">
                <a:solidFill>
                  <a:schemeClr val="tx1">
                    <a:lumMod val="75000"/>
                    <a:lumOff val="25000"/>
                  </a:schemeClr>
                </a:solidFill>
                <a:latin typeface="微软雅黑" pitchFamily="34" charset="-122"/>
              </a:rPr>
              <a:t>图像优化与清晰度检测</a:t>
            </a:r>
            <a:endParaRPr lang="en-US" altLang="zh-CN" sz="2100" b="1" kern="0"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DCB6468E-B7C5-423A-9DFC-D83DCE33BBC5}"/>
              </a:ext>
            </a:extLst>
          </p:cNvPr>
          <p:cNvSpPr txBox="1"/>
          <p:nvPr/>
        </p:nvSpPr>
        <p:spPr>
          <a:xfrm>
            <a:off x="6112928" y="3208876"/>
            <a:ext cx="5063067" cy="1754326"/>
          </a:xfrm>
          <a:prstGeom prst="rect">
            <a:avLst/>
          </a:prstGeom>
          <a:noFill/>
        </p:spPr>
        <p:txBody>
          <a:bodyPr wrap="square" rtlCol="0">
            <a:spAutoFit/>
          </a:bodyPr>
          <a:lstStyle/>
          <a:p>
            <a:r>
              <a:rPr lang="en-US" altLang="zh-CN" dirty="0">
                <a:solidFill>
                  <a:srgbClr val="121212"/>
                </a:solidFill>
                <a:latin typeface="-apple-system"/>
              </a:rPr>
              <a:t>    </a:t>
            </a:r>
            <a:r>
              <a:rPr lang="zh-CN" altLang="en-US" dirty="0">
                <a:solidFill>
                  <a:srgbClr val="121212"/>
                </a:solidFill>
                <a:latin typeface="-apple-system"/>
              </a:rPr>
              <a:t>后端使用</a:t>
            </a:r>
            <a:r>
              <a:rPr lang="en-US" altLang="zh-CN" dirty="0">
                <a:solidFill>
                  <a:srgbClr val="121212"/>
                </a:solidFill>
                <a:latin typeface="-apple-system"/>
              </a:rPr>
              <a:t>python</a:t>
            </a:r>
            <a:r>
              <a:rPr lang="zh-CN" altLang="en-US" dirty="0">
                <a:solidFill>
                  <a:srgbClr val="121212"/>
                </a:solidFill>
                <a:latin typeface="-apple-system"/>
              </a:rPr>
              <a:t>开发了一个图像清晰度检测与矫正服务作为外部服务独立于后端微服务集群。在用户上传图片之前，会先提示他将图片通过前端的特定图像清晰检测接口上传到清晰度检测服务进行清晰度检测和矫正，用户将经过矫正的图片再发送给后端的微服务。</a:t>
            </a:r>
            <a:endParaRPr lang="en-US" altLang="zh-CN" b="0" i="0" dirty="0">
              <a:solidFill>
                <a:srgbClr val="121212"/>
              </a:solidFill>
              <a:effectLst/>
              <a:latin typeface="-apple-system"/>
            </a:endParaRPr>
          </a:p>
        </p:txBody>
      </p:sp>
      <p:pic>
        <p:nvPicPr>
          <p:cNvPr id="5" name="图片 4">
            <a:extLst>
              <a:ext uri="{FF2B5EF4-FFF2-40B4-BE49-F238E27FC236}">
                <a16:creationId xmlns:a16="http://schemas.microsoft.com/office/drawing/2014/main" id="{C57A6DD7-1446-40AD-A673-974099E353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0081" y="1028135"/>
            <a:ext cx="2217672" cy="2919308"/>
          </a:xfrm>
          <a:prstGeom prst="rect">
            <a:avLst/>
          </a:prstGeom>
        </p:spPr>
      </p:pic>
      <p:pic>
        <p:nvPicPr>
          <p:cNvPr id="11" name="图片 10">
            <a:extLst>
              <a:ext uri="{FF2B5EF4-FFF2-40B4-BE49-F238E27FC236}">
                <a16:creationId xmlns:a16="http://schemas.microsoft.com/office/drawing/2014/main" id="{4C9FC196-22D9-45C9-AE45-C3DC0B02F0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0149" y="972754"/>
            <a:ext cx="2273121" cy="3030071"/>
          </a:xfrm>
          <a:prstGeom prst="rect">
            <a:avLst/>
          </a:prstGeom>
        </p:spPr>
      </p:pic>
    </p:spTree>
    <p:extLst>
      <p:ext uri="{BB962C8B-B14F-4D97-AF65-F5344CB8AC3E}">
        <p14:creationId xmlns:p14="http://schemas.microsoft.com/office/powerpoint/2010/main" val="27109977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4704" y="0"/>
            <a:ext cx="3469002" cy="6858000"/>
          </a:xfrm>
          <a:prstGeom prst="rect">
            <a:avLst/>
          </a:prstGeom>
          <a:solidFill>
            <a:schemeClr val="accent3"/>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defTabSz="1088284"/>
            <a:endParaRPr lang="zh-CN" altLang="en-US" sz="2100">
              <a:solidFill>
                <a:prstClr val="black"/>
              </a:solidFill>
              <a:latin typeface="Calibri"/>
              <a:ea typeface="宋体" panose="02010600030101010101" pitchFamily="2" charset="-122"/>
            </a:endParaRPr>
          </a:p>
        </p:txBody>
      </p:sp>
      <p:sp>
        <p:nvSpPr>
          <p:cNvPr id="37" name="TextBox 36"/>
          <p:cNvSpPr txBox="1"/>
          <p:nvPr/>
        </p:nvSpPr>
        <p:spPr>
          <a:xfrm>
            <a:off x="196679" y="2219053"/>
            <a:ext cx="2807662" cy="1353930"/>
          </a:xfrm>
          <a:prstGeom prst="rect">
            <a:avLst/>
          </a:prstGeom>
          <a:noFill/>
        </p:spPr>
        <p:txBody>
          <a:bodyPr wrap="square" lIns="121920" tIns="60959" rIns="121920" bIns="60959">
            <a:spAutoFit/>
          </a:bodyPr>
          <a:lstStyle/>
          <a:p>
            <a:pPr algn="r" defTabSz="1088284">
              <a:defRPr/>
            </a:pPr>
            <a:r>
              <a:rPr lang="zh-CN" altLang="en-US" sz="4799" b="1" spc="200" dirty="0">
                <a:solidFill>
                  <a:prstClr val="white"/>
                </a:solidFill>
                <a:latin typeface="微软雅黑" pitchFamily="34" charset="-122"/>
                <a:ea typeface="微软雅黑" pitchFamily="34" charset="-122"/>
              </a:rPr>
              <a:t>目录 </a:t>
            </a:r>
            <a:endParaRPr lang="en-US" altLang="zh-CN" sz="4799" b="1" spc="200" dirty="0">
              <a:solidFill>
                <a:prstClr val="white"/>
              </a:solidFill>
              <a:latin typeface="微软雅黑" pitchFamily="34" charset="-122"/>
              <a:ea typeface="微软雅黑" pitchFamily="34" charset="-122"/>
            </a:endParaRPr>
          </a:p>
          <a:p>
            <a:pPr algn="r" defTabSz="1088284">
              <a:defRPr/>
            </a:pPr>
            <a:r>
              <a:rPr lang="en-US" altLang="zh-CN" sz="3199" b="1" dirty="0">
                <a:solidFill>
                  <a:prstClr val="white"/>
                </a:solidFill>
                <a:latin typeface="微软雅黑" pitchFamily="34" charset="-122"/>
                <a:ea typeface="微软雅黑" pitchFamily="34" charset="-122"/>
              </a:rPr>
              <a:t>CONTENTS</a:t>
            </a:r>
            <a:endParaRPr lang="zh-CN" altLang="en-US" sz="3199" b="1" dirty="0">
              <a:solidFill>
                <a:prstClr val="white"/>
              </a:solidFill>
              <a:latin typeface="微软雅黑" pitchFamily="34" charset="-122"/>
              <a:ea typeface="微软雅黑" pitchFamily="34" charset="-122"/>
            </a:endParaRPr>
          </a:p>
        </p:txBody>
      </p:sp>
      <p:sp>
        <p:nvSpPr>
          <p:cNvPr id="41" name="圆角矩形 15">
            <a:extLst>
              <a:ext uri="{FF2B5EF4-FFF2-40B4-BE49-F238E27FC236}">
                <a16:creationId xmlns:a16="http://schemas.microsoft.com/office/drawing/2014/main" id="{FED203EF-FADB-4CE2-A644-6708FC4FBA21}"/>
              </a:ext>
            </a:extLst>
          </p:cNvPr>
          <p:cNvSpPr/>
          <p:nvPr/>
        </p:nvSpPr>
        <p:spPr>
          <a:xfrm>
            <a:off x="5711016" y="109112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2" name="组合 41">
            <a:extLst>
              <a:ext uri="{FF2B5EF4-FFF2-40B4-BE49-F238E27FC236}">
                <a16:creationId xmlns:a16="http://schemas.microsoft.com/office/drawing/2014/main" id="{F1490071-9DE2-4E22-BF44-9FA4C9A9B72D}"/>
              </a:ext>
            </a:extLst>
          </p:cNvPr>
          <p:cNvGrpSpPr/>
          <p:nvPr/>
        </p:nvGrpSpPr>
        <p:grpSpPr>
          <a:xfrm>
            <a:off x="6593107" y="1091124"/>
            <a:ext cx="3744416" cy="511504"/>
            <a:chOff x="6339097" y="1573726"/>
            <a:chExt cx="3744416" cy="511504"/>
          </a:xfrm>
        </p:grpSpPr>
        <p:sp>
          <p:nvSpPr>
            <p:cNvPr id="43" name="圆角矩形 17">
              <a:extLst>
                <a:ext uri="{FF2B5EF4-FFF2-40B4-BE49-F238E27FC236}">
                  <a16:creationId xmlns:a16="http://schemas.microsoft.com/office/drawing/2014/main" id="{9A2A3683-762E-4AEA-890B-5E1F5CC0EBF7}"/>
                </a:ext>
              </a:extLst>
            </p:cNvPr>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4" name="矩形 43">
              <a:extLst>
                <a:ext uri="{FF2B5EF4-FFF2-40B4-BE49-F238E27FC236}">
                  <a16:creationId xmlns:a16="http://schemas.microsoft.com/office/drawing/2014/main" id="{1E822716-0AB4-4B54-BB53-EB80E018D197}"/>
                </a:ext>
              </a:extLst>
            </p:cNvPr>
            <p:cNvSpPr/>
            <p:nvPr/>
          </p:nvSpPr>
          <p:spPr>
            <a:xfrm>
              <a:off x="6723350" y="1614014"/>
              <a:ext cx="26530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产品特色与创新点</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5" name="圆角矩形 19">
            <a:extLst>
              <a:ext uri="{FF2B5EF4-FFF2-40B4-BE49-F238E27FC236}">
                <a16:creationId xmlns:a16="http://schemas.microsoft.com/office/drawing/2014/main" id="{3F36AC00-0D10-41A3-87BE-F33F4FD9F6E1}"/>
              </a:ext>
            </a:extLst>
          </p:cNvPr>
          <p:cNvSpPr/>
          <p:nvPr/>
        </p:nvSpPr>
        <p:spPr>
          <a:xfrm>
            <a:off x="5711016" y="192757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6" name="组合 45">
            <a:extLst>
              <a:ext uri="{FF2B5EF4-FFF2-40B4-BE49-F238E27FC236}">
                <a16:creationId xmlns:a16="http://schemas.microsoft.com/office/drawing/2014/main" id="{6A5BD7BD-F1FA-4061-88EA-500DA2B02531}"/>
              </a:ext>
            </a:extLst>
          </p:cNvPr>
          <p:cNvGrpSpPr/>
          <p:nvPr/>
        </p:nvGrpSpPr>
        <p:grpSpPr>
          <a:xfrm>
            <a:off x="6569209" y="1927576"/>
            <a:ext cx="3744416" cy="511504"/>
            <a:chOff x="6315199" y="2410178"/>
            <a:chExt cx="3744416" cy="511504"/>
          </a:xfrm>
        </p:grpSpPr>
        <p:sp>
          <p:nvSpPr>
            <p:cNvPr id="47" name="圆角矩形 21">
              <a:extLst>
                <a:ext uri="{FF2B5EF4-FFF2-40B4-BE49-F238E27FC236}">
                  <a16:creationId xmlns:a16="http://schemas.microsoft.com/office/drawing/2014/main" id="{12B459BC-81A9-45AE-8263-3D0F8EE9295D}"/>
                </a:ext>
              </a:extLst>
            </p:cNvPr>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8" name="矩形 47">
              <a:extLst>
                <a:ext uri="{FF2B5EF4-FFF2-40B4-BE49-F238E27FC236}">
                  <a16:creationId xmlns:a16="http://schemas.microsoft.com/office/drawing/2014/main" id="{84A710CC-B99F-4F9C-90A4-723C37BC646F}"/>
                </a:ext>
              </a:extLst>
            </p:cNvPr>
            <p:cNvSpPr/>
            <p:nvPr/>
          </p:nvSpPr>
          <p:spPr>
            <a:xfrm>
              <a:off x="6747248" y="2450466"/>
              <a:ext cx="26530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项目架构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9" name="圆角矩形 23">
            <a:extLst>
              <a:ext uri="{FF2B5EF4-FFF2-40B4-BE49-F238E27FC236}">
                <a16:creationId xmlns:a16="http://schemas.microsoft.com/office/drawing/2014/main" id="{FF2BBB1C-6AC9-400D-87B1-CFED4AB402ED}"/>
              </a:ext>
            </a:extLst>
          </p:cNvPr>
          <p:cNvSpPr/>
          <p:nvPr/>
        </p:nvSpPr>
        <p:spPr>
          <a:xfrm>
            <a:off x="5711016" y="281342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0" name="组合 49">
            <a:extLst>
              <a:ext uri="{FF2B5EF4-FFF2-40B4-BE49-F238E27FC236}">
                <a16:creationId xmlns:a16="http://schemas.microsoft.com/office/drawing/2014/main" id="{3843779D-7FBA-49EA-BA17-3B8DCE3F3AD9}"/>
              </a:ext>
            </a:extLst>
          </p:cNvPr>
          <p:cNvGrpSpPr/>
          <p:nvPr/>
        </p:nvGrpSpPr>
        <p:grpSpPr>
          <a:xfrm>
            <a:off x="6593107" y="2813429"/>
            <a:ext cx="3744416" cy="511504"/>
            <a:chOff x="6339097" y="3296031"/>
            <a:chExt cx="3744416" cy="511504"/>
          </a:xfrm>
        </p:grpSpPr>
        <p:sp>
          <p:nvSpPr>
            <p:cNvPr id="51" name="圆角矩形 25">
              <a:extLst>
                <a:ext uri="{FF2B5EF4-FFF2-40B4-BE49-F238E27FC236}">
                  <a16:creationId xmlns:a16="http://schemas.microsoft.com/office/drawing/2014/main" id="{00ADBF42-D66F-40D0-8708-12B560D283B5}"/>
                </a:ext>
              </a:extLst>
            </p:cNvPr>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2" name="矩形 51">
              <a:extLst>
                <a:ext uri="{FF2B5EF4-FFF2-40B4-BE49-F238E27FC236}">
                  <a16:creationId xmlns:a16="http://schemas.microsoft.com/office/drawing/2014/main" id="{C70D498A-C240-4FDB-8912-53643789EB63}"/>
                </a:ext>
              </a:extLst>
            </p:cNvPr>
            <p:cNvSpPr/>
            <p:nvPr/>
          </p:nvSpPr>
          <p:spPr>
            <a:xfrm>
              <a:off x="6723349" y="3336319"/>
              <a:ext cx="273630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项目关键技术</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3" name="圆角矩形 27">
            <a:extLst>
              <a:ext uri="{FF2B5EF4-FFF2-40B4-BE49-F238E27FC236}">
                <a16:creationId xmlns:a16="http://schemas.microsoft.com/office/drawing/2014/main" id="{9D3B464D-4044-47CC-8BAB-C62FB1BA7C31}"/>
              </a:ext>
            </a:extLst>
          </p:cNvPr>
          <p:cNvSpPr/>
          <p:nvPr/>
        </p:nvSpPr>
        <p:spPr>
          <a:xfrm>
            <a:off x="5711016" y="369830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4" name="组合 53">
            <a:extLst>
              <a:ext uri="{FF2B5EF4-FFF2-40B4-BE49-F238E27FC236}">
                <a16:creationId xmlns:a16="http://schemas.microsoft.com/office/drawing/2014/main" id="{FA4C0306-A948-450F-AC09-AEFD3DAA533A}"/>
              </a:ext>
            </a:extLst>
          </p:cNvPr>
          <p:cNvGrpSpPr/>
          <p:nvPr/>
        </p:nvGrpSpPr>
        <p:grpSpPr>
          <a:xfrm>
            <a:off x="6593107" y="3698301"/>
            <a:ext cx="3744416" cy="511504"/>
            <a:chOff x="6339097" y="4180903"/>
            <a:chExt cx="3744416" cy="511504"/>
          </a:xfrm>
        </p:grpSpPr>
        <p:sp>
          <p:nvSpPr>
            <p:cNvPr id="55" name="圆角矩形 29">
              <a:extLst>
                <a:ext uri="{FF2B5EF4-FFF2-40B4-BE49-F238E27FC236}">
                  <a16:creationId xmlns:a16="http://schemas.microsoft.com/office/drawing/2014/main" id="{DA781006-FF67-49FC-ABBA-1EBFCE943B93}"/>
                </a:ext>
              </a:extLst>
            </p:cNvPr>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a:extLst>
                <a:ext uri="{FF2B5EF4-FFF2-40B4-BE49-F238E27FC236}">
                  <a16:creationId xmlns:a16="http://schemas.microsoft.com/office/drawing/2014/main" id="{68D35A94-8605-4537-BCAA-FD6790791E75}"/>
                </a:ext>
              </a:extLst>
            </p:cNvPr>
            <p:cNvSpPr/>
            <p:nvPr/>
          </p:nvSpPr>
          <p:spPr>
            <a:xfrm>
              <a:off x="6723349" y="4221882"/>
              <a:ext cx="273630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项目过程管理</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7" name="圆角矩形 31">
            <a:extLst>
              <a:ext uri="{FF2B5EF4-FFF2-40B4-BE49-F238E27FC236}">
                <a16:creationId xmlns:a16="http://schemas.microsoft.com/office/drawing/2014/main" id="{CF70AD5C-3623-4134-A808-705885948C28}"/>
              </a:ext>
            </a:extLst>
          </p:cNvPr>
          <p:cNvSpPr/>
          <p:nvPr/>
        </p:nvSpPr>
        <p:spPr>
          <a:xfrm>
            <a:off x="5711146" y="457488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8" name="组合 57">
            <a:extLst>
              <a:ext uri="{FF2B5EF4-FFF2-40B4-BE49-F238E27FC236}">
                <a16:creationId xmlns:a16="http://schemas.microsoft.com/office/drawing/2014/main" id="{54D695A2-2B02-4674-93C0-E84551D99181}"/>
              </a:ext>
            </a:extLst>
          </p:cNvPr>
          <p:cNvGrpSpPr/>
          <p:nvPr/>
        </p:nvGrpSpPr>
        <p:grpSpPr>
          <a:xfrm>
            <a:off x="6593107" y="4574881"/>
            <a:ext cx="3744416" cy="511504"/>
            <a:chOff x="6339097" y="5057483"/>
            <a:chExt cx="3744416" cy="511504"/>
          </a:xfrm>
        </p:grpSpPr>
        <p:sp>
          <p:nvSpPr>
            <p:cNvPr id="59" name="圆角矩形 33">
              <a:extLst>
                <a:ext uri="{FF2B5EF4-FFF2-40B4-BE49-F238E27FC236}">
                  <a16:creationId xmlns:a16="http://schemas.microsoft.com/office/drawing/2014/main" id="{B8024BAC-842E-4B2B-B7CE-0F4E5557D8BE}"/>
                </a:ext>
              </a:extLst>
            </p:cNvPr>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0" name="矩形 59">
              <a:extLst>
                <a:ext uri="{FF2B5EF4-FFF2-40B4-BE49-F238E27FC236}">
                  <a16:creationId xmlns:a16="http://schemas.microsoft.com/office/drawing/2014/main" id="{05B784C2-98E1-44F7-B7BD-8FA3B038AE81}"/>
                </a:ext>
              </a:extLst>
            </p:cNvPr>
            <p:cNvSpPr/>
            <p:nvPr/>
          </p:nvSpPr>
          <p:spPr>
            <a:xfrm>
              <a:off x="6723479"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测试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1" name="下箭头 37">
            <a:extLst>
              <a:ext uri="{FF2B5EF4-FFF2-40B4-BE49-F238E27FC236}">
                <a16:creationId xmlns:a16="http://schemas.microsoft.com/office/drawing/2014/main" id="{C47C02AF-AEED-4AD7-AE18-7841B00EF32D}"/>
              </a:ext>
            </a:extLst>
          </p:cNvPr>
          <p:cNvSpPr/>
          <p:nvPr/>
        </p:nvSpPr>
        <p:spPr>
          <a:xfrm rot="16200000">
            <a:off x="4532859" y="3622384"/>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31">
            <a:extLst>
              <a:ext uri="{FF2B5EF4-FFF2-40B4-BE49-F238E27FC236}">
                <a16:creationId xmlns:a16="http://schemas.microsoft.com/office/drawing/2014/main" id="{F88D2434-1C3A-459E-921A-4D96ADFE4137}"/>
              </a:ext>
            </a:extLst>
          </p:cNvPr>
          <p:cNvSpPr/>
          <p:nvPr/>
        </p:nvSpPr>
        <p:spPr>
          <a:xfrm>
            <a:off x="5711146" y="5459753"/>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6" name="组合 25">
            <a:extLst>
              <a:ext uri="{FF2B5EF4-FFF2-40B4-BE49-F238E27FC236}">
                <a16:creationId xmlns:a16="http://schemas.microsoft.com/office/drawing/2014/main" id="{199650DE-4024-45B8-8027-F9E117B63CC0}"/>
              </a:ext>
            </a:extLst>
          </p:cNvPr>
          <p:cNvGrpSpPr/>
          <p:nvPr/>
        </p:nvGrpSpPr>
        <p:grpSpPr>
          <a:xfrm>
            <a:off x="6593107" y="5459753"/>
            <a:ext cx="3744416" cy="511504"/>
            <a:chOff x="6339097" y="5057483"/>
            <a:chExt cx="3744416" cy="511504"/>
          </a:xfrm>
        </p:grpSpPr>
        <p:sp>
          <p:nvSpPr>
            <p:cNvPr id="27" name="圆角矩形 33">
              <a:extLst>
                <a:ext uri="{FF2B5EF4-FFF2-40B4-BE49-F238E27FC236}">
                  <a16:creationId xmlns:a16="http://schemas.microsoft.com/office/drawing/2014/main" id="{3DDE6BDB-EC41-4C4F-B90D-FE69A3F23783}"/>
                </a:ext>
              </a:extLst>
            </p:cNvPr>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a:extLst>
                <a:ext uri="{FF2B5EF4-FFF2-40B4-BE49-F238E27FC236}">
                  <a16:creationId xmlns:a16="http://schemas.microsoft.com/office/drawing/2014/main" id="{F76DC463-BB54-41AA-B8FA-92F270815F19}"/>
                </a:ext>
              </a:extLst>
            </p:cNvPr>
            <p:cNvSpPr/>
            <p:nvPr/>
          </p:nvSpPr>
          <p:spPr>
            <a:xfrm>
              <a:off x="6723479"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经验与教训</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06738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5197300"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项目过程管理</a:t>
            </a:r>
            <a:endParaRPr lang="en-US" altLang="zh-CN" sz="2799" b="1" dirty="0">
              <a:solidFill>
                <a:schemeClr val="tx1">
                  <a:lumMod val="75000"/>
                  <a:lumOff val="25000"/>
                </a:schemeClr>
              </a:solidFill>
              <a:latin typeface="微软雅黑" pitchFamily="34" charset="-122"/>
            </a:endParaRP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pic>
        <p:nvPicPr>
          <p:cNvPr id="18" name="图片 17">
            <a:extLst>
              <a:ext uri="{FF2B5EF4-FFF2-40B4-BE49-F238E27FC236}">
                <a16:creationId xmlns:a16="http://schemas.microsoft.com/office/drawing/2014/main" id="{85427040-B42E-4C0C-94B2-521DDDEB47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332" y="3950480"/>
            <a:ext cx="6224119" cy="2599267"/>
          </a:xfrm>
          <a:prstGeom prst="rect">
            <a:avLst/>
          </a:prstGeom>
        </p:spPr>
      </p:pic>
      <p:sp>
        <p:nvSpPr>
          <p:cNvPr id="19" name="矩形 18">
            <a:extLst>
              <a:ext uri="{FF2B5EF4-FFF2-40B4-BE49-F238E27FC236}">
                <a16:creationId xmlns:a16="http://schemas.microsoft.com/office/drawing/2014/main" id="{FEEF53F8-9A50-433B-AA4A-082877C95138}"/>
              </a:ext>
            </a:extLst>
          </p:cNvPr>
          <p:cNvSpPr/>
          <p:nvPr/>
        </p:nvSpPr>
        <p:spPr>
          <a:xfrm>
            <a:off x="6975067" y="1232350"/>
            <a:ext cx="4819908" cy="54362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程可：</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后端架构设计、后端微服务开发</a:t>
            </a: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邓诗羿：</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前端开发、端到端测试</a:t>
            </a: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蓝浩宁：</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前端开发、后端图像服务开发</a:t>
            </a: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刘慎恒：</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后端微服务开发、后端单元测试</a:t>
            </a: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张澳：</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后端</a:t>
            </a:r>
            <a:r>
              <a:rPr lang="en-US" altLang="zh-CN" dirty="0">
                <a:solidFill>
                  <a:schemeClr val="tx1"/>
                </a:solidFill>
                <a:latin typeface="微软雅黑" panose="020B0503020204020204" pitchFamily="34" charset="-122"/>
                <a:ea typeface="微软雅黑" panose="020B0503020204020204" pitchFamily="34" charset="-122"/>
              </a:rPr>
              <a:t>API</a:t>
            </a:r>
            <a:r>
              <a:rPr lang="zh-CN" altLang="en-US" dirty="0">
                <a:solidFill>
                  <a:schemeClr val="tx1"/>
                </a:solidFill>
                <a:latin typeface="微软雅黑" panose="020B0503020204020204" pitchFamily="34" charset="-122"/>
                <a:ea typeface="微软雅黑" panose="020B0503020204020204" pitchFamily="34" charset="-122"/>
              </a:rPr>
              <a:t>服务开发、后端压力测试</a:t>
            </a:r>
            <a:endParaRPr lang="en-US" altLang="zh-CN" dirty="0">
              <a:solidFill>
                <a:schemeClr val="tx1"/>
              </a:solidFill>
              <a:latin typeface="微软雅黑" panose="020B0503020204020204" pitchFamily="34" charset="-122"/>
              <a:ea typeface="微软雅黑" panose="020B0503020204020204" pitchFamily="34" charset="-122"/>
            </a:endParaRPr>
          </a:p>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8F517436-02F0-4111-B3D5-3B29A3FD5701}"/>
              </a:ext>
            </a:extLst>
          </p:cNvPr>
          <p:cNvSpPr/>
          <p:nvPr/>
        </p:nvSpPr>
        <p:spPr>
          <a:xfrm>
            <a:off x="6975067" y="1232350"/>
            <a:ext cx="2290960" cy="344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zh-CN" altLang="en-US" b="1" dirty="0">
                <a:latin typeface="微软雅黑" panose="020B0503020204020204" pitchFamily="34" charset="-122"/>
                <a:ea typeface="微软雅黑" panose="020B0503020204020204" pitchFamily="34" charset="-122"/>
              </a:rPr>
              <a:t>成员分工</a:t>
            </a:r>
          </a:p>
        </p:txBody>
      </p:sp>
      <p:pic>
        <p:nvPicPr>
          <p:cNvPr id="21" name="图片 20">
            <a:extLst>
              <a:ext uri="{FF2B5EF4-FFF2-40B4-BE49-F238E27FC236}">
                <a16:creationId xmlns:a16="http://schemas.microsoft.com/office/drawing/2014/main" id="{E577725C-27BF-44C8-9999-095B03E2D4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733" y="1099374"/>
            <a:ext cx="4445001" cy="2715141"/>
          </a:xfrm>
          <a:prstGeom prst="rect">
            <a:avLst/>
          </a:prstGeom>
        </p:spPr>
      </p:pic>
    </p:spTree>
    <p:extLst>
      <p:ext uri="{BB962C8B-B14F-4D97-AF65-F5344CB8AC3E}">
        <p14:creationId xmlns:p14="http://schemas.microsoft.com/office/powerpoint/2010/main" val="31526433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4704" y="0"/>
            <a:ext cx="3469002" cy="6858000"/>
          </a:xfrm>
          <a:prstGeom prst="rect">
            <a:avLst/>
          </a:prstGeom>
          <a:solidFill>
            <a:schemeClr val="accent3"/>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defTabSz="1088284"/>
            <a:endParaRPr lang="zh-CN" altLang="en-US" sz="2100">
              <a:solidFill>
                <a:prstClr val="black"/>
              </a:solidFill>
              <a:latin typeface="Calibri"/>
              <a:ea typeface="宋体" panose="02010600030101010101" pitchFamily="2" charset="-122"/>
            </a:endParaRPr>
          </a:p>
        </p:txBody>
      </p:sp>
      <p:sp>
        <p:nvSpPr>
          <p:cNvPr id="37" name="TextBox 36"/>
          <p:cNvSpPr txBox="1"/>
          <p:nvPr/>
        </p:nvSpPr>
        <p:spPr>
          <a:xfrm>
            <a:off x="196679" y="2219053"/>
            <a:ext cx="2807662" cy="1353930"/>
          </a:xfrm>
          <a:prstGeom prst="rect">
            <a:avLst/>
          </a:prstGeom>
          <a:noFill/>
        </p:spPr>
        <p:txBody>
          <a:bodyPr wrap="square" lIns="121920" tIns="60959" rIns="121920" bIns="60959">
            <a:spAutoFit/>
          </a:bodyPr>
          <a:lstStyle/>
          <a:p>
            <a:pPr algn="r" defTabSz="1088284">
              <a:defRPr/>
            </a:pPr>
            <a:r>
              <a:rPr lang="zh-CN" altLang="en-US" sz="4799" b="1" spc="200" dirty="0">
                <a:solidFill>
                  <a:prstClr val="white"/>
                </a:solidFill>
                <a:latin typeface="微软雅黑" pitchFamily="34" charset="-122"/>
                <a:ea typeface="微软雅黑" pitchFamily="34" charset="-122"/>
              </a:rPr>
              <a:t>目录 </a:t>
            </a:r>
            <a:endParaRPr lang="en-US" altLang="zh-CN" sz="4799" b="1" spc="200" dirty="0">
              <a:solidFill>
                <a:prstClr val="white"/>
              </a:solidFill>
              <a:latin typeface="微软雅黑" pitchFamily="34" charset="-122"/>
              <a:ea typeface="微软雅黑" pitchFamily="34" charset="-122"/>
            </a:endParaRPr>
          </a:p>
          <a:p>
            <a:pPr algn="r" defTabSz="1088284">
              <a:defRPr/>
            </a:pPr>
            <a:r>
              <a:rPr lang="en-US" altLang="zh-CN" sz="3199" b="1" dirty="0">
                <a:solidFill>
                  <a:prstClr val="white"/>
                </a:solidFill>
                <a:latin typeface="微软雅黑" pitchFamily="34" charset="-122"/>
                <a:ea typeface="微软雅黑" pitchFamily="34" charset="-122"/>
              </a:rPr>
              <a:t>CONTENTS</a:t>
            </a:r>
            <a:endParaRPr lang="zh-CN" altLang="en-US" sz="3199" b="1" dirty="0">
              <a:solidFill>
                <a:prstClr val="white"/>
              </a:solidFill>
              <a:latin typeface="微软雅黑" pitchFamily="34" charset="-122"/>
              <a:ea typeface="微软雅黑" pitchFamily="34" charset="-122"/>
            </a:endParaRPr>
          </a:p>
        </p:txBody>
      </p:sp>
      <p:sp>
        <p:nvSpPr>
          <p:cNvPr id="41" name="圆角矩形 15">
            <a:extLst>
              <a:ext uri="{FF2B5EF4-FFF2-40B4-BE49-F238E27FC236}">
                <a16:creationId xmlns:a16="http://schemas.microsoft.com/office/drawing/2014/main" id="{FED203EF-FADB-4CE2-A644-6708FC4FBA21}"/>
              </a:ext>
            </a:extLst>
          </p:cNvPr>
          <p:cNvSpPr/>
          <p:nvPr/>
        </p:nvSpPr>
        <p:spPr>
          <a:xfrm>
            <a:off x="5711016" y="109112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2" name="组合 41">
            <a:extLst>
              <a:ext uri="{FF2B5EF4-FFF2-40B4-BE49-F238E27FC236}">
                <a16:creationId xmlns:a16="http://schemas.microsoft.com/office/drawing/2014/main" id="{F1490071-9DE2-4E22-BF44-9FA4C9A9B72D}"/>
              </a:ext>
            </a:extLst>
          </p:cNvPr>
          <p:cNvGrpSpPr/>
          <p:nvPr/>
        </p:nvGrpSpPr>
        <p:grpSpPr>
          <a:xfrm>
            <a:off x="6593107" y="1091124"/>
            <a:ext cx="3744416" cy="511504"/>
            <a:chOff x="6339097" y="1573726"/>
            <a:chExt cx="3744416" cy="511504"/>
          </a:xfrm>
        </p:grpSpPr>
        <p:sp>
          <p:nvSpPr>
            <p:cNvPr id="43" name="圆角矩形 17">
              <a:extLst>
                <a:ext uri="{FF2B5EF4-FFF2-40B4-BE49-F238E27FC236}">
                  <a16:creationId xmlns:a16="http://schemas.microsoft.com/office/drawing/2014/main" id="{9A2A3683-762E-4AEA-890B-5E1F5CC0EBF7}"/>
                </a:ext>
              </a:extLst>
            </p:cNvPr>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4" name="矩形 43">
              <a:extLst>
                <a:ext uri="{FF2B5EF4-FFF2-40B4-BE49-F238E27FC236}">
                  <a16:creationId xmlns:a16="http://schemas.microsoft.com/office/drawing/2014/main" id="{1E822716-0AB4-4B54-BB53-EB80E018D197}"/>
                </a:ext>
              </a:extLst>
            </p:cNvPr>
            <p:cNvSpPr/>
            <p:nvPr/>
          </p:nvSpPr>
          <p:spPr>
            <a:xfrm>
              <a:off x="6723350" y="1614014"/>
              <a:ext cx="26530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产品特色与创新点</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5" name="圆角矩形 19">
            <a:extLst>
              <a:ext uri="{FF2B5EF4-FFF2-40B4-BE49-F238E27FC236}">
                <a16:creationId xmlns:a16="http://schemas.microsoft.com/office/drawing/2014/main" id="{3F36AC00-0D10-41A3-87BE-F33F4FD9F6E1}"/>
              </a:ext>
            </a:extLst>
          </p:cNvPr>
          <p:cNvSpPr/>
          <p:nvPr/>
        </p:nvSpPr>
        <p:spPr>
          <a:xfrm>
            <a:off x="5711016" y="192757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6" name="组合 45">
            <a:extLst>
              <a:ext uri="{FF2B5EF4-FFF2-40B4-BE49-F238E27FC236}">
                <a16:creationId xmlns:a16="http://schemas.microsoft.com/office/drawing/2014/main" id="{6A5BD7BD-F1FA-4061-88EA-500DA2B02531}"/>
              </a:ext>
            </a:extLst>
          </p:cNvPr>
          <p:cNvGrpSpPr/>
          <p:nvPr/>
        </p:nvGrpSpPr>
        <p:grpSpPr>
          <a:xfrm>
            <a:off x="6569209" y="1927576"/>
            <a:ext cx="3744416" cy="511504"/>
            <a:chOff x="6315199" y="2410178"/>
            <a:chExt cx="3744416" cy="511504"/>
          </a:xfrm>
        </p:grpSpPr>
        <p:sp>
          <p:nvSpPr>
            <p:cNvPr id="47" name="圆角矩形 21">
              <a:extLst>
                <a:ext uri="{FF2B5EF4-FFF2-40B4-BE49-F238E27FC236}">
                  <a16:creationId xmlns:a16="http://schemas.microsoft.com/office/drawing/2014/main" id="{12B459BC-81A9-45AE-8263-3D0F8EE9295D}"/>
                </a:ext>
              </a:extLst>
            </p:cNvPr>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8" name="矩形 47">
              <a:extLst>
                <a:ext uri="{FF2B5EF4-FFF2-40B4-BE49-F238E27FC236}">
                  <a16:creationId xmlns:a16="http://schemas.microsoft.com/office/drawing/2014/main" id="{84A710CC-B99F-4F9C-90A4-723C37BC646F}"/>
                </a:ext>
              </a:extLst>
            </p:cNvPr>
            <p:cNvSpPr/>
            <p:nvPr/>
          </p:nvSpPr>
          <p:spPr>
            <a:xfrm>
              <a:off x="6747248" y="2450466"/>
              <a:ext cx="26530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项目架构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9" name="圆角矩形 23">
            <a:extLst>
              <a:ext uri="{FF2B5EF4-FFF2-40B4-BE49-F238E27FC236}">
                <a16:creationId xmlns:a16="http://schemas.microsoft.com/office/drawing/2014/main" id="{FF2BBB1C-6AC9-400D-87B1-CFED4AB402ED}"/>
              </a:ext>
            </a:extLst>
          </p:cNvPr>
          <p:cNvSpPr/>
          <p:nvPr/>
        </p:nvSpPr>
        <p:spPr>
          <a:xfrm>
            <a:off x="5711016" y="281342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0" name="组合 49">
            <a:extLst>
              <a:ext uri="{FF2B5EF4-FFF2-40B4-BE49-F238E27FC236}">
                <a16:creationId xmlns:a16="http://schemas.microsoft.com/office/drawing/2014/main" id="{3843779D-7FBA-49EA-BA17-3B8DCE3F3AD9}"/>
              </a:ext>
            </a:extLst>
          </p:cNvPr>
          <p:cNvGrpSpPr/>
          <p:nvPr/>
        </p:nvGrpSpPr>
        <p:grpSpPr>
          <a:xfrm>
            <a:off x="6593107" y="2813429"/>
            <a:ext cx="3744416" cy="511504"/>
            <a:chOff x="6339097" y="3296031"/>
            <a:chExt cx="3744416" cy="511504"/>
          </a:xfrm>
        </p:grpSpPr>
        <p:sp>
          <p:nvSpPr>
            <p:cNvPr id="51" name="圆角矩形 25">
              <a:extLst>
                <a:ext uri="{FF2B5EF4-FFF2-40B4-BE49-F238E27FC236}">
                  <a16:creationId xmlns:a16="http://schemas.microsoft.com/office/drawing/2014/main" id="{00ADBF42-D66F-40D0-8708-12B560D283B5}"/>
                </a:ext>
              </a:extLst>
            </p:cNvPr>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2" name="矩形 51">
              <a:extLst>
                <a:ext uri="{FF2B5EF4-FFF2-40B4-BE49-F238E27FC236}">
                  <a16:creationId xmlns:a16="http://schemas.microsoft.com/office/drawing/2014/main" id="{C70D498A-C240-4FDB-8912-53643789EB63}"/>
                </a:ext>
              </a:extLst>
            </p:cNvPr>
            <p:cNvSpPr/>
            <p:nvPr/>
          </p:nvSpPr>
          <p:spPr>
            <a:xfrm>
              <a:off x="6723349" y="3336319"/>
              <a:ext cx="273630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项目关键技术</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3" name="圆角矩形 27">
            <a:extLst>
              <a:ext uri="{FF2B5EF4-FFF2-40B4-BE49-F238E27FC236}">
                <a16:creationId xmlns:a16="http://schemas.microsoft.com/office/drawing/2014/main" id="{9D3B464D-4044-47CC-8BAB-C62FB1BA7C31}"/>
              </a:ext>
            </a:extLst>
          </p:cNvPr>
          <p:cNvSpPr/>
          <p:nvPr/>
        </p:nvSpPr>
        <p:spPr>
          <a:xfrm>
            <a:off x="5711016" y="369830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4" name="组合 53">
            <a:extLst>
              <a:ext uri="{FF2B5EF4-FFF2-40B4-BE49-F238E27FC236}">
                <a16:creationId xmlns:a16="http://schemas.microsoft.com/office/drawing/2014/main" id="{FA4C0306-A948-450F-AC09-AEFD3DAA533A}"/>
              </a:ext>
            </a:extLst>
          </p:cNvPr>
          <p:cNvGrpSpPr/>
          <p:nvPr/>
        </p:nvGrpSpPr>
        <p:grpSpPr>
          <a:xfrm>
            <a:off x="6593107" y="3698301"/>
            <a:ext cx="3744416" cy="511504"/>
            <a:chOff x="6339097" y="4180903"/>
            <a:chExt cx="3744416" cy="511504"/>
          </a:xfrm>
        </p:grpSpPr>
        <p:sp>
          <p:nvSpPr>
            <p:cNvPr id="55" name="圆角矩形 29">
              <a:extLst>
                <a:ext uri="{FF2B5EF4-FFF2-40B4-BE49-F238E27FC236}">
                  <a16:creationId xmlns:a16="http://schemas.microsoft.com/office/drawing/2014/main" id="{DA781006-FF67-49FC-ABBA-1EBFCE943B93}"/>
                </a:ext>
              </a:extLst>
            </p:cNvPr>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a:extLst>
                <a:ext uri="{FF2B5EF4-FFF2-40B4-BE49-F238E27FC236}">
                  <a16:creationId xmlns:a16="http://schemas.microsoft.com/office/drawing/2014/main" id="{68D35A94-8605-4537-BCAA-FD6790791E75}"/>
                </a:ext>
              </a:extLst>
            </p:cNvPr>
            <p:cNvSpPr/>
            <p:nvPr/>
          </p:nvSpPr>
          <p:spPr>
            <a:xfrm>
              <a:off x="6723349" y="4221882"/>
              <a:ext cx="273630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项目过程管理</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7" name="圆角矩形 31">
            <a:extLst>
              <a:ext uri="{FF2B5EF4-FFF2-40B4-BE49-F238E27FC236}">
                <a16:creationId xmlns:a16="http://schemas.microsoft.com/office/drawing/2014/main" id="{CF70AD5C-3623-4134-A808-705885948C28}"/>
              </a:ext>
            </a:extLst>
          </p:cNvPr>
          <p:cNvSpPr/>
          <p:nvPr/>
        </p:nvSpPr>
        <p:spPr>
          <a:xfrm>
            <a:off x="5711146" y="457488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8" name="组合 57">
            <a:extLst>
              <a:ext uri="{FF2B5EF4-FFF2-40B4-BE49-F238E27FC236}">
                <a16:creationId xmlns:a16="http://schemas.microsoft.com/office/drawing/2014/main" id="{54D695A2-2B02-4674-93C0-E84551D99181}"/>
              </a:ext>
            </a:extLst>
          </p:cNvPr>
          <p:cNvGrpSpPr/>
          <p:nvPr/>
        </p:nvGrpSpPr>
        <p:grpSpPr>
          <a:xfrm>
            <a:off x="6593107" y="4574881"/>
            <a:ext cx="3744416" cy="511504"/>
            <a:chOff x="6339097" y="5057483"/>
            <a:chExt cx="3744416" cy="511504"/>
          </a:xfrm>
        </p:grpSpPr>
        <p:sp>
          <p:nvSpPr>
            <p:cNvPr id="59" name="圆角矩形 33">
              <a:extLst>
                <a:ext uri="{FF2B5EF4-FFF2-40B4-BE49-F238E27FC236}">
                  <a16:creationId xmlns:a16="http://schemas.microsoft.com/office/drawing/2014/main" id="{B8024BAC-842E-4B2B-B7CE-0F4E5557D8BE}"/>
                </a:ext>
              </a:extLst>
            </p:cNvPr>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0" name="矩形 59">
              <a:extLst>
                <a:ext uri="{FF2B5EF4-FFF2-40B4-BE49-F238E27FC236}">
                  <a16:creationId xmlns:a16="http://schemas.microsoft.com/office/drawing/2014/main" id="{05B784C2-98E1-44F7-B7BD-8FA3B038AE81}"/>
                </a:ext>
              </a:extLst>
            </p:cNvPr>
            <p:cNvSpPr/>
            <p:nvPr/>
          </p:nvSpPr>
          <p:spPr>
            <a:xfrm>
              <a:off x="6723479"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测试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1" name="下箭头 37">
            <a:extLst>
              <a:ext uri="{FF2B5EF4-FFF2-40B4-BE49-F238E27FC236}">
                <a16:creationId xmlns:a16="http://schemas.microsoft.com/office/drawing/2014/main" id="{C47C02AF-AEED-4AD7-AE18-7841B00EF32D}"/>
              </a:ext>
            </a:extLst>
          </p:cNvPr>
          <p:cNvSpPr/>
          <p:nvPr/>
        </p:nvSpPr>
        <p:spPr>
          <a:xfrm rot="16200000">
            <a:off x="4532859" y="4477519"/>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31">
            <a:extLst>
              <a:ext uri="{FF2B5EF4-FFF2-40B4-BE49-F238E27FC236}">
                <a16:creationId xmlns:a16="http://schemas.microsoft.com/office/drawing/2014/main" id="{F88D2434-1C3A-459E-921A-4D96ADFE4137}"/>
              </a:ext>
            </a:extLst>
          </p:cNvPr>
          <p:cNvSpPr/>
          <p:nvPr/>
        </p:nvSpPr>
        <p:spPr>
          <a:xfrm>
            <a:off x="5711146" y="5459753"/>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6" name="组合 25">
            <a:extLst>
              <a:ext uri="{FF2B5EF4-FFF2-40B4-BE49-F238E27FC236}">
                <a16:creationId xmlns:a16="http://schemas.microsoft.com/office/drawing/2014/main" id="{199650DE-4024-45B8-8027-F9E117B63CC0}"/>
              </a:ext>
            </a:extLst>
          </p:cNvPr>
          <p:cNvGrpSpPr/>
          <p:nvPr/>
        </p:nvGrpSpPr>
        <p:grpSpPr>
          <a:xfrm>
            <a:off x="6593107" y="5459753"/>
            <a:ext cx="3744416" cy="511504"/>
            <a:chOff x="6339097" y="5057483"/>
            <a:chExt cx="3744416" cy="511504"/>
          </a:xfrm>
        </p:grpSpPr>
        <p:sp>
          <p:nvSpPr>
            <p:cNvPr id="27" name="圆角矩形 33">
              <a:extLst>
                <a:ext uri="{FF2B5EF4-FFF2-40B4-BE49-F238E27FC236}">
                  <a16:creationId xmlns:a16="http://schemas.microsoft.com/office/drawing/2014/main" id="{3DDE6BDB-EC41-4C4F-B90D-FE69A3F23783}"/>
                </a:ext>
              </a:extLst>
            </p:cNvPr>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a:extLst>
                <a:ext uri="{FF2B5EF4-FFF2-40B4-BE49-F238E27FC236}">
                  <a16:creationId xmlns:a16="http://schemas.microsoft.com/office/drawing/2014/main" id="{F76DC463-BB54-41AA-B8FA-92F270815F19}"/>
                </a:ext>
              </a:extLst>
            </p:cNvPr>
            <p:cNvSpPr/>
            <p:nvPr/>
          </p:nvSpPr>
          <p:spPr>
            <a:xfrm>
              <a:off x="6723479"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经验与教训</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4535873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4704" y="0"/>
            <a:ext cx="3469002" cy="6858000"/>
          </a:xfrm>
          <a:prstGeom prst="rect">
            <a:avLst/>
          </a:prstGeom>
          <a:solidFill>
            <a:schemeClr val="accent3"/>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defTabSz="1088284"/>
            <a:endParaRPr lang="zh-CN" altLang="en-US" sz="2100">
              <a:solidFill>
                <a:prstClr val="black"/>
              </a:solidFill>
              <a:latin typeface="Calibri"/>
              <a:ea typeface="宋体" panose="02010600030101010101" pitchFamily="2" charset="-122"/>
            </a:endParaRPr>
          </a:p>
        </p:txBody>
      </p:sp>
      <p:sp>
        <p:nvSpPr>
          <p:cNvPr id="37" name="TextBox 36"/>
          <p:cNvSpPr txBox="1"/>
          <p:nvPr/>
        </p:nvSpPr>
        <p:spPr>
          <a:xfrm>
            <a:off x="196679" y="2219053"/>
            <a:ext cx="2807662" cy="1353930"/>
          </a:xfrm>
          <a:prstGeom prst="rect">
            <a:avLst/>
          </a:prstGeom>
          <a:noFill/>
        </p:spPr>
        <p:txBody>
          <a:bodyPr wrap="square" lIns="121920" tIns="60959" rIns="121920" bIns="60959">
            <a:spAutoFit/>
          </a:bodyPr>
          <a:lstStyle/>
          <a:p>
            <a:pPr algn="r" defTabSz="1088284">
              <a:defRPr/>
            </a:pPr>
            <a:r>
              <a:rPr lang="zh-CN" altLang="en-US" sz="4799" b="1" spc="200" dirty="0">
                <a:solidFill>
                  <a:prstClr val="white"/>
                </a:solidFill>
                <a:latin typeface="微软雅黑" pitchFamily="34" charset="-122"/>
                <a:ea typeface="微软雅黑" pitchFamily="34" charset="-122"/>
              </a:rPr>
              <a:t>目录 </a:t>
            </a:r>
            <a:endParaRPr lang="en-US" altLang="zh-CN" sz="4799" b="1" spc="200" dirty="0">
              <a:solidFill>
                <a:prstClr val="white"/>
              </a:solidFill>
              <a:latin typeface="微软雅黑" pitchFamily="34" charset="-122"/>
              <a:ea typeface="微软雅黑" pitchFamily="34" charset="-122"/>
            </a:endParaRPr>
          </a:p>
          <a:p>
            <a:pPr algn="r" defTabSz="1088284">
              <a:defRPr/>
            </a:pPr>
            <a:r>
              <a:rPr lang="en-US" altLang="zh-CN" sz="3199" b="1" dirty="0">
                <a:solidFill>
                  <a:prstClr val="white"/>
                </a:solidFill>
                <a:latin typeface="微软雅黑" pitchFamily="34" charset="-122"/>
                <a:ea typeface="微软雅黑" pitchFamily="34" charset="-122"/>
              </a:rPr>
              <a:t>CONTENTS</a:t>
            </a:r>
            <a:endParaRPr lang="zh-CN" altLang="en-US" sz="3199" b="1" dirty="0">
              <a:solidFill>
                <a:prstClr val="white"/>
              </a:solidFill>
              <a:latin typeface="微软雅黑" pitchFamily="34" charset="-122"/>
              <a:ea typeface="微软雅黑" pitchFamily="34" charset="-122"/>
            </a:endParaRPr>
          </a:p>
        </p:txBody>
      </p:sp>
      <p:sp>
        <p:nvSpPr>
          <p:cNvPr id="41" name="圆角矩形 15">
            <a:extLst>
              <a:ext uri="{FF2B5EF4-FFF2-40B4-BE49-F238E27FC236}">
                <a16:creationId xmlns:a16="http://schemas.microsoft.com/office/drawing/2014/main" id="{FED203EF-FADB-4CE2-A644-6708FC4FBA21}"/>
              </a:ext>
            </a:extLst>
          </p:cNvPr>
          <p:cNvSpPr/>
          <p:nvPr/>
        </p:nvSpPr>
        <p:spPr>
          <a:xfrm>
            <a:off x="5711016" y="109112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2" name="组合 41">
            <a:extLst>
              <a:ext uri="{FF2B5EF4-FFF2-40B4-BE49-F238E27FC236}">
                <a16:creationId xmlns:a16="http://schemas.microsoft.com/office/drawing/2014/main" id="{F1490071-9DE2-4E22-BF44-9FA4C9A9B72D}"/>
              </a:ext>
            </a:extLst>
          </p:cNvPr>
          <p:cNvGrpSpPr/>
          <p:nvPr/>
        </p:nvGrpSpPr>
        <p:grpSpPr>
          <a:xfrm>
            <a:off x="6593107" y="1091124"/>
            <a:ext cx="3744416" cy="511504"/>
            <a:chOff x="6339097" y="1573726"/>
            <a:chExt cx="3744416" cy="511504"/>
          </a:xfrm>
        </p:grpSpPr>
        <p:sp>
          <p:nvSpPr>
            <p:cNvPr id="43" name="圆角矩形 17">
              <a:extLst>
                <a:ext uri="{FF2B5EF4-FFF2-40B4-BE49-F238E27FC236}">
                  <a16:creationId xmlns:a16="http://schemas.microsoft.com/office/drawing/2014/main" id="{9A2A3683-762E-4AEA-890B-5E1F5CC0EBF7}"/>
                </a:ext>
              </a:extLst>
            </p:cNvPr>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4" name="矩形 43">
              <a:extLst>
                <a:ext uri="{FF2B5EF4-FFF2-40B4-BE49-F238E27FC236}">
                  <a16:creationId xmlns:a16="http://schemas.microsoft.com/office/drawing/2014/main" id="{1E822716-0AB4-4B54-BB53-EB80E018D197}"/>
                </a:ext>
              </a:extLst>
            </p:cNvPr>
            <p:cNvSpPr/>
            <p:nvPr/>
          </p:nvSpPr>
          <p:spPr>
            <a:xfrm>
              <a:off x="6723350" y="1614014"/>
              <a:ext cx="26530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产品特色与创新点</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5" name="圆角矩形 19">
            <a:extLst>
              <a:ext uri="{FF2B5EF4-FFF2-40B4-BE49-F238E27FC236}">
                <a16:creationId xmlns:a16="http://schemas.microsoft.com/office/drawing/2014/main" id="{3F36AC00-0D10-41A3-87BE-F33F4FD9F6E1}"/>
              </a:ext>
            </a:extLst>
          </p:cNvPr>
          <p:cNvSpPr/>
          <p:nvPr/>
        </p:nvSpPr>
        <p:spPr>
          <a:xfrm>
            <a:off x="5711016" y="192757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6" name="组合 45">
            <a:extLst>
              <a:ext uri="{FF2B5EF4-FFF2-40B4-BE49-F238E27FC236}">
                <a16:creationId xmlns:a16="http://schemas.microsoft.com/office/drawing/2014/main" id="{6A5BD7BD-F1FA-4061-88EA-500DA2B02531}"/>
              </a:ext>
            </a:extLst>
          </p:cNvPr>
          <p:cNvGrpSpPr/>
          <p:nvPr/>
        </p:nvGrpSpPr>
        <p:grpSpPr>
          <a:xfrm>
            <a:off x="6569209" y="1927576"/>
            <a:ext cx="3744416" cy="511504"/>
            <a:chOff x="6315199" y="2410178"/>
            <a:chExt cx="3744416" cy="511504"/>
          </a:xfrm>
        </p:grpSpPr>
        <p:sp>
          <p:nvSpPr>
            <p:cNvPr id="47" name="圆角矩形 21">
              <a:extLst>
                <a:ext uri="{FF2B5EF4-FFF2-40B4-BE49-F238E27FC236}">
                  <a16:creationId xmlns:a16="http://schemas.microsoft.com/office/drawing/2014/main" id="{12B459BC-81A9-45AE-8263-3D0F8EE9295D}"/>
                </a:ext>
              </a:extLst>
            </p:cNvPr>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8" name="矩形 47">
              <a:extLst>
                <a:ext uri="{FF2B5EF4-FFF2-40B4-BE49-F238E27FC236}">
                  <a16:creationId xmlns:a16="http://schemas.microsoft.com/office/drawing/2014/main" id="{84A710CC-B99F-4F9C-90A4-723C37BC646F}"/>
                </a:ext>
              </a:extLst>
            </p:cNvPr>
            <p:cNvSpPr/>
            <p:nvPr/>
          </p:nvSpPr>
          <p:spPr>
            <a:xfrm>
              <a:off x="6747248" y="2450466"/>
              <a:ext cx="26530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项目架构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9" name="圆角矩形 23">
            <a:extLst>
              <a:ext uri="{FF2B5EF4-FFF2-40B4-BE49-F238E27FC236}">
                <a16:creationId xmlns:a16="http://schemas.microsoft.com/office/drawing/2014/main" id="{FF2BBB1C-6AC9-400D-87B1-CFED4AB402ED}"/>
              </a:ext>
            </a:extLst>
          </p:cNvPr>
          <p:cNvSpPr/>
          <p:nvPr/>
        </p:nvSpPr>
        <p:spPr>
          <a:xfrm>
            <a:off x="5711016" y="281342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0" name="组合 49">
            <a:extLst>
              <a:ext uri="{FF2B5EF4-FFF2-40B4-BE49-F238E27FC236}">
                <a16:creationId xmlns:a16="http://schemas.microsoft.com/office/drawing/2014/main" id="{3843779D-7FBA-49EA-BA17-3B8DCE3F3AD9}"/>
              </a:ext>
            </a:extLst>
          </p:cNvPr>
          <p:cNvGrpSpPr/>
          <p:nvPr/>
        </p:nvGrpSpPr>
        <p:grpSpPr>
          <a:xfrm>
            <a:off x="6593107" y="2813429"/>
            <a:ext cx="3744416" cy="511504"/>
            <a:chOff x="6339097" y="3296031"/>
            <a:chExt cx="3744416" cy="511504"/>
          </a:xfrm>
        </p:grpSpPr>
        <p:sp>
          <p:nvSpPr>
            <p:cNvPr id="51" name="圆角矩形 25">
              <a:extLst>
                <a:ext uri="{FF2B5EF4-FFF2-40B4-BE49-F238E27FC236}">
                  <a16:creationId xmlns:a16="http://schemas.microsoft.com/office/drawing/2014/main" id="{00ADBF42-D66F-40D0-8708-12B560D283B5}"/>
                </a:ext>
              </a:extLst>
            </p:cNvPr>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2" name="矩形 51">
              <a:extLst>
                <a:ext uri="{FF2B5EF4-FFF2-40B4-BE49-F238E27FC236}">
                  <a16:creationId xmlns:a16="http://schemas.microsoft.com/office/drawing/2014/main" id="{C70D498A-C240-4FDB-8912-53643789EB63}"/>
                </a:ext>
              </a:extLst>
            </p:cNvPr>
            <p:cNvSpPr/>
            <p:nvPr/>
          </p:nvSpPr>
          <p:spPr>
            <a:xfrm>
              <a:off x="6723349" y="3336319"/>
              <a:ext cx="273630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项目关键技术</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3" name="圆角矩形 27">
            <a:extLst>
              <a:ext uri="{FF2B5EF4-FFF2-40B4-BE49-F238E27FC236}">
                <a16:creationId xmlns:a16="http://schemas.microsoft.com/office/drawing/2014/main" id="{9D3B464D-4044-47CC-8BAB-C62FB1BA7C31}"/>
              </a:ext>
            </a:extLst>
          </p:cNvPr>
          <p:cNvSpPr/>
          <p:nvPr/>
        </p:nvSpPr>
        <p:spPr>
          <a:xfrm>
            <a:off x="5711016" y="369830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4" name="组合 53">
            <a:extLst>
              <a:ext uri="{FF2B5EF4-FFF2-40B4-BE49-F238E27FC236}">
                <a16:creationId xmlns:a16="http://schemas.microsoft.com/office/drawing/2014/main" id="{FA4C0306-A948-450F-AC09-AEFD3DAA533A}"/>
              </a:ext>
            </a:extLst>
          </p:cNvPr>
          <p:cNvGrpSpPr/>
          <p:nvPr/>
        </p:nvGrpSpPr>
        <p:grpSpPr>
          <a:xfrm>
            <a:off x="6593107" y="3698301"/>
            <a:ext cx="3744416" cy="511504"/>
            <a:chOff x="6339097" y="4180903"/>
            <a:chExt cx="3744416" cy="511504"/>
          </a:xfrm>
        </p:grpSpPr>
        <p:sp>
          <p:nvSpPr>
            <p:cNvPr id="55" name="圆角矩形 29">
              <a:extLst>
                <a:ext uri="{FF2B5EF4-FFF2-40B4-BE49-F238E27FC236}">
                  <a16:creationId xmlns:a16="http://schemas.microsoft.com/office/drawing/2014/main" id="{DA781006-FF67-49FC-ABBA-1EBFCE943B93}"/>
                </a:ext>
              </a:extLst>
            </p:cNvPr>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a:extLst>
                <a:ext uri="{FF2B5EF4-FFF2-40B4-BE49-F238E27FC236}">
                  <a16:creationId xmlns:a16="http://schemas.microsoft.com/office/drawing/2014/main" id="{68D35A94-8605-4537-BCAA-FD6790791E75}"/>
                </a:ext>
              </a:extLst>
            </p:cNvPr>
            <p:cNvSpPr/>
            <p:nvPr/>
          </p:nvSpPr>
          <p:spPr>
            <a:xfrm>
              <a:off x="6723349" y="4221882"/>
              <a:ext cx="273630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项目过程管理</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7" name="圆角矩形 31">
            <a:extLst>
              <a:ext uri="{FF2B5EF4-FFF2-40B4-BE49-F238E27FC236}">
                <a16:creationId xmlns:a16="http://schemas.microsoft.com/office/drawing/2014/main" id="{CF70AD5C-3623-4134-A808-705885948C28}"/>
              </a:ext>
            </a:extLst>
          </p:cNvPr>
          <p:cNvSpPr/>
          <p:nvPr/>
        </p:nvSpPr>
        <p:spPr>
          <a:xfrm>
            <a:off x="5711146" y="457488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8" name="组合 57">
            <a:extLst>
              <a:ext uri="{FF2B5EF4-FFF2-40B4-BE49-F238E27FC236}">
                <a16:creationId xmlns:a16="http://schemas.microsoft.com/office/drawing/2014/main" id="{54D695A2-2B02-4674-93C0-E84551D99181}"/>
              </a:ext>
            </a:extLst>
          </p:cNvPr>
          <p:cNvGrpSpPr/>
          <p:nvPr/>
        </p:nvGrpSpPr>
        <p:grpSpPr>
          <a:xfrm>
            <a:off x="6593107" y="4574881"/>
            <a:ext cx="3744416" cy="511504"/>
            <a:chOff x="6339097" y="5057483"/>
            <a:chExt cx="3744416" cy="511504"/>
          </a:xfrm>
        </p:grpSpPr>
        <p:sp>
          <p:nvSpPr>
            <p:cNvPr id="59" name="圆角矩形 33">
              <a:extLst>
                <a:ext uri="{FF2B5EF4-FFF2-40B4-BE49-F238E27FC236}">
                  <a16:creationId xmlns:a16="http://schemas.microsoft.com/office/drawing/2014/main" id="{B8024BAC-842E-4B2B-B7CE-0F4E5557D8BE}"/>
                </a:ext>
              </a:extLst>
            </p:cNvPr>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0" name="矩形 59">
              <a:extLst>
                <a:ext uri="{FF2B5EF4-FFF2-40B4-BE49-F238E27FC236}">
                  <a16:creationId xmlns:a16="http://schemas.microsoft.com/office/drawing/2014/main" id="{05B784C2-98E1-44F7-B7BD-8FA3B038AE81}"/>
                </a:ext>
              </a:extLst>
            </p:cNvPr>
            <p:cNvSpPr/>
            <p:nvPr/>
          </p:nvSpPr>
          <p:spPr>
            <a:xfrm>
              <a:off x="6723479"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测试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1" name="下箭头 37">
            <a:extLst>
              <a:ext uri="{FF2B5EF4-FFF2-40B4-BE49-F238E27FC236}">
                <a16:creationId xmlns:a16="http://schemas.microsoft.com/office/drawing/2014/main" id="{C47C02AF-AEED-4AD7-AE18-7841B00EF32D}"/>
              </a:ext>
            </a:extLst>
          </p:cNvPr>
          <p:cNvSpPr/>
          <p:nvPr/>
        </p:nvSpPr>
        <p:spPr>
          <a:xfrm rot="16200000">
            <a:off x="4532859" y="1023102"/>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31">
            <a:extLst>
              <a:ext uri="{FF2B5EF4-FFF2-40B4-BE49-F238E27FC236}">
                <a16:creationId xmlns:a16="http://schemas.microsoft.com/office/drawing/2014/main" id="{F88D2434-1C3A-459E-921A-4D96ADFE4137}"/>
              </a:ext>
            </a:extLst>
          </p:cNvPr>
          <p:cNvSpPr/>
          <p:nvPr/>
        </p:nvSpPr>
        <p:spPr>
          <a:xfrm>
            <a:off x="5711146" y="5459753"/>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6" name="组合 25">
            <a:extLst>
              <a:ext uri="{FF2B5EF4-FFF2-40B4-BE49-F238E27FC236}">
                <a16:creationId xmlns:a16="http://schemas.microsoft.com/office/drawing/2014/main" id="{199650DE-4024-45B8-8027-F9E117B63CC0}"/>
              </a:ext>
            </a:extLst>
          </p:cNvPr>
          <p:cNvGrpSpPr/>
          <p:nvPr/>
        </p:nvGrpSpPr>
        <p:grpSpPr>
          <a:xfrm>
            <a:off x="6593107" y="5459753"/>
            <a:ext cx="3744416" cy="511504"/>
            <a:chOff x="6339097" y="5057483"/>
            <a:chExt cx="3744416" cy="511504"/>
          </a:xfrm>
        </p:grpSpPr>
        <p:sp>
          <p:nvSpPr>
            <p:cNvPr id="27" name="圆角矩形 33">
              <a:extLst>
                <a:ext uri="{FF2B5EF4-FFF2-40B4-BE49-F238E27FC236}">
                  <a16:creationId xmlns:a16="http://schemas.microsoft.com/office/drawing/2014/main" id="{3DDE6BDB-EC41-4C4F-B90D-FE69A3F23783}"/>
                </a:ext>
              </a:extLst>
            </p:cNvPr>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a:extLst>
                <a:ext uri="{FF2B5EF4-FFF2-40B4-BE49-F238E27FC236}">
                  <a16:creationId xmlns:a16="http://schemas.microsoft.com/office/drawing/2014/main" id="{F76DC463-BB54-41AA-B8FA-92F270815F19}"/>
                </a:ext>
              </a:extLst>
            </p:cNvPr>
            <p:cNvSpPr/>
            <p:nvPr/>
          </p:nvSpPr>
          <p:spPr>
            <a:xfrm>
              <a:off x="6723479"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经验与教训</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3227045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5197300"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测试</a:t>
            </a:r>
            <a:endParaRPr lang="en-US" altLang="zh-CN" sz="2799" b="1" dirty="0">
              <a:solidFill>
                <a:schemeClr val="tx1">
                  <a:lumMod val="75000"/>
                  <a:lumOff val="25000"/>
                </a:schemeClr>
              </a:solidFill>
              <a:latin typeface="微软雅黑" pitchFamily="34" charset="-122"/>
            </a:endParaRP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pic>
        <p:nvPicPr>
          <p:cNvPr id="4" name="图片 3">
            <a:extLst>
              <a:ext uri="{FF2B5EF4-FFF2-40B4-BE49-F238E27FC236}">
                <a16:creationId xmlns:a16="http://schemas.microsoft.com/office/drawing/2014/main" id="{916F902A-3F15-483F-B4A3-72BAE23561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83" y="1216573"/>
            <a:ext cx="4056989" cy="2298872"/>
          </a:xfrm>
          <a:prstGeom prst="rect">
            <a:avLst/>
          </a:prstGeom>
        </p:spPr>
      </p:pic>
      <p:pic>
        <p:nvPicPr>
          <p:cNvPr id="6" name="图片 5">
            <a:extLst>
              <a:ext uri="{FF2B5EF4-FFF2-40B4-BE49-F238E27FC236}">
                <a16:creationId xmlns:a16="http://schemas.microsoft.com/office/drawing/2014/main" id="{88AB3C3F-F42B-4103-B918-94C13FD39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024402" y="1281085"/>
            <a:ext cx="6408820" cy="1677268"/>
          </a:xfrm>
          <a:prstGeom prst="rect">
            <a:avLst/>
          </a:prstGeom>
        </p:spPr>
      </p:pic>
      <p:pic>
        <p:nvPicPr>
          <p:cNvPr id="8" name="图片 7">
            <a:extLst>
              <a:ext uri="{FF2B5EF4-FFF2-40B4-BE49-F238E27FC236}">
                <a16:creationId xmlns:a16="http://schemas.microsoft.com/office/drawing/2014/main" id="{87E7EC2B-7F06-4269-94B0-F4597A5D78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783" y="4019536"/>
            <a:ext cx="4082111" cy="2298873"/>
          </a:xfrm>
          <a:prstGeom prst="rect">
            <a:avLst/>
          </a:prstGeom>
        </p:spPr>
      </p:pic>
      <p:pic>
        <p:nvPicPr>
          <p:cNvPr id="10" name="图片 9">
            <a:extLst>
              <a:ext uri="{FF2B5EF4-FFF2-40B4-BE49-F238E27FC236}">
                <a16:creationId xmlns:a16="http://schemas.microsoft.com/office/drawing/2014/main" id="{E1BFDF41-4E20-40D2-9FF6-2FC746423D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3676" y="4064627"/>
            <a:ext cx="3304647" cy="1594529"/>
          </a:xfrm>
          <a:prstGeom prst="rect">
            <a:avLst/>
          </a:prstGeom>
        </p:spPr>
      </p:pic>
      <p:pic>
        <p:nvPicPr>
          <p:cNvPr id="12" name="图片 11">
            <a:extLst>
              <a:ext uri="{FF2B5EF4-FFF2-40B4-BE49-F238E27FC236}">
                <a16:creationId xmlns:a16="http://schemas.microsoft.com/office/drawing/2014/main" id="{5E83BD9A-DD19-4DC6-9F13-F2E7CBF682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46621" y="4047353"/>
            <a:ext cx="3304646" cy="1611803"/>
          </a:xfrm>
          <a:prstGeom prst="rect">
            <a:avLst/>
          </a:prstGeom>
        </p:spPr>
      </p:pic>
      <p:sp>
        <p:nvSpPr>
          <p:cNvPr id="13" name="文本框 12">
            <a:extLst>
              <a:ext uri="{FF2B5EF4-FFF2-40B4-BE49-F238E27FC236}">
                <a16:creationId xmlns:a16="http://schemas.microsoft.com/office/drawing/2014/main" id="{FE3E4B05-DB93-4178-BAA2-97A5B5DA4D42}"/>
              </a:ext>
            </a:extLst>
          </p:cNvPr>
          <p:cNvSpPr txBox="1"/>
          <p:nvPr/>
        </p:nvSpPr>
        <p:spPr>
          <a:xfrm>
            <a:off x="778933" y="3615267"/>
            <a:ext cx="2946400" cy="369332"/>
          </a:xfrm>
          <a:prstGeom prst="rect">
            <a:avLst/>
          </a:prstGeom>
          <a:noFill/>
        </p:spPr>
        <p:txBody>
          <a:bodyPr wrap="square" rtlCol="0">
            <a:spAutoFit/>
          </a:bodyPr>
          <a:lstStyle/>
          <a:p>
            <a:pPr algn="ctr"/>
            <a:r>
              <a:rPr lang="zh-CN" altLang="en-US" b="1" dirty="0"/>
              <a:t>后端单元测试</a:t>
            </a:r>
          </a:p>
        </p:txBody>
      </p:sp>
      <p:sp>
        <p:nvSpPr>
          <p:cNvPr id="22" name="文本框 21">
            <a:extLst>
              <a:ext uri="{FF2B5EF4-FFF2-40B4-BE49-F238E27FC236}">
                <a16:creationId xmlns:a16="http://schemas.microsoft.com/office/drawing/2014/main" id="{87E6E46E-4171-47A0-A65F-5AC0EC021AC7}"/>
              </a:ext>
            </a:extLst>
          </p:cNvPr>
          <p:cNvSpPr txBox="1"/>
          <p:nvPr/>
        </p:nvSpPr>
        <p:spPr>
          <a:xfrm>
            <a:off x="778933" y="6353346"/>
            <a:ext cx="2946400" cy="369332"/>
          </a:xfrm>
          <a:prstGeom prst="rect">
            <a:avLst/>
          </a:prstGeom>
          <a:noFill/>
        </p:spPr>
        <p:txBody>
          <a:bodyPr wrap="square" rtlCol="0">
            <a:spAutoFit/>
          </a:bodyPr>
          <a:lstStyle/>
          <a:p>
            <a:pPr algn="ctr"/>
            <a:r>
              <a:rPr lang="zh-CN" altLang="en-US" b="1" dirty="0"/>
              <a:t>后端压力测试</a:t>
            </a:r>
          </a:p>
        </p:txBody>
      </p:sp>
      <p:sp>
        <p:nvSpPr>
          <p:cNvPr id="23" name="文本框 22">
            <a:extLst>
              <a:ext uri="{FF2B5EF4-FFF2-40B4-BE49-F238E27FC236}">
                <a16:creationId xmlns:a16="http://schemas.microsoft.com/office/drawing/2014/main" id="{C572B505-A132-4A0A-8B8A-F0933FC1700D}"/>
              </a:ext>
            </a:extLst>
          </p:cNvPr>
          <p:cNvSpPr txBox="1"/>
          <p:nvPr/>
        </p:nvSpPr>
        <p:spPr>
          <a:xfrm>
            <a:off x="6316133" y="3146113"/>
            <a:ext cx="2946400" cy="369332"/>
          </a:xfrm>
          <a:prstGeom prst="rect">
            <a:avLst/>
          </a:prstGeom>
          <a:noFill/>
        </p:spPr>
        <p:txBody>
          <a:bodyPr wrap="square" rtlCol="0">
            <a:spAutoFit/>
          </a:bodyPr>
          <a:lstStyle/>
          <a:p>
            <a:pPr algn="ctr"/>
            <a:r>
              <a:rPr lang="zh-CN" altLang="en-US" b="1" dirty="0"/>
              <a:t>代码静态分析</a:t>
            </a:r>
          </a:p>
        </p:txBody>
      </p:sp>
      <p:sp>
        <p:nvSpPr>
          <p:cNvPr id="24" name="文本框 23">
            <a:extLst>
              <a:ext uri="{FF2B5EF4-FFF2-40B4-BE49-F238E27FC236}">
                <a16:creationId xmlns:a16="http://schemas.microsoft.com/office/drawing/2014/main" id="{D46DB37F-7B83-41FC-AD6C-278BCDFF2D4D}"/>
              </a:ext>
            </a:extLst>
          </p:cNvPr>
          <p:cNvSpPr txBox="1"/>
          <p:nvPr/>
        </p:nvSpPr>
        <p:spPr>
          <a:xfrm>
            <a:off x="4622799" y="5760756"/>
            <a:ext cx="2946400" cy="369332"/>
          </a:xfrm>
          <a:prstGeom prst="rect">
            <a:avLst/>
          </a:prstGeom>
          <a:noFill/>
        </p:spPr>
        <p:txBody>
          <a:bodyPr wrap="square" rtlCol="0">
            <a:spAutoFit/>
          </a:bodyPr>
          <a:lstStyle/>
          <a:p>
            <a:pPr algn="ctr"/>
            <a:r>
              <a:rPr lang="zh-CN" altLang="en-US" b="1" dirty="0"/>
              <a:t>压力测试结果（</a:t>
            </a:r>
            <a:r>
              <a:rPr lang="en-US" altLang="zh-CN" b="1" dirty="0"/>
              <a:t>1</a:t>
            </a:r>
            <a:r>
              <a:rPr lang="zh-CN" altLang="en-US" b="1" dirty="0"/>
              <a:t>）</a:t>
            </a:r>
          </a:p>
        </p:txBody>
      </p:sp>
      <p:sp>
        <p:nvSpPr>
          <p:cNvPr id="25" name="文本框 24">
            <a:extLst>
              <a:ext uri="{FF2B5EF4-FFF2-40B4-BE49-F238E27FC236}">
                <a16:creationId xmlns:a16="http://schemas.microsoft.com/office/drawing/2014/main" id="{C9358B3E-B827-4568-ACD4-206E318AC43B}"/>
              </a:ext>
            </a:extLst>
          </p:cNvPr>
          <p:cNvSpPr txBox="1"/>
          <p:nvPr/>
        </p:nvSpPr>
        <p:spPr>
          <a:xfrm>
            <a:off x="8125744" y="5760756"/>
            <a:ext cx="2946400" cy="369332"/>
          </a:xfrm>
          <a:prstGeom prst="rect">
            <a:avLst/>
          </a:prstGeom>
          <a:noFill/>
        </p:spPr>
        <p:txBody>
          <a:bodyPr wrap="square" rtlCol="0">
            <a:spAutoFit/>
          </a:bodyPr>
          <a:lstStyle/>
          <a:p>
            <a:pPr algn="ctr"/>
            <a:r>
              <a:rPr lang="zh-CN" altLang="en-US" b="1" dirty="0"/>
              <a:t>压力测试结果（</a:t>
            </a:r>
            <a:r>
              <a:rPr lang="en-US" altLang="zh-CN" b="1" dirty="0"/>
              <a:t>2</a:t>
            </a:r>
            <a:r>
              <a:rPr lang="zh-CN" altLang="en-US" b="1" dirty="0"/>
              <a:t>）</a:t>
            </a:r>
          </a:p>
        </p:txBody>
      </p:sp>
    </p:spTree>
    <p:extLst>
      <p:ext uri="{BB962C8B-B14F-4D97-AF65-F5344CB8AC3E}">
        <p14:creationId xmlns:p14="http://schemas.microsoft.com/office/powerpoint/2010/main" val="3132837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4704" y="0"/>
            <a:ext cx="3469002" cy="6858000"/>
          </a:xfrm>
          <a:prstGeom prst="rect">
            <a:avLst/>
          </a:prstGeom>
          <a:solidFill>
            <a:schemeClr val="accent3"/>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defTabSz="1088284"/>
            <a:endParaRPr lang="zh-CN" altLang="en-US" sz="2100">
              <a:solidFill>
                <a:prstClr val="black"/>
              </a:solidFill>
              <a:latin typeface="Calibri"/>
              <a:ea typeface="宋体" panose="02010600030101010101" pitchFamily="2" charset="-122"/>
            </a:endParaRPr>
          </a:p>
        </p:txBody>
      </p:sp>
      <p:sp>
        <p:nvSpPr>
          <p:cNvPr id="37" name="TextBox 36"/>
          <p:cNvSpPr txBox="1"/>
          <p:nvPr/>
        </p:nvSpPr>
        <p:spPr>
          <a:xfrm>
            <a:off x="196679" y="2219053"/>
            <a:ext cx="2807662" cy="1353930"/>
          </a:xfrm>
          <a:prstGeom prst="rect">
            <a:avLst/>
          </a:prstGeom>
          <a:noFill/>
        </p:spPr>
        <p:txBody>
          <a:bodyPr wrap="square" lIns="121920" tIns="60959" rIns="121920" bIns="60959">
            <a:spAutoFit/>
          </a:bodyPr>
          <a:lstStyle/>
          <a:p>
            <a:pPr algn="r" defTabSz="1088284">
              <a:defRPr/>
            </a:pPr>
            <a:r>
              <a:rPr lang="zh-CN" altLang="en-US" sz="4799" b="1" spc="200" dirty="0">
                <a:solidFill>
                  <a:prstClr val="white"/>
                </a:solidFill>
                <a:latin typeface="微软雅黑" pitchFamily="34" charset="-122"/>
                <a:ea typeface="微软雅黑" pitchFamily="34" charset="-122"/>
              </a:rPr>
              <a:t>目录 </a:t>
            </a:r>
            <a:endParaRPr lang="en-US" altLang="zh-CN" sz="4799" b="1" spc="200" dirty="0">
              <a:solidFill>
                <a:prstClr val="white"/>
              </a:solidFill>
              <a:latin typeface="微软雅黑" pitchFamily="34" charset="-122"/>
              <a:ea typeface="微软雅黑" pitchFamily="34" charset="-122"/>
            </a:endParaRPr>
          </a:p>
          <a:p>
            <a:pPr algn="r" defTabSz="1088284">
              <a:defRPr/>
            </a:pPr>
            <a:r>
              <a:rPr lang="en-US" altLang="zh-CN" sz="3199" b="1" dirty="0">
                <a:solidFill>
                  <a:prstClr val="white"/>
                </a:solidFill>
                <a:latin typeface="微软雅黑" pitchFamily="34" charset="-122"/>
                <a:ea typeface="微软雅黑" pitchFamily="34" charset="-122"/>
              </a:rPr>
              <a:t>CONTENTS</a:t>
            </a:r>
            <a:endParaRPr lang="zh-CN" altLang="en-US" sz="3199" b="1" dirty="0">
              <a:solidFill>
                <a:prstClr val="white"/>
              </a:solidFill>
              <a:latin typeface="微软雅黑" pitchFamily="34" charset="-122"/>
              <a:ea typeface="微软雅黑" pitchFamily="34" charset="-122"/>
            </a:endParaRPr>
          </a:p>
        </p:txBody>
      </p:sp>
      <p:sp>
        <p:nvSpPr>
          <p:cNvPr id="41" name="圆角矩形 15">
            <a:extLst>
              <a:ext uri="{FF2B5EF4-FFF2-40B4-BE49-F238E27FC236}">
                <a16:creationId xmlns:a16="http://schemas.microsoft.com/office/drawing/2014/main" id="{FED203EF-FADB-4CE2-A644-6708FC4FBA21}"/>
              </a:ext>
            </a:extLst>
          </p:cNvPr>
          <p:cNvSpPr/>
          <p:nvPr/>
        </p:nvSpPr>
        <p:spPr>
          <a:xfrm>
            <a:off x="5711016" y="109112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2" name="组合 41">
            <a:extLst>
              <a:ext uri="{FF2B5EF4-FFF2-40B4-BE49-F238E27FC236}">
                <a16:creationId xmlns:a16="http://schemas.microsoft.com/office/drawing/2014/main" id="{F1490071-9DE2-4E22-BF44-9FA4C9A9B72D}"/>
              </a:ext>
            </a:extLst>
          </p:cNvPr>
          <p:cNvGrpSpPr/>
          <p:nvPr/>
        </p:nvGrpSpPr>
        <p:grpSpPr>
          <a:xfrm>
            <a:off x="6593107" y="1091124"/>
            <a:ext cx="3744416" cy="511504"/>
            <a:chOff x="6339097" y="1573726"/>
            <a:chExt cx="3744416" cy="511504"/>
          </a:xfrm>
        </p:grpSpPr>
        <p:sp>
          <p:nvSpPr>
            <p:cNvPr id="43" name="圆角矩形 17">
              <a:extLst>
                <a:ext uri="{FF2B5EF4-FFF2-40B4-BE49-F238E27FC236}">
                  <a16:creationId xmlns:a16="http://schemas.microsoft.com/office/drawing/2014/main" id="{9A2A3683-762E-4AEA-890B-5E1F5CC0EBF7}"/>
                </a:ext>
              </a:extLst>
            </p:cNvPr>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4" name="矩形 43">
              <a:extLst>
                <a:ext uri="{FF2B5EF4-FFF2-40B4-BE49-F238E27FC236}">
                  <a16:creationId xmlns:a16="http://schemas.microsoft.com/office/drawing/2014/main" id="{1E822716-0AB4-4B54-BB53-EB80E018D197}"/>
                </a:ext>
              </a:extLst>
            </p:cNvPr>
            <p:cNvSpPr/>
            <p:nvPr/>
          </p:nvSpPr>
          <p:spPr>
            <a:xfrm>
              <a:off x="6723350" y="1614014"/>
              <a:ext cx="26530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产品特色与创新点</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5" name="圆角矩形 19">
            <a:extLst>
              <a:ext uri="{FF2B5EF4-FFF2-40B4-BE49-F238E27FC236}">
                <a16:creationId xmlns:a16="http://schemas.microsoft.com/office/drawing/2014/main" id="{3F36AC00-0D10-41A3-87BE-F33F4FD9F6E1}"/>
              </a:ext>
            </a:extLst>
          </p:cNvPr>
          <p:cNvSpPr/>
          <p:nvPr/>
        </p:nvSpPr>
        <p:spPr>
          <a:xfrm>
            <a:off x="5711016" y="192757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6" name="组合 45">
            <a:extLst>
              <a:ext uri="{FF2B5EF4-FFF2-40B4-BE49-F238E27FC236}">
                <a16:creationId xmlns:a16="http://schemas.microsoft.com/office/drawing/2014/main" id="{6A5BD7BD-F1FA-4061-88EA-500DA2B02531}"/>
              </a:ext>
            </a:extLst>
          </p:cNvPr>
          <p:cNvGrpSpPr/>
          <p:nvPr/>
        </p:nvGrpSpPr>
        <p:grpSpPr>
          <a:xfrm>
            <a:off x="6569209" y="1927576"/>
            <a:ext cx="3744416" cy="511504"/>
            <a:chOff x="6315199" y="2410178"/>
            <a:chExt cx="3744416" cy="511504"/>
          </a:xfrm>
        </p:grpSpPr>
        <p:sp>
          <p:nvSpPr>
            <p:cNvPr id="47" name="圆角矩形 21">
              <a:extLst>
                <a:ext uri="{FF2B5EF4-FFF2-40B4-BE49-F238E27FC236}">
                  <a16:creationId xmlns:a16="http://schemas.microsoft.com/office/drawing/2014/main" id="{12B459BC-81A9-45AE-8263-3D0F8EE9295D}"/>
                </a:ext>
              </a:extLst>
            </p:cNvPr>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8" name="矩形 47">
              <a:extLst>
                <a:ext uri="{FF2B5EF4-FFF2-40B4-BE49-F238E27FC236}">
                  <a16:creationId xmlns:a16="http://schemas.microsoft.com/office/drawing/2014/main" id="{84A710CC-B99F-4F9C-90A4-723C37BC646F}"/>
                </a:ext>
              </a:extLst>
            </p:cNvPr>
            <p:cNvSpPr/>
            <p:nvPr/>
          </p:nvSpPr>
          <p:spPr>
            <a:xfrm>
              <a:off x="6747248" y="2450466"/>
              <a:ext cx="26530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项目架构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9" name="圆角矩形 23">
            <a:extLst>
              <a:ext uri="{FF2B5EF4-FFF2-40B4-BE49-F238E27FC236}">
                <a16:creationId xmlns:a16="http://schemas.microsoft.com/office/drawing/2014/main" id="{FF2BBB1C-6AC9-400D-87B1-CFED4AB402ED}"/>
              </a:ext>
            </a:extLst>
          </p:cNvPr>
          <p:cNvSpPr/>
          <p:nvPr/>
        </p:nvSpPr>
        <p:spPr>
          <a:xfrm>
            <a:off x="5711016" y="281342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0" name="组合 49">
            <a:extLst>
              <a:ext uri="{FF2B5EF4-FFF2-40B4-BE49-F238E27FC236}">
                <a16:creationId xmlns:a16="http://schemas.microsoft.com/office/drawing/2014/main" id="{3843779D-7FBA-49EA-BA17-3B8DCE3F3AD9}"/>
              </a:ext>
            </a:extLst>
          </p:cNvPr>
          <p:cNvGrpSpPr/>
          <p:nvPr/>
        </p:nvGrpSpPr>
        <p:grpSpPr>
          <a:xfrm>
            <a:off x="6593107" y="2813429"/>
            <a:ext cx="3744416" cy="511504"/>
            <a:chOff x="6339097" y="3296031"/>
            <a:chExt cx="3744416" cy="511504"/>
          </a:xfrm>
        </p:grpSpPr>
        <p:sp>
          <p:nvSpPr>
            <p:cNvPr id="51" name="圆角矩形 25">
              <a:extLst>
                <a:ext uri="{FF2B5EF4-FFF2-40B4-BE49-F238E27FC236}">
                  <a16:creationId xmlns:a16="http://schemas.microsoft.com/office/drawing/2014/main" id="{00ADBF42-D66F-40D0-8708-12B560D283B5}"/>
                </a:ext>
              </a:extLst>
            </p:cNvPr>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2" name="矩形 51">
              <a:extLst>
                <a:ext uri="{FF2B5EF4-FFF2-40B4-BE49-F238E27FC236}">
                  <a16:creationId xmlns:a16="http://schemas.microsoft.com/office/drawing/2014/main" id="{C70D498A-C240-4FDB-8912-53643789EB63}"/>
                </a:ext>
              </a:extLst>
            </p:cNvPr>
            <p:cNvSpPr/>
            <p:nvPr/>
          </p:nvSpPr>
          <p:spPr>
            <a:xfrm>
              <a:off x="6723349" y="3336319"/>
              <a:ext cx="273630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项目关键技术</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3" name="圆角矩形 27">
            <a:extLst>
              <a:ext uri="{FF2B5EF4-FFF2-40B4-BE49-F238E27FC236}">
                <a16:creationId xmlns:a16="http://schemas.microsoft.com/office/drawing/2014/main" id="{9D3B464D-4044-47CC-8BAB-C62FB1BA7C31}"/>
              </a:ext>
            </a:extLst>
          </p:cNvPr>
          <p:cNvSpPr/>
          <p:nvPr/>
        </p:nvSpPr>
        <p:spPr>
          <a:xfrm>
            <a:off x="5711016" y="369830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4" name="组合 53">
            <a:extLst>
              <a:ext uri="{FF2B5EF4-FFF2-40B4-BE49-F238E27FC236}">
                <a16:creationId xmlns:a16="http://schemas.microsoft.com/office/drawing/2014/main" id="{FA4C0306-A948-450F-AC09-AEFD3DAA533A}"/>
              </a:ext>
            </a:extLst>
          </p:cNvPr>
          <p:cNvGrpSpPr/>
          <p:nvPr/>
        </p:nvGrpSpPr>
        <p:grpSpPr>
          <a:xfrm>
            <a:off x="6593107" y="3698301"/>
            <a:ext cx="3744416" cy="511504"/>
            <a:chOff x="6339097" y="4180903"/>
            <a:chExt cx="3744416" cy="511504"/>
          </a:xfrm>
        </p:grpSpPr>
        <p:sp>
          <p:nvSpPr>
            <p:cNvPr id="55" name="圆角矩形 29">
              <a:extLst>
                <a:ext uri="{FF2B5EF4-FFF2-40B4-BE49-F238E27FC236}">
                  <a16:creationId xmlns:a16="http://schemas.microsoft.com/office/drawing/2014/main" id="{DA781006-FF67-49FC-ABBA-1EBFCE943B93}"/>
                </a:ext>
              </a:extLst>
            </p:cNvPr>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a:extLst>
                <a:ext uri="{FF2B5EF4-FFF2-40B4-BE49-F238E27FC236}">
                  <a16:creationId xmlns:a16="http://schemas.microsoft.com/office/drawing/2014/main" id="{68D35A94-8605-4537-BCAA-FD6790791E75}"/>
                </a:ext>
              </a:extLst>
            </p:cNvPr>
            <p:cNvSpPr/>
            <p:nvPr/>
          </p:nvSpPr>
          <p:spPr>
            <a:xfrm>
              <a:off x="6723349" y="4221882"/>
              <a:ext cx="273630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项目过程管理</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7" name="圆角矩形 31">
            <a:extLst>
              <a:ext uri="{FF2B5EF4-FFF2-40B4-BE49-F238E27FC236}">
                <a16:creationId xmlns:a16="http://schemas.microsoft.com/office/drawing/2014/main" id="{CF70AD5C-3623-4134-A808-705885948C28}"/>
              </a:ext>
            </a:extLst>
          </p:cNvPr>
          <p:cNvSpPr/>
          <p:nvPr/>
        </p:nvSpPr>
        <p:spPr>
          <a:xfrm>
            <a:off x="5711146" y="457488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8" name="组合 57">
            <a:extLst>
              <a:ext uri="{FF2B5EF4-FFF2-40B4-BE49-F238E27FC236}">
                <a16:creationId xmlns:a16="http://schemas.microsoft.com/office/drawing/2014/main" id="{54D695A2-2B02-4674-93C0-E84551D99181}"/>
              </a:ext>
            </a:extLst>
          </p:cNvPr>
          <p:cNvGrpSpPr/>
          <p:nvPr/>
        </p:nvGrpSpPr>
        <p:grpSpPr>
          <a:xfrm>
            <a:off x="6593107" y="4574881"/>
            <a:ext cx="3744416" cy="511504"/>
            <a:chOff x="6339097" y="5057483"/>
            <a:chExt cx="3744416" cy="511504"/>
          </a:xfrm>
        </p:grpSpPr>
        <p:sp>
          <p:nvSpPr>
            <p:cNvPr id="59" name="圆角矩形 33">
              <a:extLst>
                <a:ext uri="{FF2B5EF4-FFF2-40B4-BE49-F238E27FC236}">
                  <a16:creationId xmlns:a16="http://schemas.microsoft.com/office/drawing/2014/main" id="{B8024BAC-842E-4B2B-B7CE-0F4E5557D8BE}"/>
                </a:ext>
              </a:extLst>
            </p:cNvPr>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0" name="矩形 59">
              <a:extLst>
                <a:ext uri="{FF2B5EF4-FFF2-40B4-BE49-F238E27FC236}">
                  <a16:creationId xmlns:a16="http://schemas.microsoft.com/office/drawing/2014/main" id="{05B784C2-98E1-44F7-B7BD-8FA3B038AE81}"/>
                </a:ext>
              </a:extLst>
            </p:cNvPr>
            <p:cNvSpPr/>
            <p:nvPr/>
          </p:nvSpPr>
          <p:spPr>
            <a:xfrm>
              <a:off x="6723479"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测试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1" name="下箭头 37">
            <a:extLst>
              <a:ext uri="{FF2B5EF4-FFF2-40B4-BE49-F238E27FC236}">
                <a16:creationId xmlns:a16="http://schemas.microsoft.com/office/drawing/2014/main" id="{C47C02AF-AEED-4AD7-AE18-7841B00EF32D}"/>
              </a:ext>
            </a:extLst>
          </p:cNvPr>
          <p:cNvSpPr/>
          <p:nvPr/>
        </p:nvSpPr>
        <p:spPr>
          <a:xfrm rot="16200000">
            <a:off x="4532859" y="5383456"/>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31">
            <a:extLst>
              <a:ext uri="{FF2B5EF4-FFF2-40B4-BE49-F238E27FC236}">
                <a16:creationId xmlns:a16="http://schemas.microsoft.com/office/drawing/2014/main" id="{F88D2434-1C3A-459E-921A-4D96ADFE4137}"/>
              </a:ext>
            </a:extLst>
          </p:cNvPr>
          <p:cNvSpPr/>
          <p:nvPr/>
        </p:nvSpPr>
        <p:spPr>
          <a:xfrm>
            <a:off x="5711146" y="5459753"/>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6" name="组合 25">
            <a:extLst>
              <a:ext uri="{FF2B5EF4-FFF2-40B4-BE49-F238E27FC236}">
                <a16:creationId xmlns:a16="http://schemas.microsoft.com/office/drawing/2014/main" id="{199650DE-4024-45B8-8027-F9E117B63CC0}"/>
              </a:ext>
            </a:extLst>
          </p:cNvPr>
          <p:cNvGrpSpPr/>
          <p:nvPr/>
        </p:nvGrpSpPr>
        <p:grpSpPr>
          <a:xfrm>
            <a:off x="6593107" y="5459753"/>
            <a:ext cx="3744416" cy="511504"/>
            <a:chOff x="6339097" y="5057483"/>
            <a:chExt cx="3744416" cy="511504"/>
          </a:xfrm>
        </p:grpSpPr>
        <p:sp>
          <p:nvSpPr>
            <p:cNvPr id="27" name="圆角矩形 33">
              <a:extLst>
                <a:ext uri="{FF2B5EF4-FFF2-40B4-BE49-F238E27FC236}">
                  <a16:creationId xmlns:a16="http://schemas.microsoft.com/office/drawing/2014/main" id="{3DDE6BDB-EC41-4C4F-B90D-FE69A3F23783}"/>
                </a:ext>
              </a:extLst>
            </p:cNvPr>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a:extLst>
                <a:ext uri="{FF2B5EF4-FFF2-40B4-BE49-F238E27FC236}">
                  <a16:creationId xmlns:a16="http://schemas.microsoft.com/office/drawing/2014/main" id="{F76DC463-BB54-41AA-B8FA-92F270815F19}"/>
                </a:ext>
              </a:extLst>
            </p:cNvPr>
            <p:cNvSpPr/>
            <p:nvPr/>
          </p:nvSpPr>
          <p:spPr>
            <a:xfrm>
              <a:off x="6723479"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经验与教训</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41407282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5197300"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经验与教训</a:t>
            </a:r>
            <a:endParaRPr lang="en-US" altLang="zh-CN" sz="2799" b="1" dirty="0">
              <a:solidFill>
                <a:schemeClr val="tx1">
                  <a:lumMod val="75000"/>
                  <a:lumOff val="25000"/>
                </a:schemeClr>
              </a:solidFill>
              <a:latin typeface="微软雅黑" pitchFamily="34" charset="-122"/>
            </a:endParaRP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sp>
        <p:nvSpPr>
          <p:cNvPr id="4" name="矩形 3">
            <a:extLst>
              <a:ext uri="{FF2B5EF4-FFF2-40B4-BE49-F238E27FC236}">
                <a16:creationId xmlns:a16="http://schemas.microsoft.com/office/drawing/2014/main" id="{6A2FBE14-562D-4277-A5BB-9C9465811203}"/>
              </a:ext>
            </a:extLst>
          </p:cNvPr>
          <p:cNvSpPr/>
          <p:nvPr/>
        </p:nvSpPr>
        <p:spPr>
          <a:xfrm>
            <a:off x="3396345" y="1669213"/>
            <a:ext cx="7244427" cy="1295732"/>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5" name="矩形 4">
            <a:extLst>
              <a:ext uri="{FF2B5EF4-FFF2-40B4-BE49-F238E27FC236}">
                <a16:creationId xmlns:a16="http://schemas.microsoft.com/office/drawing/2014/main" id="{02C9FB46-395D-4785-B0BB-465AC85EC591}"/>
              </a:ext>
            </a:extLst>
          </p:cNvPr>
          <p:cNvSpPr/>
          <p:nvPr/>
        </p:nvSpPr>
        <p:spPr>
          <a:xfrm>
            <a:off x="4248291" y="1485578"/>
            <a:ext cx="5303299" cy="4495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sz="1800" b="1" dirty="0">
                <a:latin typeface="微软雅黑" pitchFamily="34" charset="-122"/>
                <a:ea typeface="微软雅黑" pitchFamily="34" charset="-122"/>
              </a:rPr>
              <a:t>如何面对新技术</a:t>
            </a:r>
          </a:p>
        </p:txBody>
      </p:sp>
      <p:sp>
        <p:nvSpPr>
          <p:cNvPr id="6" name="六边形 5">
            <a:extLst>
              <a:ext uri="{FF2B5EF4-FFF2-40B4-BE49-F238E27FC236}">
                <a16:creationId xmlns:a16="http://schemas.microsoft.com/office/drawing/2014/main" id="{2EDFF8E3-33A8-4439-ACB8-6B55BF71417E}"/>
              </a:ext>
            </a:extLst>
          </p:cNvPr>
          <p:cNvSpPr/>
          <p:nvPr/>
        </p:nvSpPr>
        <p:spPr>
          <a:xfrm>
            <a:off x="910630" y="3303864"/>
            <a:ext cx="1587056" cy="1368469"/>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sz="2400" dirty="0">
                <a:latin typeface="微软雅黑" pitchFamily="34" charset="-122"/>
                <a:ea typeface="微软雅黑" pitchFamily="34" charset="-122"/>
              </a:rPr>
              <a:t>经验教训</a:t>
            </a:r>
          </a:p>
        </p:txBody>
      </p:sp>
      <p:cxnSp>
        <p:nvCxnSpPr>
          <p:cNvPr id="7" name="直接箭头连接符 6">
            <a:extLst>
              <a:ext uri="{FF2B5EF4-FFF2-40B4-BE49-F238E27FC236}">
                <a16:creationId xmlns:a16="http://schemas.microsoft.com/office/drawing/2014/main" id="{BD6F1B18-008F-4566-9DE1-93E53174A17A}"/>
              </a:ext>
            </a:extLst>
          </p:cNvPr>
          <p:cNvCxnSpPr>
            <a:stCxn id="6" idx="5"/>
            <a:endCxn id="4" idx="1"/>
          </p:cNvCxnSpPr>
          <p:nvPr/>
        </p:nvCxnSpPr>
        <p:spPr>
          <a:xfrm flipV="1">
            <a:off x="2155569" y="2317079"/>
            <a:ext cx="1240776" cy="98678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A8C71664-A8BE-444B-8BCF-2FADC80A5606}"/>
              </a:ext>
            </a:extLst>
          </p:cNvPr>
          <p:cNvCxnSpPr>
            <a:stCxn id="6" idx="0"/>
          </p:cNvCxnSpPr>
          <p:nvPr/>
        </p:nvCxnSpPr>
        <p:spPr>
          <a:xfrm>
            <a:off x="2497686" y="3988098"/>
            <a:ext cx="898660"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6207E11-7EB6-4F4A-A0D4-2F20FC7B5959}"/>
              </a:ext>
            </a:extLst>
          </p:cNvPr>
          <p:cNvCxnSpPr>
            <a:stCxn id="6" idx="1"/>
            <a:endCxn id="14" idx="1"/>
          </p:cNvCxnSpPr>
          <p:nvPr/>
        </p:nvCxnSpPr>
        <p:spPr>
          <a:xfrm>
            <a:off x="2155569" y="4672333"/>
            <a:ext cx="1240776" cy="100076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27">
            <a:extLst>
              <a:ext uri="{FF2B5EF4-FFF2-40B4-BE49-F238E27FC236}">
                <a16:creationId xmlns:a16="http://schemas.microsoft.com/office/drawing/2014/main" id="{C9F0C1B4-2285-421C-9DE6-05DF96AE75C4}"/>
              </a:ext>
            </a:extLst>
          </p:cNvPr>
          <p:cNvSpPr txBox="1"/>
          <p:nvPr/>
        </p:nvSpPr>
        <p:spPr>
          <a:xfrm>
            <a:off x="3856775" y="1989634"/>
            <a:ext cx="6492772" cy="905280"/>
          </a:xfrm>
          <a:prstGeom prst="rect">
            <a:avLst/>
          </a:prstGeom>
          <a:noFill/>
        </p:spPr>
        <p:txBody>
          <a:bodyPr wrap="square" lIns="91472" tIns="45736" rIns="91472" bIns="45736" rtlCol="0">
            <a:spAutoFit/>
          </a:bodyPr>
          <a:lstStyle/>
          <a:p>
            <a:pPr>
              <a:lnSpc>
                <a:spcPct val="130000"/>
              </a:lnSpc>
            </a:pPr>
            <a:r>
              <a:rPr lang="zh-CN" altLang="en-US" sz="1400" dirty="0">
                <a:solidFill>
                  <a:schemeClr val="tx1">
                    <a:lumMod val="75000"/>
                    <a:lumOff val="25000"/>
                  </a:schemeClr>
                </a:solidFill>
                <a:latin typeface="微软雅黑" pitchFamily="34" charset="-122"/>
                <a:ea typeface="微软雅黑" pitchFamily="34" charset="-122"/>
              </a:rPr>
              <a:t>    我们在本项目中第一次使用了</a:t>
            </a:r>
            <a:r>
              <a:rPr lang="en-US" altLang="zh-CN" sz="1400" dirty="0">
                <a:solidFill>
                  <a:schemeClr val="tx1">
                    <a:lumMod val="75000"/>
                    <a:lumOff val="25000"/>
                  </a:schemeClr>
                </a:solidFill>
                <a:latin typeface="微软雅黑" pitchFamily="34" charset="-122"/>
                <a:ea typeface="微软雅黑" pitchFamily="34" charset="-122"/>
              </a:rPr>
              <a:t>Go</a:t>
            </a:r>
            <a:r>
              <a:rPr lang="zh-CN" altLang="en-US" sz="1400" dirty="0">
                <a:solidFill>
                  <a:schemeClr val="tx1">
                    <a:lumMod val="75000"/>
                    <a:lumOff val="25000"/>
                  </a:schemeClr>
                </a:solidFill>
                <a:latin typeface="微软雅黑" pitchFamily="34" charset="-122"/>
                <a:ea typeface="微软雅黑" pitchFamily="34" charset="-122"/>
              </a:rPr>
              <a:t>语言的</a:t>
            </a:r>
            <a:r>
              <a:rPr lang="en-US" altLang="zh-CN" sz="1400" dirty="0">
                <a:solidFill>
                  <a:schemeClr val="tx1">
                    <a:lumMod val="75000"/>
                    <a:lumOff val="25000"/>
                  </a:schemeClr>
                </a:solidFill>
                <a:latin typeface="微软雅黑" pitchFamily="34" charset="-122"/>
                <a:ea typeface="微软雅黑" pitchFamily="34" charset="-122"/>
              </a:rPr>
              <a:t>Go-micro</a:t>
            </a:r>
            <a:r>
              <a:rPr lang="zh-CN" altLang="en-US" sz="1400" dirty="0">
                <a:solidFill>
                  <a:schemeClr val="tx1">
                    <a:lumMod val="75000"/>
                    <a:lumOff val="25000"/>
                  </a:schemeClr>
                </a:solidFill>
                <a:latin typeface="微软雅黑" pitchFamily="34" charset="-122"/>
                <a:ea typeface="微软雅黑" pitchFamily="34" charset="-122"/>
              </a:rPr>
              <a:t>框架进行开发，然而这个框架对于我们来说太过于陌生了，网上也几乎找不到相关的教程。在经过我们的不断摸索与试错之后，后端开发才得以顺利进行。</a:t>
            </a:r>
          </a:p>
        </p:txBody>
      </p:sp>
      <p:sp>
        <p:nvSpPr>
          <p:cNvPr id="11" name="矩形 10">
            <a:extLst>
              <a:ext uri="{FF2B5EF4-FFF2-40B4-BE49-F238E27FC236}">
                <a16:creationId xmlns:a16="http://schemas.microsoft.com/office/drawing/2014/main" id="{74492E21-CA33-4F66-A4F4-257A78B44F25}"/>
              </a:ext>
            </a:extLst>
          </p:cNvPr>
          <p:cNvSpPr/>
          <p:nvPr/>
        </p:nvSpPr>
        <p:spPr>
          <a:xfrm>
            <a:off x="3396345" y="3343484"/>
            <a:ext cx="7244427" cy="1295732"/>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12" name="矩形 11">
            <a:extLst>
              <a:ext uri="{FF2B5EF4-FFF2-40B4-BE49-F238E27FC236}">
                <a16:creationId xmlns:a16="http://schemas.microsoft.com/office/drawing/2014/main" id="{4AC31622-7A27-4353-93FA-30FCC2B6D13A}"/>
              </a:ext>
            </a:extLst>
          </p:cNvPr>
          <p:cNvSpPr/>
          <p:nvPr/>
        </p:nvSpPr>
        <p:spPr>
          <a:xfrm>
            <a:off x="4248291" y="3159848"/>
            <a:ext cx="5303299" cy="4495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sz="1800" b="1" dirty="0">
                <a:latin typeface="微软雅黑" pitchFamily="34" charset="-122"/>
                <a:ea typeface="微软雅黑" pitchFamily="34" charset="-122"/>
              </a:rPr>
              <a:t>如何进行软件过程管理</a:t>
            </a:r>
          </a:p>
        </p:txBody>
      </p:sp>
      <p:sp>
        <p:nvSpPr>
          <p:cNvPr id="13" name="TextBox 30">
            <a:extLst>
              <a:ext uri="{FF2B5EF4-FFF2-40B4-BE49-F238E27FC236}">
                <a16:creationId xmlns:a16="http://schemas.microsoft.com/office/drawing/2014/main" id="{7B936951-3131-4CBD-9665-5962253D39C7}"/>
              </a:ext>
            </a:extLst>
          </p:cNvPr>
          <p:cNvSpPr txBox="1"/>
          <p:nvPr/>
        </p:nvSpPr>
        <p:spPr>
          <a:xfrm>
            <a:off x="3856775" y="3653965"/>
            <a:ext cx="6558911" cy="905280"/>
          </a:xfrm>
          <a:prstGeom prst="rect">
            <a:avLst/>
          </a:prstGeom>
          <a:noFill/>
        </p:spPr>
        <p:txBody>
          <a:bodyPr wrap="square" lIns="91472" tIns="45736" rIns="91472" bIns="45736" rtlCol="0">
            <a:spAutoFit/>
          </a:bodyPr>
          <a:lstStyle/>
          <a:p>
            <a:pPr>
              <a:lnSpc>
                <a:spcPct val="130000"/>
              </a:lnSpc>
            </a:pPr>
            <a:r>
              <a:rPr lang="zh-CN" altLang="en-US" sz="1400" dirty="0">
                <a:solidFill>
                  <a:schemeClr val="tx1">
                    <a:lumMod val="75000"/>
                    <a:lumOff val="25000"/>
                  </a:schemeClr>
                </a:solidFill>
                <a:latin typeface="微软雅黑" pitchFamily="34" charset="-122"/>
                <a:ea typeface="微软雅黑" pitchFamily="34" charset="-122"/>
              </a:rPr>
              <a:t>    虽然我们在开发过程中尽力遵守软件开发过程规范，但是仍然会有因为进度紧张而不遵守规范的情况，而且后果往往是需要付出更多的时间来修复因为没有遵守规范开发而导致的错误。</a:t>
            </a:r>
          </a:p>
        </p:txBody>
      </p:sp>
      <p:sp>
        <p:nvSpPr>
          <p:cNvPr id="14" name="矩形 13">
            <a:extLst>
              <a:ext uri="{FF2B5EF4-FFF2-40B4-BE49-F238E27FC236}">
                <a16:creationId xmlns:a16="http://schemas.microsoft.com/office/drawing/2014/main" id="{D5BD710A-A984-41E5-9024-6F929608CF2F}"/>
              </a:ext>
            </a:extLst>
          </p:cNvPr>
          <p:cNvSpPr/>
          <p:nvPr/>
        </p:nvSpPr>
        <p:spPr>
          <a:xfrm>
            <a:off x="3396345" y="5036082"/>
            <a:ext cx="7244427" cy="1274032"/>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15" name="矩形 14">
            <a:extLst>
              <a:ext uri="{FF2B5EF4-FFF2-40B4-BE49-F238E27FC236}">
                <a16:creationId xmlns:a16="http://schemas.microsoft.com/office/drawing/2014/main" id="{8750DE5E-874F-49CA-8FC4-370C2E1FC2BB}"/>
              </a:ext>
            </a:extLst>
          </p:cNvPr>
          <p:cNvSpPr/>
          <p:nvPr/>
        </p:nvSpPr>
        <p:spPr>
          <a:xfrm>
            <a:off x="4248291" y="4852447"/>
            <a:ext cx="5303299" cy="44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sz="1800" b="1" dirty="0">
                <a:latin typeface="微软雅黑" pitchFamily="34" charset="-122"/>
                <a:ea typeface="微软雅黑" pitchFamily="34" charset="-122"/>
              </a:rPr>
              <a:t>如何应对进度风险</a:t>
            </a:r>
          </a:p>
        </p:txBody>
      </p:sp>
      <p:sp>
        <p:nvSpPr>
          <p:cNvPr id="17" name="TextBox 33">
            <a:extLst>
              <a:ext uri="{FF2B5EF4-FFF2-40B4-BE49-F238E27FC236}">
                <a16:creationId xmlns:a16="http://schemas.microsoft.com/office/drawing/2014/main" id="{9D4DCE35-D8EA-4D3D-8FC9-14F2AC4C5FA4}"/>
              </a:ext>
            </a:extLst>
          </p:cNvPr>
          <p:cNvSpPr txBox="1"/>
          <p:nvPr/>
        </p:nvSpPr>
        <p:spPr>
          <a:xfrm>
            <a:off x="3856775" y="5346564"/>
            <a:ext cx="6503793" cy="625203"/>
          </a:xfrm>
          <a:prstGeom prst="rect">
            <a:avLst/>
          </a:prstGeom>
          <a:noFill/>
        </p:spPr>
        <p:txBody>
          <a:bodyPr wrap="square" lIns="91472" tIns="45736" rIns="91472" bIns="45736" rtlCol="0">
            <a:spAutoFit/>
          </a:bodyPr>
          <a:lstStyle/>
          <a:p>
            <a:pPr>
              <a:lnSpc>
                <a:spcPct val="130000"/>
              </a:lnSpc>
            </a:pPr>
            <a:r>
              <a:rPr lang="zh-CN" altLang="en-US" sz="1400" dirty="0">
                <a:solidFill>
                  <a:schemeClr val="tx1">
                    <a:lumMod val="75000"/>
                    <a:lumOff val="25000"/>
                  </a:schemeClr>
                </a:solidFill>
                <a:latin typeface="微软雅黑" pitchFamily="34" charset="-122"/>
                <a:ea typeface="微软雅黑" pitchFamily="34" charset="-122"/>
              </a:rPr>
              <a:t>    本项目的开发进度相对来说比较紧张，我们的项目也险些无法按期完成。经过这次经历之后我们知道了按照软件需求优先级依次开发软件功能的重要性。</a:t>
            </a:r>
          </a:p>
        </p:txBody>
      </p:sp>
    </p:spTree>
    <p:extLst>
      <p:ext uri="{BB962C8B-B14F-4D97-AF65-F5344CB8AC3E}">
        <p14:creationId xmlns:p14="http://schemas.microsoft.com/office/powerpoint/2010/main" val="28606640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2205" y="740701"/>
            <a:ext cx="5038061"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151736" y="740701"/>
            <a:ext cx="5038061"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206" y="6405331"/>
            <a:ext cx="3041069" cy="452669"/>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11" name="矩形 10"/>
          <p:cNvSpPr/>
          <p:nvPr/>
        </p:nvSpPr>
        <p:spPr>
          <a:xfrm>
            <a:off x="3043276" y="6405331"/>
            <a:ext cx="3063041" cy="45266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12" name="矩形 11"/>
          <p:cNvSpPr/>
          <p:nvPr/>
        </p:nvSpPr>
        <p:spPr>
          <a:xfrm>
            <a:off x="6096001" y="6405331"/>
            <a:ext cx="3046898" cy="452669"/>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13" name="矩形 12"/>
          <p:cNvSpPr/>
          <p:nvPr/>
        </p:nvSpPr>
        <p:spPr>
          <a:xfrm>
            <a:off x="9142899" y="6405331"/>
            <a:ext cx="3046898" cy="452669"/>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14" name="矩形 13"/>
          <p:cNvSpPr/>
          <p:nvPr/>
        </p:nvSpPr>
        <p:spPr>
          <a:xfrm>
            <a:off x="2205" y="-27383"/>
            <a:ext cx="3046898" cy="12339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15" name="矩形 14"/>
          <p:cNvSpPr/>
          <p:nvPr/>
        </p:nvSpPr>
        <p:spPr>
          <a:xfrm>
            <a:off x="3049103" y="-27383"/>
            <a:ext cx="3046898" cy="12339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16" name="矩形 15"/>
          <p:cNvSpPr/>
          <p:nvPr/>
        </p:nvSpPr>
        <p:spPr>
          <a:xfrm>
            <a:off x="6096001" y="-27383"/>
            <a:ext cx="3046898" cy="12339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17" name="矩形 16"/>
          <p:cNvSpPr/>
          <p:nvPr/>
        </p:nvSpPr>
        <p:spPr>
          <a:xfrm>
            <a:off x="9142899" y="-27383"/>
            <a:ext cx="3046898" cy="12339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18" name="TextBox 17"/>
          <p:cNvSpPr txBox="1"/>
          <p:nvPr/>
        </p:nvSpPr>
        <p:spPr>
          <a:xfrm>
            <a:off x="3778661" y="2612159"/>
            <a:ext cx="5109014" cy="830958"/>
          </a:xfrm>
          <a:prstGeom prst="rect">
            <a:avLst/>
          </a:prstGeom>
          <a:noFill/>
        </p:spPr>
        <p:txBody>
          <a:bodyPr wrap="none" lIns="91402" tIns="45701" rIns="91402" bIns="45701" rtlCol="0">
            <a:spAutoFit/>
          </a:bodyPr>
          <a:lstStyle/>
          <a:p>
            <a:r>
              <a:rPr lang="zh-CN" altLang="en-US" sz="4800" dirty="0">
                <a:solidFill>
                  <a:srgbClr val="38B1BF"/>
                </a:solidFill>
                <a:latin typeface="Impact" panose="020B0806030902050204" pitchFamily="34" charset="0"/>
              </a:rPr>
              <a:t>小箱交云作业平台</a:t>
            </a:r>
          </a:p>
        </p:txBody>
      </p:sp>
      <p:sp>
        <p:nvSpPr>
          <p:cNvPr id="19" name="文本框 5"/>
          <p:cNvSpPr txBox="1"/>
          <p:nvPr/>
        </p:nvSpPr>
        <p:spPr>
          <a:xfrm>
            <a:off x="3797058" y="4777616"/>
            <a:ext cx="1646528" cy="384682"/>
          </a:xfrm>
          <a:prstGeom prst="rect">
            <a:avLst/>
          </a:prstGeom>
          <a:noFill/>
        </p:spPr>
        <p:txBody>
          <a:bodyPr wrap="none" lIns="91402" tIns="45701" rIns="91402" bIns="45701" rtlCol="0">
            <a:spAutoFit/>
          </a:bodyPr>
          <a:lstStyle/>
          <a:p>
            <a:pPr algn="ctr"/>
            <a:r>
              <a:rPr lang="zh-CN" altLang="en-US" sz="1900" dirty="0">
                <a:solidFill>
                  <a:schemeClr val="tx1">
                    <a:lumMod val="85000"/>
                    <a:lumOff val="15000"/>
                  </a:schemeClr>
                </a:solidFill>
                <a:latin typeface="微软雅黑" pitchFamily="34" charset="-122"/>
                <a:ea typeface="微软雅黑" pitchFamily="34" charset="-122"/>
              </a:rPr>
              <a:t>汇报人：程可</a:t>
            </a:r>
            <a:endParaRPr lang="en-US" altLang="zh-CN" sz="1900" dirty="0">
              <a:solidFill>
                <a:schemeClr val="tx1">
                  <a:lumMod val="85000"/>
                  <a:lumOff val="15000"/>
                </a:schemeClr>
              </a:solidFill>
              <a:latin typeface="微软雅黑" pitchFamily="34" charset="-122"/>
              <a:ea typeface="微软雅黑" pitchFamily="34" charset="-122"/>
            </a:endParaRPr>
          </a:p>
        </p:txBody>
      </p:sp>
      <p:sp>
        <p:nvSpPr>
          <p:cNvPr id="20" name="矩形 19"/>
          <p:cNvSpPr/>
          <p:nvPr/>
        </p:nvSpPr>
        <p:spPr>
          <a:xfrm>
            <a:off x="1999988" y="3589038"/>
            <a:ext cx="8666360" cy="938485"/>
          </a:xfrm>
          <a:prstGeom prst="rect">
            <a:avLst/>
          </a:prstGeom>
          <a:noFill/>
          <a:ln>
            <a:noFill/>
          </a:ln>
          <a:effectLst>
            <a:glow rad="1905000">
              <a:srgbClr val="F14124">
                <a:alpha val="40000"/>
              </a:srgbClr>
            </a:glow>
            <a:softEdge rad="1270000"/>
          </a:effectLst>
        </p:spPr>
        <p:txBody>
          <a:bodyPr wrap="square" lIns="91402" tIns="45701" rIns="91402" bIns="45701">
            <a:spAutoFit/>
          </a:bodyPr>
          <a:lstStyle/>
          <a:p>
            <a:pPr algn="ctr"/>
            <a:r>
              <a:rPr lang="zh-CN" altLang="en-US" sz="5499" b="1" dirty="0">
                <a:solidFill>
                  <a:schemeClr val="tx1">
                    <a:lumMod val="75000"/>
                    <a:lumOff val="25000"/>
                  </a:schemeClr>
                </a:solidFill>
                <a:latin typeface="微软雅黑" pitchFamily="34" charset="-122"/>
                <a:ea typeface="微软雅黑" pitchFamily="34" charset="-122"/>
              </a:rPr>
              <a:t>汇报完毕 感谢老师和助教</a:t>
            </a:r>
          </a:p>
        </p:txBody>
      </p:sp>
      <p:sp>
        <p:nvSpPr>
          <p:cNvPr id="21" name="文本框 5"/>
          <p:cNvSpPr txBox="1"/>
          <p:nvPr/>
        </p:nvSpPr>
        <p:spPr>
          <a:xfrm>
            <a:off x="5879900" y="4777616"/>
            <a:ext cx="2502531" cy="384682"/>
          </a:xfrm>
          <a:prstGeom prst="rect">
            <a:avLst/>
          </a:prstGeom>
          <a:noFill/>
        </p:spPr>
        <p:txBody>
          <a:bodyPr wrap="none" lIns="91402" tIns="45701" rIns="91402" bIns="45701" rtlCol="0">
            <a:spAutoFit/>
          </a:bodyPr>
          <a:lstStyle/>
          <a:p>
            <a:pPr algn="ctr"/>
            <a:r>
              <a:rPr lang="zh-CN" altLang="en-US" sz="1900" dirty="0">
                <a:solidFill>
                  <a:schemeClr val="tx1">
                    <a:lumMod val="85000"/>
                    <a:lumOff val="15000"/>
                  </a:schemeClr>
                </a:solidFill>
                <a:latin typeface="微软雅黑" pitchFamily="34" charset="-122"/>
                <a:ea typeface="微软雅黑" pitchFamily="34" charset="-122"/>
              </a:rPr>
              <a:t>日期：</a:t>
            </a:r>
            <a:r>
              <a:rPr lang="en-US" altLang="zh-CN" sz="1900" dirty="0">
                <a:solidFill>
                  <a:schemeClr val="tx1">
                    <a:lumMod val="85000"/>
                    <a:lumOff val="15000"/>
                  </a:schemeClr>
                </a:solidFill>
                <a:latin typeface="微软雅黑" pitchFamily="34" charset="-122"/>
                <a:ea typeface="微软雅黑" pitchFamily="34" charset="-122"/>
              </a:rPr>
              <a:t>2021</a:t>
            </a:r>
            <a:r>
              <a:rPr lang="zh-CN" altLang="en-US" sz="1900" dirty="0">
                <a:solidFill>
                  <a:schemeClr val="tx1">
                    <a:lumMod val="85000"/>
                    <a:lumOff val="15000"/>
                  </a:schemeClr>
                </a:solidFill>
                <a:latin typeface="微软雅黑" pitchFamily="34" charset="-122"/>
                <a:ea typeface="微软雅黑" pitchFamily="34" charset="-122"/>
              </a:rPr>
              <a:t>年</a:t>
            </a:r>
            <a:r>
              <a:rPr lang="en-US" altLang="zh-CN" sz="1900" dirty="0">
                <a:solidFill>
                  <a:schemeClr val="tx1">
                    <a:lumMod val="85000"/>
                    <a:lumOff val="15000"/>
                  </a:schemeClr>
                </a:solidFill>
                <a:latin typeface="微软雅黑" pitchFamily="34" charset="-122"/>
                <a:ea typeface="微软雅黑" pitchFamily="34" charset="-122"/>
              </a:rPr>
              <a:t>1</a:t>
            </a:r>
            <a:r>
              <a:rPr lang="zh-CN" altLang="en-US" sz="1900" dirty="0">
                <a:solidFill>
                  <a:schemeClr val="tx1">
                    <a:lumMod val="85000"/>
                    <a:lumOff val="15000"/>
                  </a:schemeClr>
                </a:solidFill>
                <a:latin typeface="微软雅黑" pitchFamily="34" charset="-122"/>
                <a:ea typeface="微软雅黑" pitchFamily="34" charset="-122"/>
              </a:rPr>
              <a:t>月</a:t>
            </a:r>
            <a:r>
              <a:rPr lang="en-US" altLang="zh-CN" sz="1900" dirty="0">
                <a:solidFill>
                  <a:schemeClr val="tx1">
                    <a:lumMod val="85000"/>
                    <a:lumOff val="15000"/>
                  </a:schemeClr>
                </a:solidFill>
                <a:latin typeface="微软雅黑" pitchFamily="34" charset="-122"/>
                <a:ea typeface="微软雅黑" pitchFamily="34" charset="-122"/>
              </a:rPr>
              <a:t>8</a:t>
            </a:r>
            <a:r>
              <a:rPr lang="zh-CN" altLang="en-US" sz="1900" dirty="0">
                <a:solidFill>
                  <a:schemeClr val="tx1">
                    <a:lumMod val="85000"/>
                    <a:lumOff val="15000"/>
                  </a:schemeClr>
                </a:solidFill>
                <a:latin typeface="微软雅黑" pitchFamily="34" charset="-122"/>
                <a:ea typeface="微软雅黑" pitchFamily="34" charset="-122"/>
              </a:rPr>
              <a:t>日</a:t>
            </a:r>
            <a:endParaRPr lang="en-US" altLang="zh-CN" sz="1900" dirty="0">
              <a:solidFill>
                <a:schemeClr val="tx1">
                  <a:lumMod val="85000"/>
                  <a:lumOff val="15000"/>
                </a:schemeClr>
              </a:solidFill>
              <a:latin typeface="微软雅黑" pitchFamily="34" charset="-122"/>
              <a:ea typeface="微软雅黑" pitchFamily="34" charset="-122"/>
            </a:endParaRPr>
          </a:p>
        </p:txBody>
      </p:sp>
      <p:cxnSp>
        <p:nvCxnSpPr>
          <p:cNvPr id="22" name="直接连接符 21"/>
          <p:cNvCxnSpPr/>
          <p:nvPr/>
        </p:nvCxnSpPr>
        <p:spPr>
          <a:xfrm>
            <a:off x="2640867" y="4528681"/>
            <a:ext cx="69102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575B3323-721C-464B-AAF7-64299F860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1100" y="67954"/>
            <a:ext cx="1350433" cy="1350433"/>
          </a:xfrm>
          <a:prstGeom prst="rect">
            <a:avLst/>
          </a:prstGeom>
        </p:spPr>
      </p:pic>
    </p:spTree>
    <p:extLst>
      <p:ext uri="{BB962C8B-B14F-4D97-AF65-F5344CB8AC3E}">
        <p14:creationId xmlns:p14="http://schemas.microsoft.com/office/powerpoint/2010/main" val="6403116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4079898" cy="52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产品特色与创新点</a:t>
            </a:r>
            <a:endParaRPr lang="en-US" altLang="zh-CN" sz="2799" b="1" dirty="0">
              <a:solidFill>
                <a:schemeClr val="tx1">
                  <a:lumMod val="75000"/>
                  <a:lumOff val="25000"/>
                </a:schemeClr>
              </a:solidFill>
              <a:latin typeface="微软雅黑" pitchFamily="34" charset="-122"/>
            </a:endParaRP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pic>
        <p:nvPicPr>
          <p:cNvPr id="4" name="图片 3">
            <a:extLst>
              <a:ext uri="{FF2B5EF4-FFF2-40B4-BE49-F238E27FC236}">
                <a16:creationId xmlns:a16="http://schemas.microsoft.com/office/drawing/2014/main" id="{4DD1A83D-13D6-4F44-B0AA-067F17FAB5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38" y="3875489"/>
            <a:ext cx="4984478" cy="2429933"/>
          </a:xfrm>
          <a:prstGeom prst="rect">
            <a:avLst/>
          </a:prstGeom>
        </p:spPr>
      </p:pic>
      <p:grpSp>
        <p:nvGrpSpPr>
          <p:cNvPr id="19" name="组合 18">
            <a:extLst>
              <a:ext uri="{FF2B5EF4-FFF2-40B4-BE49-F238E27FC236}">
                <a16:creationId xmlns:a16="http://schemas.microsoft.com/office/drawing/2014/main" id="{EB45124C-04A6-4E38-B470-C5C20D4467AF}"/>
              </a:ext>
            </a:extLst>
          </p:cNvPr>
          <p:cNvGrpSpPr/>
          <p:nvPr/>
        </p:nvGrpSpPr>
        <p:grpSpPr>
          <a:xfrm>
            <a:off x="6736908" y="1599399"/>
            <a:ext cx="4798639" cy="1195364"/>
            <a:chOff x="5161824" y="1994966"/>
            <a:chExt cx="3297964" cy="780282"/>
          </a:xfrm>
        </p:grpSpPr>
        <p:sp>
          <p:nvSpPr>
            <p:cNvPr id="20" name="矩形 19">
              <a:extLst>
                <a:ext uri="{FF2B5EF4-FFF2-40B4-BE49-F238E27FC236}">
                  <a16:creationId xmlns:a16="http://schemas.microsoft.com/office/drawing/2014/main" id="{89239EC1-C7BE-44BE-B2BF-CFE3CB66FA4B}"/>
                </a:ext>
              </a:extLst>
            </p:cNvPr>
            <p:cNvSpPr/>
            <p:nvPr/>
          </p:nvSpPr>
          <p:spPr>
            <a:xfrm>
              <a:off x="5161824" y="1994966"/>
              <a:ext cx="3297964" cy="756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57D122AD-6509-4A40-BAB9-E633B9D7A09E}"/>
                </a:ext>
              </a:extLst>
            </p:cNvPr>
            <p:cNvGrpSpPr/>
            <p:nvPr/>
          </p:nvGrpSpPr>
          <p:grpSpPr>
            <a:xfrm>
              <a:off x="5284317" y="2032622"/>
              <a:ext cx="3036413" cy="742626"/>
              <a:chOff x="5284317" y="2911032"/>
              <a:chExt cx="3036413" cy="742626"/>
            </a:xfrm>
          </p:grpSpPr>
          <p:sp>
            <p:nvSpPr>
              <p:cNvPr id="35" name="矩形 34">
                <a:extLst>
                  <a:ext uri="{FF2B5EF4-FFF2-40B4-BE49-F238E27FC236}">
                    <a16:creationId xmlns:a16="http://schemas.microsoft.com/office/drawing/2014/main" id="{49638B24-32AB-46D5-A21E-C80997556278}"/>
                  </a:ext>
                </a:extLst>
              </p:cNvPr>
              <p:cNvSpPr/>
              <p:nvPr/>
            </p:nvSpPr>
            <p:spPr>
              <a:xfrm>
                <a:off x="5284317" y="2911032"/>
                <a:ext cx="920137" cy="241084"/>
              </a:xfrm>
              <a:prstGeom prst="rect">
                <a:avLst/>
              </a:prstGeom>
            </p:spPr>
            <p:txBody>
              <a:bodyPr wrap="none">
                <a:spAutoFit/>
              </a:bodyPr>
              <a:lstStyle/>
              <a:p>
                <a:pPr lvl="0" eaLnBrk="0" fontAlgn="base" hangingPunct="0">
                  <a:spcBef>
                    <a:spcPct val="0"/>
                  </a:spcBef>
                  <a:spcAft>
                    <a:spcPct val="0"/>
                  </a:spcAft>
                  <a:defRPr/>
                </a:pPr>
                <a:r>
                  <a:rPr lang="zh-CN" altLang="en-US" sz="1800" b="1" kern="0" dirty="0">
                    <a:solidFill>
                      <a:schemeClr val="bg1"/>
                    </a:solidFill>
                    <a:latin typeface="微软雅黑" panose="020B0503020204020204" pitchFamily="34" charset="-122"/>
                    <a:ea typeface="微软雅黑" panose="020B0503020204020204" pitchFamily="34" charset="-122"/>
                  </a:rPr>
                  <a:t>微服务框架</a:t>
                </a:r>
                <a:endParaRPr lang="en-US" altLang="zh-CN" sz="1800" b="1" kern="0" dirty="0">
                  <a:solidFill>
                    <a:schemeClr val="bg1"/>
                  </a:solidFill>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7086206C-CEC1-45BC-8955-70372EAEA536}"/>
                  </a:ext>
                </a:extLst>
              </p:cNvPr>
              <p:cNvSpPr/>
              <p:nvPr/>
            </p:nvSpPr>
            <p:spPr>
              <a:xfrm>
                <a:off x="5284317" y="3082089"/>
                <a:ext cx="3036413" cy="571569"/>
              </a:xfrm>
              <a:prstGeom prst="rect">
                <a:avLst/>
              </a:prstGeom>
            </p:spPr>
            <p:txBody>
              <a:bodyPr wrap="square">
                <a:spAutoFit/>
              </a:bodyPr>
              <a:lstStyle/>
              <a:p>
                <a:pPr lvl="0" fontAlgn="base">
                  <a:lnSpc>
                    <a:spcPct val="125000"/>
                  </a:lnSpc>
                  <a:spcBef>
                    <a:spcPct val="0"/>
                  </a:spcBef>
                  <a:spcAft>
                    <a:spcPct val="0"/>
                  </a:spcAft>
                  <a:buClr>
                    <a:srgbClr val="007EEA"/>
                  </a:buClr>
                  <a:defRPr/>
                </a:pPr>
                <a:r>
                  <a:rPr lang="zh-CN" altLang="en-US" sz="1400" dirty="0">
                    <a:solidFill>
                      <a:schemeClr val="bg1"/>
                    </a:solidFill>
                    <a:latin typeface="微软雅黑" panose="020B0503020204020204" pitchFamily="34" charset="-122"/>
                    <a:ea typeface="微软雅黑" panose="020B0503020204020204" pitchFamily="34" charset="-122"/>
                  </a:rPr>
                  <a:t>    使用微服务框架开发后端，利用负载均衡、消息队列、</a:t>
                </a:r>
                <a:r>
                  <a:rPr lang="en-US" altLang="zh-CN" sz="1400" dirty="0">
                    <a:solidFill>
                      <a:schemeClr val="bg1"/>
                    </a:solidFill>
                    <a:latin typeface="微软雅黑" panose="020B0503020204020204" pitchFamily="34" charset="-122"/>
                    <a:ea typeface="微软雅黑" panose="020B0503020204020204" pitchFamily="34" charset="-122"/>
                  </a:rPr>
                  <a:t>Stateless</a:t>
                </a:r>
                <a:r>
                  <a:rPr lang="zh-CN" altLang="en-US" sz="1400" dirty="0">
                    <a:solidFill>
                      <a:schemeClr val="bg1"/>
                    </a:solidFill>
                    <a:latin typeface="微软雅黑" panose="020B0503020204020204" pitchFamily="34" charset="-122"/>
                    <a:ea typeface="微软雅黑" panose="020B0503020204020204" pitchFamily="34" charset="-122"/>
                  </a:rPr>
                  <a:t>等特点提升了后端的性能，容错性和可扩展性。</a:t>
                </a:r>
                <a:endParaRPr lang="zh-CN" altLang="en-US" sz="1400" kern="0" dirty="0">
                  <a:solidFill>
                    <a:schemeClr val="bg1"/>
                  </a:solidFill>
                  <a:latin typeface="微软雅黑" panose="020B0503020204020204" pitchFamily="34" charset="-122"/>
                  <a:ea typeface="微软雅黑" panose="020B0503020204020204" pitchFamily="34" charset="-122"/>
                </a:endParaRPr>
              </a:p>
            </p:txBody>
          </p:sp>
        </p:grpSp>
      </p:grpSp>
      <p:grpSp>
        <p:nvGrpSpPr>
          <p:cNvPr id="37" name="组合 36">
            <a:extLst>
              <a:ext uri="{FF2B5EF4-FFF2-40B4-BE49-F238E27FC236}">
                <a16:creationId xmlns:a16="http://schemas.microsoft.com/office/drawing/2014/main" id="{C7E9CF6F-A498-4ED7-98B5-77925785B053}"/>
              </a:ext>
            </a:extLst>
          </p:cNvPr>
          <p:cNvGrpSpPr/>
          <p:nvPr/>
        </p:nvGrpSpPr>
        <p:grpSpPr>
          <a:xfrm>
            <a:off x="6748960" y="3038136"/>
            <a:ext cx="4798639" cy="1159395"/>
            <a:chOff x="5161824" y="1994966"/>
            <a:chExt cx="3297964" cy="756804"/>
          </a:xfrm>
        </p:grpSpPr>
        <p:sp>
          <p:nvSpPr>
            <p:cNvPr id="38" name="矩形 37">
              <a:extLst>
                <a:ext uri="{FF2B5EF4-FFF2-40B4-BE49-F238E27FC236}">
                  <a16:creationId xmlns:a16="http://schemas.microsoft.com/office/drawing/2014/main" id="{9366CCEE-0827-4D64-9621-41B48012BD4D}"/>
                </a:ext>
              </a:extLst>
            </p:cNvPr>
            <p:cNvSpPr/>
            <p:nvPr/>
          </p:nvSpPr>
          <p:spPr>
            <a:xfrm>
              <a:off x="5161824" y="1994966"/>
              <a:ext cx="3297964" cy="7568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id="{F0A90EC5-1A82-4645-B5B0-4D9FC42B33BA}"/>
                </a:ext>
              </a:extLst>
            </p:cNvPr>
            <p:cNvGrpSpPr/>
            <p:nvPr/>
          </p:nvGrpSpPr>
          <p:grpSpPr>
            <a:xfrm>
              <a:off x="5284317" y="2032622"/>
              <a:ext cx="3036413" cy="462897"/>
              <a:chOff x="5284317" y="2911032"/>
              <a:chExt cx="3036413" cy="462897"/>
            </a:xfrm>
          </p:grpSpPr>
          <p:sp>
            <p:nvSpPr>
              <p:cNvPr id="40" name="矩形 39">
                <a:extLst>
                  <a:ext uri="{FF2B5EF4-FFF2-40B4-BE49-F238E27FC236}">
                    <a16:creationId xmlns:a16="http://schemas.microsoft.com/office/drawing/2014/main" id="{E61F1E8F-BF0B-4032-A9A1-2D6609677070}"/>
                  </a:ext>
                </a:extLst>
              </p:cNvPr>
              <p:cNvSpPr/>
              <p:nvPr/>
            </p:nvSpPr>
            <p:spPr>
              <a:xfrm>
                <a:off x="5284317" y="2911032"/>
                <a:ext cx="761493" cy="241084"/>
              </a:xfrm>
              <a:prstGeom prst="rect">
                <a:avLst/>
              </a:prstGeom>
            </p:spPr>
            <p:txBody>
              <a:bodyPr wrap="none">
                <a:spAutoFit/>
              </a:bodyPr>
              <a:lstStyle/>
              <a:p>
                <a:pPr lvl="0" eaLnBrk="0" fontAlgn="base" hangingPunct="0">
                  <a:spcBef>
                    <a:spcPct val="0"/>
                  </a:spcBef>
                  <a:spcAft>
                    <a:spcPct val="0"/>
                  </a:spcAft>
                  <a:defRPr/>
                </a:pPr>
                <a:r>
                  <a:rPr lang="zh-CN" altLang="en-US" sz="1800" b="1" kern="0" dirty="0">
                    <a:solidFill>
                      <a:schemeClr val="bg1"/>
                    </a:solidFill>
                    <a:latin typeface="微软雅黑" panose="020B0503020204020204" pitchFamily="34" charset="-122"/>
                    <a:ea typeface="微软雅黑" panose="020B0503020204020204" pitchFamily="34" charset="-122"/>
                  </a:rPr>
                  <a:t>界面简洁</a:t>
                </a:r>
                <a:endParaRPr lang="en-US" altLang="zh-CN" sz="1800" b="1" kern="0" dirty="0">
                  <a:solidFill>
                    <a:schemeClr val="bg1"/>
                  </a:solidFill>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B96445A3-D253-402B-B04A-C43EA5917373}"/>
                  </a:ext>
                </a:extLst>
              </p:cNvPr>
              <p:cNvSpPr/>
              <p:nvPr/>
            </p:nvSpPr>
            <p:spPr>
              <a:xfrm>
                <a:off x="5284317" y="3153940"/>
                <a:ext cx="3036413" cy="219989"/>
              </a:xfrm>
              <a:prstGeom prst="rect">
                <a:avLst/>
              </a:prstGeom>
            </p:spPr>
            <p:txBody>
              <a:bodyPr wrap="square">
                <a:spAutoFit/>
              </a:bodyPr>
              <a:lstStyle/>
              <a:p>
                <a:pPr lvl="0" fontAlgn="base">
                  <a:lnSpc>
                    <a:spcPct val="125000"/>
                  </a:lnSpc>
                  <a:spcBef>
                    <a:spcPct val="0"/>
                  </a:spcBef>
                  <a:spcAft>
                    <a:spcPct val="0"/>
                  </a:spcAft>
                  <a:buClr>
                    <a:srgbClr val="007EEA"/>
                  </a:buClr>
                  <a:defRPr/>
                </a:pPr>
                <a:r>
                  <a:rPr lang="zh-CN" altLang="en-US" sz="1400" dirty="0">
                    <a:solidFill>
                      <a:schemeClr val="bg1"/>
                    </a:solidFill>
                    <a:latin typeface="微软雅黑" panose="020B0503020204020204" pitchFamily="34" charset="-122"/>
                    <a:ea typeface="微软雅黑" panose="020B0503020204020204" pitchFamily="34" charset="-122"/>
                  </a:rPr>
                  <a:t>    界面简洁明了、操作简单易学。</a:t>
                </a:r>
                <a:endParaRPr lang="zh-CN" altLang="en-US" sz="1400" kern="0" dirty="0">
                  <a:solidFill>
                    <a:schemeClr val="bg1"/>
                  </a:solidFill>
                  <a:latin typeface="微软雅黑" panose="020B0503020204020204" pitchFamily="34" charset="-122"/>
                  <a:ea typeface="微软雅黑" panose="020B0503020204020204" pitchFamily="34" charset="-122"/>
                </a:endParaRPr>
              </a:p>
            </p:txBody>
          </p:sp>
        </p:grpSp>
      </p:grpSp>
      <p:grpSp>
        <p:nvGrpSpPr>
          <p:cNvPr id="42" name="组合 41">
            <a:extLst>
              <a:ext uri="{FF2B5EF4-FFF2-40B4-BE49-F238E27FC236}">
                <a16:creationId xmlns:a16="http://schemas.microsoft.com/office/drawing/2014/main" id="{3FF5A633-F844-47C3-BA32-E52B8D29BCC4}"/>
              </a:ext>
            </a:extLst>
          </p:cNvPr>
          <p:cNvGrpSpPr/>
          <p:nvPr/>
        </p:nvGrpSpPr>
        <p:grpSpPr>
          <a:xfrm>
            <a:off x="6748960" y="4440902"/>
            <a:ext cx="4798639" cy="1161498"/>
            <a:chOff x="5161824" y="1994966"/>
            <a:chExt cx="3297964" cy="758175"/>
          </a:xfrm>
        </p:grpSpPr>
        <p:sp>
          <p:nvSpPr>
            <p:cNvPr id="43" name="矩形 42">
              <a:extLst>
                <a:ext uri="{FF2B5EF4-FFF2-40B4-BE49-F238E27FC236}">
                  <a16:creationId xmlns:a16="http://schemas.microsoft.com/office/drawing/2014/main" id="{A6CA2648-3E09-4FAD-AEF9-A376BFE82C6B}"/>
                </a:ext>
              </a:extLst>
            </p:cNvPr>
            <p:cNvSpPr/>
            <p:nvPr/>
          </p:nvSpPr>
          <p:spPr>
            <a:xfrm>
              <a:off x="5161824" y="1994966"/>
              <a:ext cx="3297964" cy="7568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44" name="组合 43">
              <a:extLst>
                <a:ext uri="{FF2B5EF4-FFF2-40B4-BE49-F238E27FC236}">
                  <a16:creationId xmlns:a16="http://schemas.microsoft.com/office/drawing/2014/main" id="{E1D84CAD-7B5B-4A65-A233-E371A722580B}"/>
                </a:ext>
              </a:extLst>
            </p:cNvPr>
            <p:cNvGrpSpPr/>
            <p:nvPr/>
          </p:nvGrpSpPr>
          <p:grpSpPr>
            <a:xfrm>
              <a:off x="5284317" y="2032622"/>
              <a:ext cx="2939494" cy="720519"/>
              <a:chOff x="5284317" y="2911032"/>
              <a:chExt cx="2939494" cy="720519"/>
            </a:xfrm>
          </p:grpSpPr>
          <p:sp>
            <p:nvSpPr>
              <p:cNvPr id="45" name="矩形 44">
                <a:extLst>
                  <a:ext uri="{FF2B5EF4-FFF2-40B4-BE49-F238E27FC236}">
                    <a16:creationId xmlns:a16="http://schemas.microsoft.com/office/drawing/2014/main" id="{478E0A9A-6C41-4551-A059-D0E8F003B2CB}"/>
                  </a:ext>
                </a:extLst>
              </p:cNvPr>
              <p:cNvSpPr/>
              <p:nvPr/>
            </p:nvSpPr>
            <p:spPr>
              <a:xfrm>
                <a:off x="5284317" y="2911032"/>
                <a:ext cx="761493" cy="241084"/>
              </a:xfrm>
              <a:prstGeom prst="rect">
                <a:avLst/>
              </a:prstGeom>
            </p:spPr>
            <p:txBody>
              <a:bodyPr wrap="none">
                <a:spAutoFit/>
              </a:bodyPr>
              <a:lstStyle/>
              <a:p>
                <a:pPr lvl="0" eaLnBrk="0" fontAlgn="base" hangingPunct="0">
                  <a:spcBef>
                    <a:spcPct val="0"/>
                  </a:spcBef>
                  <a:spcAft>
                    <a:spcPct val="0"/>
                  </a:spcAft>
                  <a:defRPr/>
                </a:pPr>
                <a:r>
                  <a:rPr lang="zh-CN" altLang="en-US" sz="1800" b="1" kern="0" dirty="0">
                    <a:solidFill>
                      <a:schemeClr val="bg1"/>
                    </a:solidFill>
                    <a:latin typeface="微软雅黑" panose="020B0503020204020204" pitchFamily="34" charset="-122"/>
                    <a:ea typeface="微软雅黑" panose="020B0503020204020204" pitchFamily="34" charset="-122"/>
                  </a:rPr>
                  <a:t>功能强大</a:t>
                </a:r>
                <a:endParaRPr lang="en-US" altLang="zh-CN" sz="1800" b="1" kern="0" dirty="0">
                  <a:solidFill>
                    <a:schemeClr val="bg1"/>
                  </a:solidFill>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0D7EFE94-827A-448C-B5F5-9BEFF967360D}"/>
                  </a:ext>
                </a:extLst>
              </p:cNvPr>
              <p:cNvSpPr/>
              <p:nvPr/>
            </p:nvSpPr>
            <p:spPr>
              <a:xfrm>
                <a:off x="5284317" y="3059981"/>
                <a:ext cx="2939494" cy="571570"/>
              </a:xfrm>
              <a:prstGeom prst="rect">
                <a:avLst/>
              </a:prstGeom>
            </p:spPr>
            <p:txBody>
              <a:bodyPr wrap="square">
                <a:spAutoFit/>
              </a:bodyPr>
              <a:lstStyle/>
              <a:p>
                <a:pPr lvl="0" fontAlgn="base">
                  <a:lnSpc>
                    <a:spcPct val="125000"/>
                  </a:lnSpc>
                  <a:spcBef>
                    <a:spcPct val="0"/>
                  </a:spcBef>
                  <a:spcAft>
                    <a:spcPct val="0"/>
                  </a:spcAft>
                  <a:buClr>
                    <a:srgbClr val="007EEA"/>
                  </a:buClr>
                  <a:defRPr/>
                </a:pPr>
                <a:r>
                  <a:rPr lang="zh-CN" altLang="en-US" sz="1400" dirty="0">
                    <a:solidFill>
                      <a:schemeClr val="bg1"/>
                    </a:solidFill>
                    <a:latin typeface="微软雅黑" panose="020B0503020204020204" pitchFamily="34" charset="-122"/>
                    <a:ea typeface="微软雅黑" panose="020B0503020204020204" pitchFamily="34" charset="-122"/>
                  </a:rPr>
                  <a:t>    教师在批改作业的时候可以通过添加图层直接在学生提交的作业照片上进行手写操作。可以对用户上传的图片进行了优化和清晰度检测</a:t>
                </a:r>
                <a:r>
                  <a:rPr lang="en-US" altLang="zh-CN" sz="1400" dirty="0">
                    <a:solidFill>
                      <a:schemeClr val="bg1"/>
                    </a:solidFill>
                    <a:latin typeface="微软雅黑" panose="020B0503020204020204" pitchFamily="34" charset="-122"/>
                    <a:ea typeface="微软雅黑" panose="020B0503020204020204" pitchFamily="34" charset="-122"/>
                  </a:rPr>
                  <a:t>(Beta)</a:t>
                </a:r>
                <a:r>
                  <a:rPr lang="zh-CN" altLang="en-US" sz="1400" dirty="0">
                    <a:solidFill>
                      <a:schemeClr val="bg1"/>
                    </a:solidFill>
                    <a:latin typeface="微软雅黑" panose="020B0503020204020204" pitchFamily="34" charset="-122"/>
                    <a:ea typeface="微软雅黑" panose="020B0503020204020204" pitchFamily="34" charset="-122"/>
                  </a:rPr>
                  <a:t>。</a:t>
                </a:r>
                <a:endParaRPr lang="zh-CN" altLang="en-US" sz="1400" kern="0" dirty="0">
                  <a:solidFill>
                    <a:schemeClr val="bg1"/>
                  </a:solidFill>
                  <a:latin typeface="微软雅黑" panose="020B0503020204020204" pitchFamily="34" charset="-122"/>
                  <a:ea typeface="微软雅黑" panose="020B0503020204020204" pitchFamily="34" charset="-122"/>
                </a:endParaRPr>
              </a:p>
            </p:txBody>
          </p:sp>
        </p:grpSp>
      </p:grpSp>
      <p:pic>
        <p:nvPicPr>
          <p:cNvPr id="8" name="图片 7">
            <a:extLst>
              <a:ext uri="{FF2B5EF4-FFF2-40B4-BE49-F238E27FC236}">
                <a16:creationId xmlns:a16="http://schemas.microsoft.com/office/drawing/2014/main" id="{0D2C3504-2414-4BBD-BE4F-28252CD3D6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512" y="1260433"/>
            <a:ext cx="4614929" cy="2429933"/>
          </a:xfrm>
          <a:prstGeom prst="rect">
            <a:avLst/>
          </a:prstGeom>
        </p:spPr>
      </p:pic>
    </p:spTree>
    <p:extLst>
      <p:ext uri="{BB962C8B-B14F-4D97-AF65-F5344CB8AC3E}">
        <p14:creationId xmlns:p14="http://schemas.microsoft.com/office/powerpoint/2010/main" val="20859570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4704" y="0"/>
            <a:ext cx="3469002" cy="6858000"/>
          </a:xfrm>
          <a:prstGeom prst="rect">
            <a:avLst/>
          </a:prstGeom>
          <a:solidFill>
            <a:schemeClr val="accent3"/>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defTabSz="1088284"/>
            <a:endParaRPr lang="zh-CN" altLang="en-US" sz="2100">
              <a:solidFill>
                <a:prstClr val="black"/>
              </a:solidFill>
              <a:latin typeface="Calibri"/>
              <a:ea typeface="宋体" panose="02010600030101010101" pitchFamily="2" charset="-122"/>
            </a:endParaRPr>
          </a:p>
        </p:txBody>
      </p:sp>
      <p:sp>
        <p:nvSpPr>
          <p:cNvPr id="37" name="TextBox 36"/>
          <p:cNvSpPr txBox="1"/>
          <p:nvPr/>
        </p:nvSpPr>
        <p:spPr>
          <a:xfrm>
            <a:off x="196679" y="2219053"/>
            <a:ext cx="2807662" cy="1353930"/>
          </a:xfrm>
          <a:prstGeom prst="rect">
            <a:avLst/>
          </a:prstGeom>
          <a:noFill/>
        </p:spPr>
        <p:txBody>
          <a:bodyPr wrap="square" lIns="121920" tIns="60959" rIns="121920" bIns="60959">
            <a:spAutoFit/>
          </a:bodyPr>
          <a:lstStyle/>
          <a:p>
            <a:pPr algn="r" defTabSz="1088284">
              <a:defRPr/>
            </a:pPr>
            <a:r>
              <a:rPr lang="zh-CN" altLang="en-US" sz="4799" b="1" spc="200" dirty="0">
                <a:solidFill>
                  <a:prstClr val="white"/>
                </a:solidFill>
                <a:latin typeface="微软雅黑" pitchFamily="34" charset="-122"/>
                <a:ea typeface="微软雅黑" pitchFamily="34" charset="-122"/>
              </a:rPr>
              <a:t>目录 </a:t>
            </a:r>
            <a:endParaRPr lang="en-US" altLang="zh-CN" sz="4799" b="1" spc="200" dirty="0">
              <a:solidFill>
                <a:prstClr val="white"/>
              </a:solidFill>
              <a:latin typeface="微软雅黑" pitchFamily="34" charset="-122"/>
              <a:ea typeface="微软雅黑" pitchFamily="34" charset="-122"/>
            </a:endParaRPr>
          </a:p>
          <a:p>
            <a:pPr algn="r" defTabSz="1088284">
              <a:defRPr/>
            </a:pPr>
            <a:r>
              <a:rPr lang="en-US" altLang="zh-CN" sz="3199" b="1" dirty="0">
                <a:solidFill>
                  <a:prstClr val="white"/>
                </a:solidFill>
                <a:latin typeface="微软雅黑" pitchFamily="34" charset="-122"/>
                <a:ea typeface="微软雅黑" pitchFamily="34" charset="-122"/>
              </a:rPr>
              <a:t>CONTENTS</a:t>
            </a:r>
            <a:endParaRPr lang="zh-CN" altLang="en-US" sz="3199" b="1" dirty="0">
              <a:solidFill>
                <a:prstClr val="white"/>
              </a:solidFill>
              <a:latin typeface="微软雅黑" pitchFamily="34" charset="-122"/>
              <a:ea typeface="微软雅黑" pitchFamily="34" charset="-122"/>
            </a:endParaRPr>
          </a:p>
        </p:txBody>
      </p:sp>
      <p:sp>
        <p:nvSpPr>
          <p:cNvPr id="41" name="圆角矩形 15">
            <a:extLst>
              <a:ext uri="{FF2B5EF4-FFF2-40B4-BE49-F238E27FC236}">
                <a16:creationId xmlns:a16="http://schemas.microsoft.com/office/drawing/2014/main" id="{FED203EF-FADB-4CE2-A644-6708FC4FBA21}"/>
              </a:ext>
            </a:extLst>
          </p:cNvPr>
          <p:cNvSpPr/>
          <p:nvPr/>
        </p:nvSpPr>
        <p:spPr>
          <a:xfrm>
            <a:off x="5711016" y="109112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2" name="组合 41">
            <a:extLst>
              <a:ext uri="{FF2B5EF4-FFF2-40B4-BE49-F238E27FC236}">
                <a16:creationId xmlns:a16="http://schemas.microsoft.com/office/drawing/2014/main" id="{F1490071-9DE2-4E22-BF44-9FA4C9A9B72D}"/>
              </a:ext>
            </a:extLst>
          </p:cNvPr>
          <p:cNvGrpSpPr/>
          <p:nvPr/>
        </p:nvGrpSpPr>
        <p:grpSpPr>
          <a:xfrm>
            <a:off x="6593107" y="1091124"/>
            <a:ext cx="3744416" cy="511504"/>
            <a:chOff x="6339097" y="1573726"/>
            <a:chExt cx="3744416" cy="511504"/>
          </a:xfrm>
        </p:grpSpPr>
        <p:sp>
          <p:nvSpPr>
            <p:cNvPr id="43" name="圆角矩形 17">
              <a:extLst>
                <a:ext uri="{FF2B5EF4-FFF2-40B4-BE49-F238E27FC236}">
                  <a16:creationId xmlns:a16="http://schemas.microsoft.com/office/drawing/2014/main" id="{9A2A3683-762E-4AEA-890B-5E1F5CC0EBF7}"/>
                </a:ext>
              </a:extLst>
            </p:cNvPr>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4" name="矩形 43">
              <a:extLst>
                <a:ext uri="{FF2B5EF4-FFF2-40B4-BE49-F238E27FC236}">
                  <a16:creationId xmlns:a16="http://schemas.microsoft.com/office/drawing/2014/main" id="{1E822716-0AB4-4B54-BB53-EB80E018D197}"/>
                </a:ext>
              </a:extLst>
            </p:cNvPr>
            <p:cNvSpPr/>
            <p:nvPr/>
          </p:nvSpPr>
          <p:spPr>
            <a:xfrm>
              <a:off x="6723350" y="1614014"/>
              <a:ext cx="26530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产品特色与创新点</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5" name="圆角矩形 19">
            <a:extLst>
              <a:ext uri="{FF2B5EF4-FFF2-40B4-BE49-F238E27FC236}">
                <a16:creationId xmlns:a16="http://schemas.microsoft.com/office/drawing/2014/main" id="{3F36AC00-0D10-41A3-87BE-F33F4FD9F6E1}"/>
              </a:ext>
            </a:extLst>
          </p:cNvPr>
          <p:cNvSpPr/>
          <p:nvPr/>
        </p:nvSpPr>
        <p:spPr>
          <a:xfrm>
            <a:off x="5711016" y="192757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6" name="组合 45">
            <a:extLst>
              <a:ext uri="{FF2B5EF4-FFF2-40B4-BE49-F238E27FC236}">
                <a16:creationId xmlns:a16="http://schemas.microsoft.com/office/drawing/2014/main" id="{6A5BD7BD-F1FA-4061-88EA-500DA2B02531}"/>
              </a:ext>
            </a:extLst>
          </p:cNvPr>
          <p:cNvGrpSpPr/>
          <p:nvPr/>
        </p:nvGrpSpPr>
        <p:grpSpPr>
          <a:xfrm>
            <a:off x="6569209" y="1927576"/>
            <a:ext cx="3744416" cy="511504"/>
            <a:chOff x="6315199" y="2410178"/>
            <a:chExt cx="3744416" cy="511504"/>
          </a:xfrm>
        </p:grpSpPr>
        <p:sp>
          <p:nvSpPr>
            <p:cNvPr id="47" name="圆角矩形 21">
              <a:extLst>
                <a:ext uri="{FF2B5EF4-FFF2-40B4-BE49-F238E27FC236}">
                  <a16:creationId xmlns:a16="http://schemas.microsoft.com/office/drawing/2014/main" id="{12B459BC-81A9-45AE-8263-3D0F8EE9295D}"/>
                </a:ext>
              </a:extLst>
            </p:cNvPr>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8" name="矩形 47">
              <a:extLst>
                <a:ext uri="{FF2B5EF4-FFF2-40B4-BE49-F238E27FC236}">
                  <a16:creationId xmlns:a16="http://schemas.microsoft.com/office/drawing/2014/main" id="{84A710CC-B99F-4F9C-90A4-723C37BC646F}"/>
                </a:ext>
              </a:extLst>
            </p:cNvPr>
            <p:cNvSpPr/>
            <p:nvPr/>
          </p:nvSpPr>
          <p:spPr>
            <a:xfrm>
              <a:off x="6747248" y="2450466"/>
              <a:ext cx="26530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项目架构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9" name="圆角矩形 23">
            <a:extLst>
              <a:ext uri="{FF2B5EF4-FFF2-40B4-BE49-F238E27FC236}">
                <a16:creationId xmlns:a16="http://schemas.microsoft.com/office/drawing/2014/main" id="{FF2BBB1C-6AC9-400D-87B1-CFED4AB402ED}"/>
              </a:ext>
            </a:extLst>
          </p:cNvPr>
          <p:cNvSpPr/>
          <p:nvPr/>
        </p:nvSpPr>
        <p:spPr>
          <a:xfrm>
            <a:off x="5711016" y="281342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0" name="组合 49">
            <a:extLst>
              <a:ext uri="{FF2B5EF4-FFF2-40B4-BE49-F238E27FC236}">
                <a16:creationId xmlns:a16="http://schemas.microsoft.com/office/drawing/2014/main" id="{3843779D-7FBA-49EA-BA17-3B8DCE3F3AD9}"/>
              </a:ext>
            </a:extLst>
          </p:cNvPr>
          <p:cNvGrpSpPr/>
          <p:nvPr/>
        </p:nvGrpSpPr>
        <p:grpSpPr>
          <a:xfrm>
            <a:off x="6593107" y="2813429"/>
            <a:ext cx="3744416" cy="511504"/>
            <a:chOff x="6339097" y="3296031"/>
            <a:chExt cx="3744416" cy="511504"/>
          </a:xfrm>
        </p:grpSpPr>
        <p:sp>
          <p:nvSpPr>
            <p:cNvPr id="51" name="圆角矩形 25">
              <a:extLst>
                <a:ext uri="{FF2B5EF4-FFF2-40B4-BE49-F238E27FC236}">
                  <a16:creationId xmlns:a16="http://schemas.microsoft.com/office/drawing/2014/main" id="{00ADBF42-D66F-40D0-8708-12B560D283B5}"/>
                </a:ext>
              </a:extLst>
            </p:cNvPr>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2" name="矩形 51">
              <a:extLst>
                <a:ext uri="{FF2B5EF4-FFF2-40B4-BE49-F238E27FC236}">
                  <a16:creationId xmlns:a16="http://schemas.microsoft.com/office/drawing/2014/main" id="{C70D498A-C240-4FDB-8912-53643789EB63}"/>
                </a:ext>
              </a:extLst>
            </p:cNvPr>
            <p:cNvSpPr/>
            <p:nvPr/>
          </p:nvSpPr>
          <p:spPr>
            <a:xfrm>
              <a:off x="6723349" y="3336319"/>
              <a:ext cx="273630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项目关键技术</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3" name="圆角矩形 27">
            <a:extLst>
              <a:ext uri="{FF2B5EF4-FFF2-40B4-BE49-F238E27FC236}">
                <a16:creationId xmlns:a16="http://schemas.microsoft.com/office/drawing/2014/main" id="{9D3B464D-4044-47CC-8BAB-C62FB1BA7C31}"/>
              </a:ext>
            </a:extLst>
          </p:cNvPr>
          <p:cNvSpPr/>
          <p:nvPr/>
        </p:nvSpPr>
        <p:spPr>
          <a:xfrm>
            <a:off x="5711016" y="369830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4" name="组合 53">
            <a:extLst>
              <a:ext uri="{FF2B5EF4-FFF2-40B4-BE49-F238E27FC236}">
                <a16:creationId xmlns:a16="http://schemas.microsoft.com/office/drawing/2014/main" id="{FA4C0306-A948-450F-AC09-AEFD3DAA533A}"/>
              </a:ext>
            </a:extLst>
          </p:cNvPr>
          <p:cNvGrpSpPr/>
          <p:nvPr/>
        </p:nvGrpSpPr>
        <p:grpSpPr>
          <a:xfrm>
            <a:off x="6593107" y="3698301"/>
            <a:ext cx="3744416" cy="511504"/>
            <a:chOff x="6339097" y="4180903"/>
            <a:chExt cx="3744416" cy="511504"/>
          </a:xfrm>
        </p:grpSpPr>
        <p:sp>
          <p:nvSpPr>
            <p:cNvPr id="55" name="圆角矩形 29">
              <a:extLst>
                <a:ext uri="{FF2B5EF4-FFF2-40B4-BE49-F238E27FC236}">
                  <a16:creationId xmlns:a16="http://schemas.microsoft.com/office/drawing/2014/main" id="{DA781006-FF67-49FC-ABBA-1EBFCE943B93}"/>
                </a:ext>
              </a:extLst>
            </p:cNvPr>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a:extLst>
                <a:ext uri="{FF2B5EF4-FFF2-40B4-BE49-F238E27FC236}">
                  <a16:creationId xmlns:a16="http://schemas.microsoft.com/office/drawing/2014/main" id="{68D35A94-8605-4537-BCAA-FD6790791E75}"/>
                </a:ext>
              </a:extLst>
            </p:cNvPr>
            <p:cNvSpPr/>
            <p:nvPr/>
          </p:nvSpPr>
          <p:spPr>
            <a:xfrm>
              <a:off x="6723349" y="4221882"/>
              <a:ext cx="273630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项目过程管理</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7" name="圆角矩形 31">
            <a:extLst>
              <a:ext uri="{FF2B5EF4-FFF2-40B4-BE49-F238E27FC236}">
                <a16:creationId xmlns:a16="http://schemas.microsoft.com/office/drawing/2014/main" id="{CF70AD5C-3623-4134-A808-705885948C28}"/>
              </a:ext>
            </a:extLst>
          </p:cNvPr>
          <p:cNvSpPr/>
          <p:nvPr/>
        </p:nvSpPr>
        <p:spPr>
          <a:xfrm>
            <a:off x="5711146" y="457488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8" name="组合 57">
            <a:extLst>
              <a:ext uri="{FF2B5EF4-FFF2-40B4-BE49-F238E27FC236}">
                <a16:creationId xmlns:a16="http://schemas.microsoft.com/office/drawing/2014/main" id="{54D695A2-2B02-4674-93C0-E84551D99181}"/>
              </a:ext>
            </a:extLst>
          </p:cNvPr>
          <p:cNvGrpSpPr/>
          <p:nvPr/>
        </p:nvGrpSpPr>
        <p:grpSpPr>
          <a:xfrm>
            <a:off x="6593107" y="4574881"/>
            <a:ext cx="3744416" cy="511504"/>
            <a:chOff x="6339097" y="5057483"/>
            <a:chExt cx="3744416" cy="511504"/>
          </a:xfrm>
        </p:grpSpPr>
        <p:sp>
          <p:nvSpPr>
            <p:cNvPr id="59" name="圆角矩形 33">
              <a:extLst>
                <a:ext uri="{FF2B5EF4-FFF2-40B4-BE49-F238E27FC236}">
                  <a16:creationId xmlns:a16="http://schemas.microsoft.com/office/drawing/2014/main" id="{B8024BAC-842E-4B2B-B7CE-0F4E5557D8BE}"/>
                </a:ext>
              </a:extLst>
            </p:cNvPr>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0" name="矩形 59">
              <a:extLst>
                <a:ext uri="{FF2B5EF4-FFF2-40B4-BE49-F238E27FC236}">
                  <a16:creationId xmlns:a16="http://schemas.microsoft.com/office/drawing/2014/main" id="{05B784C2-98E1-44F7-B7BD-8FA3B038AE81}"/>
                </a:ext>
              </a:extLst>
            </p:cNvPr>
            <p:cNvSpPr/>
            <p:nvPr/>
          </p:nvSpPr>
          <p:spPr>
            <a:xfrm>
              <a:off x="6723479"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测试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1" name="下箭头 37">
            <a:extLst>
              <a:ext uri="{FF2B5EF4-FFF2-40B4-BE49-F238E27FC236}">
                <a16:creationId xmlns:a16="http://schemas.microsoft.com/office/drawing/2014/main" id="{C47C02AF-AEED-4AD7-AE18-7841B00EF32D}"/>
              </a:ext>
            </a:extLst>
          </p:cNvPr>
          <p:cNvSpPr/>
          <p:nvPr/>
        </p:nvSpPr>
        <p:spPr>
          <a:xfrm rot="16200000">
            <a:off x="4532859" y="1810509"/>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31">
            <a:extLst>
              <a:ext uri="{FF2B5EF4-FFF2-40B4-BE49-F238E27FC236}">
                <a16:creationId xmlns:a16="http://schemas.microsoft.com/office/drawing/2014/main" id="{F88D2434-1C3A-459E-921A-4D96ADFE4137}"/>
              </a:ext>
            </a:extLst>
          </p:cNvPr>
          <p:cNvSpPr/>
          <p:nvPr/>
        </p:nvSpPr>
        <p:spPr>
          <a:xfrm>
            <a:off x="5711146" y="5459753"/>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6" name="组合 25">
            <a:extLst>
              <a:ext uri="{FF2B5EF4-FFF2-40B4-BE49-F238E27FC236}">
                <a16:creationId xmlns:a16="http://schemas.microsoft.com/office/drawing/2014/main" id="{199650DE-4024-45B8-8027-F9E117B63CC0}"/>
              </a:ext>
            </a:extLst>
          </p:cNvPr>
          <p:cNvGrpSpPr/>
          <p:nvPr/>
        </p:nvGrpSpPr>
        <p:grpSpPr>
          <a:xfrm>
            <a:off x="6593107" y="5459753"/>
            <a:ext cx="3744416" cy="511504"/>
            <a:chOff x="6339097" y="5057483"/>
            <a:chExt cx="3744416" cy="511504"/>
          </a:xfrm>
        </p:grpSpPr>
        <p:sp>
          <p:nvSpPr>
            <p:cNvPr id="27" name="圆角矩形 33">
              <a:extLst>
                <a:ext uri="{FF2B5EF4-FFF2-40B4-BE49-F238E27FC236}">
                  <a16:creationId xmlns:a16="http://schemas.microsoft.com/office/drawing/2014/main" id="{3DDE6BDB-EC41-4C4F-B90D-FE69A3F23783}"/>
                </a:ext>
              </a:extLst>
            </p:cNvPr>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a:extLst>
                <a:ext uri="{FF2B5EF4-FFF2-40B4-BE49-F238E27FC236}">
                  <a16:creationId xmlns:a16="http://schemas.microsoft.com/office/drawing/2014/main" id="{F76DC463-BB54-41AA-B8FA-92F270815F19}"/>
                </a:ext>
              </a:extLst>
            </p:cNvPr>
            <p:cNvSpPr/>
            <p:nvPr/>
          </p:nvSpPr>
          <p:spPr>
            <a:xfrm>
              <a:off x="6723479"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经验与教训</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8331883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4079898" cy="52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项目架构</a:t>
            </a:r>
            <a:r>
              <a:rPr lang="en-US" altLang="zh-CN" sz="2799" b="1" dirty="0">
                <a:solidFill>
                  <a:schemeClr val="tx1">
                    <a:lumMod val="75000"/>
                    <a:lumOff val="25000"/>
                  </a:schemeClr>
                </a:solidFill>
                <a:latin typeface="微软雅黑" pitchFamily="34" charset="-122"/>
              </a:rPr>
              <a:t>-</a:t>
            </a:r>
            <a:r>
              <a:rPr lang="zh-CN" altLang="en-US" sz="2799" b="1" dirty="0">
                <a:solidFill>
                  <a:schemeClr val="tx1">
                    <a:lumMod val="75000"/>
                    <a:lumOff val="25000"/>
                  </a:schemeClr>
                </a:solidFill>
                <a:latin typeface="微软雅黑" pitchFamily="34" charset="-122"/>
              </a:rPr>
              <a:t>系统架构</a:t>
            </a:r>
            <a:endParaRPr lang="en-US" altLang="zh-CN" sz="2799" b="1" dirty="0">
              <a:solidFill>
                <a:schemeClr val="tx1">
                  <a:lumMod val="75000"/>
                  <a:lumOff val="25000"/>
                </a:schemeClr>
              </a:solidFill>
              <a:latin typeface="微软雅黑" pitchFamily="34" charset="-122"/>
            </a:endParaRP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pic>
        <p:nvPicPr>
          <p:cNvPr id="4" name="图片 3">
            <a:extLst>
              <a:ext uri="{FF2B5EF4-FFF2-40B4-BE49-F238E27FC236}">
                <a16:creationId xmlns:a16="http://schemas.microsoft.com/office/drawing/2014/main" id="{5C183082-3537-4EE1-A96B-292E718E3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407" y="2087150"/>
            <a:ext cx="6480000" cy="3629705"/>
          </a:xfrm>
          <a:prstGeom prst="rect">
            <a:avLst/>
          </a:prstGeom>
        </p:spPr>
      </p:pic>
      <p:grpSp>
        <p:nvGrpSpPr>
          <p:cNvPr id="37" name="组合 36">
            <a:extLst>
              <a:ext uri="{FF2B5EF4-FFF2-40B4-BE49-F238E27FC236}">
                <a16:creationId xmlns:a16="http://schemas.microsoft.com/office/drawing/2014/main" id="{2EE67C9C-4BF8-4594-A934-AB4C640556D5}"/>
              </a:ext>
            </a:extLst>
          </p:cNvPr>
          <p:cNvGrpSpPr/>
          <p:nvPr/>
        </p:nvGrpSpPr>
        <p:grpSpPr>
          <a:xfrm>
            <a:off x="7146897" y="2029913"/>
            <a:ext cx="4798639" cy="1159395"/>
            <a:chOff x="5161824" y="1994966"/>
            <a:chExt cx="3297964" cy="756804"/>
          </a:xfrm>
        </p:grpSpPr>
        <p:sp>
          <p:nvSpPr>
            <p:cNvPr id="38" name="矩形 37">
              <a:extLst>
                <a:ext uri="{FF2B5EF4-FFF2-40B4-BE49-F238E27FC236}">
                  <a16:creationId xmlns:a16="http://schemas.microsoft.com/office/drawing/2014/main" id="{3B0EAEEE-6034-4E29-9383-972640A2FE06}"/>
                </a:ext>
              </a:extLst>
            </p:cNvPr>
            <p:cNvSpPr/>
            <p:nvPr/>
          </p:nvSpPr>
          <p:spPr>
            <a:xfrm>
              <a:off x="5161824" y="1994966"/>
              <a:ext cx="3297964" cy="756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id="{CA4BAC1A-AC09-4E7D-9CE8-B54D52952BEF}"/>
                </a:ext>
              </a:extLst>
            </p:cNvPr>
            <p:cNvGrpSpPr/>
            <p:nvPr/>
          </p:nvGrpSpPr>
          <p:grpSpPr>
            <a:xfrm>
              <a:off x="5284317" y="2032622"/>
              <a:ext cx="3036413" cy="638688"/>
              <a:chOff x="5284317" y="2911032"/>
              <a:chExt cx="3036413" cy="638688"/>
            </a:xfrm>
          </p:grpSpPr>
          <p:sp>
            <p:nvSpPr>
              <p:cNvPr id="40" name="矩形 39">
                <a:extLst>
                  <a:ext uri="{FF2B5EF4-FFF2-40B4-BE49-F238E27FC236}">
                    <a16:creationId xmlns:a16="http://schemas.microsoft.com/office/drawing/2014/main" id="{6D24E5D4-2BA5-4578-BA43-73CA9131004D}"/>
                  </a:ext>
                </a:extLst>
              </p:cNvPr>
              <p:cNvSpPr/>
              <p:nvPr/>
            </p:nvSpPr>
            <p:spPr>
              <a:xfrm>
                <a:off x="5284317" y="2911032"/>
                <a:ext cx="920137" cy="241084"/>
              </a:xfrm>
              <a:prstGeom prst="rect">
                <a:avLst/>
              </a:prstGeom>
            </p:spPr>
            <p:txBody>
              <a:bodyPr wrap="none">
                <a:spAutoFit/>
              </a:bodyPr>
              <a:lstStyle/>
              <a:p>
                <a:pPr lvl="0" eaLnBrk="0" fontAlgn="base" hangingPunct="0">
                  <a:spcBef>
                    <a:spcPct val="0"/>
                  </a:spcBef>
                  <a:spcAft>
                    <a:spcPct val="0"/>
                  </a:spcAft>
                  <a:defRPr/>
                </a:pPr>
                <a:r>
                  <a:rPr lang="zh-CN" altLang="en-US" sz="1800" b="1" kern="0" dirty="0">
                    <a:solidFill>
                      <a:schemeClr val="bg1"/>
                    </a:solidFill>
                    <a:latin typeface="微软雅黑" panose="020B0503020204020204" pitchFamily="34" charset="-122"/>
                    <a:ea typeface="微软雅黑" panose="020B0503020204020204" pitchFamily="34" charset="-122"/>
                  </a:rPr>
                  <a:t>微服务架构</a:t>
                </a:r>
                <a:endParaRPr lang="en-US" altLang="zh-CN" sz="1800" b="1" kern="0" dirty="0">
                  <a:solidFill>
                    <a:schemeClr val="bg1"/>
                  </a:solidFill>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1995188B-03C5-4732-8FE2-3581ABF84DE3}"/>
                  </a:ext>
                </a:extLst>
              </p:cNvPr>
              <p:cNvSpPr/>
              <p:nvPr/>
            </p:nvSpPr>
            <p:spPr>
              <a:xfrm>
                <a:off x="5284317" y="3153940"/>
                <a:ext cx="3036413" cy="395780"/>
              </a:xfrm>
              <a:prstGeom prst="rect">
                <a:avLst/>
              </a:prstGeom>
            </p:spPr>
            <p:txBody>
              <a:bodyPr wrap="square">
                <a:spAutoFit/>
              </a:bodyPr>
              <a:lstStyle/>
              <a:p>
                <a:pPr lvl="0" fontAlgn="base">
                  <a:lnSpc>
                    <a:spcPct val="125000"/>
                  </a:lnSpc>
                  <a:spcBef>
                    <a:spcPct val="0"/>
                  </a:spcBef>
                  <a:spcAft>
                    <a:spcPct val="0"/>
                  </a:spcAft>
                  <a:buClr>
                    <a:srgbClr val="007EEA"/>
                  </a:buClr>
                  <a:defRPr/>
                </a:pPr>
                <a:r>
                  <a:rPr lang="zh-CN" altLang="en-US" sz="1400" dirty="0">
                    <a:solidFill>
                      <a:schemeClr val="bg1"/>
                    </a:solidFill>
                    <a:latin typeface="微软雅黑" panose="020B0503020204020204" pitchFamily="34" charset="-122"/>
                    <a:ea typeface="微软雅黑" panose="020B0503020204020204" pitchFamily="34" charset="-122"/>
                  </a:rPr>
                  <a:t>后端一共有</a:t>
                </a:r>
                <a:r>
                  <a:rPr lang="en-US" altLang="zh-CN" sz="1400" dirty="0">
                    <a:solidFill>
                      <a:schemeClr val="bg1"/>
                    </a:solidFill>
                    <a:latin typeface="微软雅黑" panose="020B0503020204020204" pitchFamily="34" charset="-122"/>
                    <a:ea typeface="微软雅黑" panose="020B0503020204020204" pitchFamily="34" charset="-122"/>
                  </a:rPr>
                  <a:t>9</a:t>
                </a:r>
                <a:r>
                  <a:rPr lang="zh-CN" altLang="en-US" sz="1400" dirty="0">
                    <a:solidFill>
                      <a:schemeClr val="bg1"/>
                    </a:solidFill>
                    <a:latin typeface="微软雅黑" panose="020B0503020204020204" pitchFamily="34" charset="-122"/>
                    <a:ea typeface="微软雅黑" panose="020B0503020204020204" pitchFamily="34" charset="-122"/>
                  </a:rPr>
                  <a:t>个微服务来处理不同种类的业务，每个微服务之间做到最大程度的解耦。</a:t>
                </a:r>
                <a:endParaRPr lang="zh-CN" altLang="en-US" sz="1400" kern="0" dirty="0">
                  <a:solidFill>
                    <a:schemeClr val="bg1"/>
                  </a:solidFill>
                  <a:latin typeface="微软雅黑" panose="020B0503020204020204" pitchFamily="34" charset="-122"/>
                  <a:ea typeface="微软雅黑" panose="020B0503020204020204" pitchFamily="34" charset="-122"/>
                </a:endParaRPr>
              </a:p>
            </p:txBody>
          </p:sp>
        </p:grpSp>
      </p:grpSp>
      <p:grpSp>
        <p:nvGrpSpPr>
          <p:cNvPr id="42" name="组合 41">
            <a:extLst>
              <a:ext uri="{FF2B5EF4-FFF2-40B4-BE49-F238E27FC236}">
                <a16:creationId xmlns:a16="http://schemas.microsoft.com/office/drawing/2014/main" id="{93DDDA38-C54B-4D92-9278-C57AEC3D2F36}"/>
              </a:ext>
            </a:extLst>
          </p:cNvPr>
          <p:cNvGrpSpPr/>
          <p:nvPr/>
        </p:nvGrpSpPr>
        <p:grpSpPr>
          <a:xfrm>
            <a:off x="7146897" y="3294100"/>
            <a:ext cx="4798639" cy="1159395"/>
            <a:chOff x="5161824" y="1994966"/>
            <a:chExt cx="3297964" cy="756804"/>
          </a:xfrm>
        </p:grpSpPr>
        <p:sp>
          <p:nvSpPr>
            <p:cNvPr id="43" name="矩形 42">
              <a:extLst>
                <a:ext uri="{FF2B5EF4-FFF2-40B4-BE49-F238E27FC236}">
                  <a16:creationId xmlns:a16="http://schemas.microsoft.com/office/drawing/2014/main" id="{69554903-294B-4ACE-B2CF-D79644CF9146}"/>
                </a:ext>
              </a:extLst>
            </p:cNvPr>
            <p:cNvSpPr/>
            <p:nvPr/>
          </p:nvSpPr>
          <p:spPr>
            <a:xfrm>
              <a:off x="5161824" y="1994966"/>
              <a:ext cx="3297964" cy="7568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44" name="组合 43">
              <a:extLst>
                <a:ext uri="{FF2B5EF4-FFF2-40B4-BE49-F238E27FC236}">
                  <a16:creationId xmlns:a16="http://schemas.microsoft.com/office/drawing/2014/main" id="{FC7C7F3B-7045-4C09-A94C-2BFC895733B3}"/>
                </a:ext>
              </a:extLst>
            </p:cNvPr>
            <p:cNvGrpSpPr/>
            <p:nvPr/>
          </p:nvGrpSpPr>
          <p:grpSpPr>
            <a:xfrm>
              <a:off x="5284317" y="2032622"/>
              <a:ext cx="3036413" cy="638688"/>
              <a:chOff x="5284317" y="2911032"/>
              <a:chExt cx="3036413" cy="638688"/>
            </a:xfrm>
          </p:grpSpPr>
          <p:sp>
            <p:nvSpPr>
              <p:cNvPr id="45" name="矩形 44">
                <a:extLst>
                  <a:ext uri="{FF2B5EF4-FFF2-40B4-BE49-F238E27FC236}">
                    <a16:creationId xmlns:a16="http://schemas.microsoft.com/office/drawing/2014/main" id="{F6F5F51C-E57C-42DF-A138-16DFA2605EB0}"/>
                  </a:ext>
                </a:extLst>
              </p:cNvPr>
              <p:cNvSpPr/>
              <p:nvPr/>
            </p:nvSpPr>
            <p:spPr>
              <a:xfrm>
                <a:off x="5284317" y="2911032"/>
                <a:ext cx="1653868" cy="241084"/>
              </a:xfrm>
              <a:prstGeom prst="rect">
                <a:avLst/>
              </a:prstGeom>
            </p:spPr>
            <p:txBody>
              <a:bodyPr wrap="none">
                <a:spAutoFit/>
              </a:bodyPr>
              <a:lstStyle/>
              <a:p>
                <a:pPr lvl="0" eaLnBrk="0" fontAlgn="base" hangingPunct="0">
                  <a:spcBef>
                    <a:spcPct val="0"/>
                  </a:spcBef>
                  <a:spcAft>
                    <a:spcPct val="0"/>
                  </a:spcAft>
                  <a:defRPr/>
                </a:pPr>
                <a:r>
                  <a:rPr lang="en-US" altLang="zh-CN" sz="1800" b="1" kern="0" dirty="0">
                    <a:solidFill>
                      <a:schemeClr val="bg1"/>
                    </a:solidFill>
                    <a:latin typeface="微软雅黑" panose="020B0503020204020204" pitchFamily="34" charset="-122"/>
                    <a:ea typeface="微软雅黑" panose="020B0503020204020204" pitchFamily="34" charset="-122"/>
                  </a:rPr>
                  <a:t>API Service</a:t>
                </a:r>
                <a:r>
                  <a:rPr lang="zh-CN" altLang="en-US" sz="1800" b="1" kern="0" dirty="0">
                    <a:solidFill>
                      <a:schemeClr val="bg1"/>
                    </a:solidFill>
                    <a:latin typeface="微软雅黑" panose="020B0503020204020204" pitchFamily="34" charset="-122"/>
                    <a:ea typeface="微软雅黑" panose="020B0503020204020204" pitchFamily="34" charset="-122"/>
                  </a:rPr>
                  <a:t>分发请求</a:t>
                </a:r>
                <a:endParaRPr lang="en-US" altLang="zh-CN" sz="1800" b="1" kern="0" dirty="0">
                  <a:solidFill>
                    <a:schemeClr val="bg1"/>
                  </a:solidFill>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E6575168-C282-4E6A-BD42-8A74B821B180}"/>
                  </a:ext>
                </a:extLst>
              </p:cNvPr>
              <p:cNvSpPr/>
              <p:nvPr/>
            </p:nvSpPr>
            <p:spPr>
              <a:xfrm>
                <a:off x="5284317" y="3153940"/>
                <a:ext cx="3036413" cy="395780"/>
              </a:xfrm>
              <a:prstGeom prst="rect">
                <a:avLst/>
              </a:prstGeom>
            </p:spPr>
            <p:txBody>
              <a:bodyPr wrap="square">
                <a:spAutoFit/>
              </a:bodyPr>
              <a:lstStyle/>
              <a:p>
                <a:pPr lvl="0" fontAlgn="base">
                  <a:lnSpc>
                    <a:spcPct val="125000"/>
                  </a:lnSpc>
                  <a:spcBef>
                    <a:spcPct val="0"/>
                  </a:spcBef>
                  <a:spcAft>
                    <a:spcPct val="0"/>
                  </a:spcAft>
                  <a:buClr>
                    <a:srgbClr val="007EEA"/>
                  </a:buClr>
                  <a:defRPr/>
                </a:pPr>
                <a:r>
                  <a:rPr lang="en-US" altLang="zh-CN" sz="1400" kern="0" dirty="0">
                    <a:solidFill>
                      <a:schemeClr val="bg1"/>
                    </a:solidFill>
                    <a:latin typeface="微软雅黑" panose="020B0503020204020204" pitchFamily="34" charset="-122"/>
                    <a:ea typeface="微软雅黑" panose="020B0503020204020204" pitchFamily="34" charset="-122"/>
                  </a:rPr>
                  <a:t>API Service</a:t>
                </a:r>
                <a:r>
                  <a:rPr lang="zh-CN" altLang="en-US" sz="1400" kern="0" dirty="0">
                    <a:solidFill>
                      <a:schemeClr val="bg1"/>
                    </a:solidFill>
                    <a:latin typeface="微软雅黑" panose="020B0503020204020204" pitchFamily="34" charset="-122"/>
                    <a:ea typeface="微软雅黑" panose="020B0503020204020204" pitchFamily="34" charset="-122"/>
                  </a:rPr>
                  <a:t>会接受客户端的请求，并转发给相应的微服务来完成业务逻辑，最后将请求结果返回给客户端</a:t>
                </a:r>
              </a:p>
            </p:txBody>
          </p:sp>
        </p:grpSp>
      </p:grpSp>
      <p:grpSp>
        <p:nvGrpSpPr>
          <p:cNvPr id="47" name="组合 46">
            <a:extLst>
              <a:ext uri="{FF2B5EF4-FFF2-40B4-BE49-F238E27FC236}">
                <a16:creationId xmlns:a16="http://schemas.microsoft.com/office/drawing/2014/main" id="{4D6C6072-FE73-46DD-9723-C3D0C5E1666F}"/>
              </a:ext>
            </a:extLst>
          </p:cNvPr>
          <p:cNvGrpSpPr/>
          <p:nvPr/>
        </p:nvGrpSpPr>
        <p:grpSpPr>
          <a:xfrm>
            <a:off x="7146897" y="4557460"/>
            <a:ext cx="4798639" cy="1159395"/>
            <a:chOff x="5161824" y="1994966"/>
            <a:chExt cx="3297964" cy="756804"/>
          </a:xfrm>
        </p:grpSpPr>
        <p:sp>
          <p:nvSpPr>
            <p:cNvPr id="48" name="矩形 47">
              <a:extLst>
                <a:ext uri="{FF2B5EF4-FFF2-40B4-BE49-F238E27FC236}">
                  <a16:creationId xmlns:a16="http://schemas.microsoft.com/office/drawing/2014/main" id="{CADA95D1-C063-4FF3-9B7E-E35F18CADB28}"/>
                </a:ext>
              </a:extLst>
            </p:cNvPr>
            <p:cNvSpPr/>
            <p:nvPr/>
          </p:nvSpPr>
          <p:spPr>
            <a:xfrm>
              <a:off x="5161824" y="1994966"/>
              <a:ext cx="3297964" cy="7568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49" name="组合 48">
              <a:extLst>
                <a:ext uri="{FF2B5EF4-FFF2-40B4-BE49-F238E27FC236}">
                  <a16:creationId xmlns:a16="http://schemas.microsoft.com/office/drawing/2014/main" id="{0AE229D0-2BB8-4D5C-9B98-A29C6CA53A42}"/>
                </a:ext>
              </a:extLst>
            </p:cNvPr>
            <p:cNvGrpSpPr/>
            <p:nvPr/>
          </p:nvGrpSpPr>
          <p:grpSpPr>
            <a:xfrm>
              <a:off x="5284317" y="2032622"/>
              <a:ext cx="2939494" cy="638688"/>
              <a:chOff x="5284317" y="2911032"/>
              <a:chExt cx="2939494" cy="638688"/>
            </a:xfrm>
          </p:grpSpPr>
          <p:sp>
            <p:nvSpPr>
              <p:cNvPr id="50" name="矩形 49">
                <a:extLst>
                  <a:ext uri="{FF2B5EF4-FFF2-40B4-BE49-F238E27FC236}">
                    <a16:creationId xmlns:a16="http://schemas.microsoft.com/office/drawing/2014/main" id="{6BA615C6-5404-4D61-A73F-81168FE0DA6A}"/>
                  </a:ext>
                </a:extLst>
              </p:cNvPr>
              <p:cNvSpPr/>
              <p:nvPr/>
            </p:nvSpPr>
            <p:spPr>
              <a:xfrm>
                <a:off x="5284317" y="2911032"/>
                <a:ext cx="1078781" cy="241084"/>
              </a:xfrm>
              <a:prstGeom prst="rect">
                <a:avLst/>
              </a:prstGeom>
            </p:spPr>
            <p:txBody>
              <a:bodyPr wrap="none">
                <a:spAutoFit/>
              </a:bodyPr>
              <a:lstStyle/>
              <a:p>
                <a:pPr lvl="0" eaLnBrk="0" fontAlgn="base" hangingPunct="0">
                  <a:spcBef>
                    <a:spcPct val="0"/>
                  </a:spcBef>
                  <a:spcAft>
                    <a:spcPct val="0"/>
                  </a:spcAft>
                  <a:defRPr/>
                </a:pPr>
                <a:r>
                  <a:rPr lang="zh-CN" altLang="en-US" sz="1800" b="1" kern="0" dirty="0">
                    <a:solidFill>
                      <a:schemeClr val="bg1"/>
                    </a:solidFill>
                    <a:latin typeface="微软雅黑" panose="020B0503020204020204" pitchFamily="34" charset="-122"/>
                    <a:ea typeface="微软雅黑" panose="020B0503020204020204" pitchFamily="34" charset="-122"/>
                  </a:rPr>
                  <a:t>网关反向代理</a:t>
                </a:r>
                <a:endParaRPr lang="en-US" altLang="zh-CN" sz="1800" b="1" kern="0" dirty="0">
                  <a:solidFill>
                    <a:schemeClr val="bg1"/>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02BA5560-C73D-4D19-BFB5-6F55EB5F585A}"/>
                  </a:ext>
                </a:extLst>
              </p:cNvPr>
              <p:cNvSpPr/>
              <p:nvPr/>
            </p:nvSpPr>
            <p:spPr>
              <a:xfrm>
                <a:off x="5284317" y="3153940"/>
                <a:ext cx="2939494" cy="395780"/>
              </a:xfrm>
              <a:prstGeom prst="rect">
                <a:avLst/>
              </a:prstGeom>
            </p:spPr>
            <p:txBody>
              <a:bodyPr wrap="square">
                <a:spAutoFit/>
              </a:bodyPr>
              <a:lstStyle/>
              <a:p>
                <a:pPr lvl="0" fontAlgn="base">
                  <a:lnSpc>
                    <a:spcPct val="125000"/>
                  </a:lnSpc>
                  <a:spcBef>
                    <a:spcPct val="0"/>
                  </a:spcBef>
                  <a:spcAft>
                    <a:spcPct val="0"/>
                  </a:spcAft>
                  <a:buClr>
                    <a:srgbClr val="007EEA"/>
                  </a:buClr>
                  <a:defRPr/>
                </a:pPr>
                <a:r>
                  <a:rPr lang="zh-CN" altLang="en-US" sz="1400" kern="0" dirty="0">
                    <a:solidFill>
                      <a:schemeClr val="bg1"/>
                    </a:solidFill>
                    <a:latin typeface="微软雅黑" panose="020B0503020204020204" pitchFamily="34" charset="-122"/>
                    <a:ea typeface="微软雅黑" panose="020B0503020204020204" pitchFamily="34" charset="-122"/>
                  </a:rPr>
                  <a:t>使用</a:t>
                </a:r>
                <a:r>
                  <a:rPr lang="en-US" altLang="zh-CN" sz="1400" kern="0" dirty="0">
                    <a:solidFill>
                      <a:schemeClr val="bg1"/>
                    </a:solidFill>
                    <a:latin typeface="微软雅黑" panose="020B0503020204020204" pitchFamily="34" charset="-122"/>
                    <a:ea typeface="微软雅黑" panose="020B0503020204020204" pitchFamily="34" charset="-122"/>
                  </a:rPr>
                  <a:t>go-micro</a:t>
                </a:r>
                <a:r>
                  <a:rPr lang="zh-CN" altLang="en-US" sz="1400" kern="0" dirty="0">
                    <a:solidFill>
                      <a:schemeClr val="bg1"/>
                    </a:solidFill>
                    <a:latin typeface="微软雅黑" panose="020B0503020204020204" pitchFamily="34" charset="-122"/>
                    <a:ea typeface="微软雅黑" panose="020B0503020204020204" pitchFamily="34" charset="-122"/>
                  </a:rPr>
                  <a:t>提供的工具包将网关变为一个具有服务发现功能的</a:t>
                </a:r>
                <a:r>
                  <a:rPr lang="en-US" altLang="zh-CN" sz="1400" kern="0" dirty="0">
                    <a:solidFill>
                      <a:schemeClr val="bg1"/>
                    </a:solidFill>
                    <a:latin typeface="微软雅黑" panose="020B0503020204020204" pitchFamily="34" charset="-122"/>
                    <a:ea typeface="微软雅黑" panose="020B0503020204020204" pitchFamily="34" charset="-122"/>
                  </a:rPr>
                  <a:t>http</a:t>
                </a:r>
                <a:r>
                  <a:rPr lang="zh-CN" altLang="en-US" sz="1400" kern="0" dirty="0">
                    <a:solidFill>
                      <a:schemeClr val="bg1"/>
                    </a:solidFill>
                    <a:latin typeface="微软雅黑" panose="020B0503020204020204" pitchFamily="34" charset="-122"/>
                    <a:ea typeface="微软雅黑" panose="020B0503020204020204" pitchFamily="34" charset="-122"/>
                  </a:rPr>
                  <a:t>代理。</a:t>
                </a:r>
              </a:p>
            </p:txBody>
          </p:sp>
        </p:grpSp>
      </p:grpSp>
    </p:spTree>
    <p:extLst>
      <p:ext uri="{BB962C8B-B14F-4D97-AF65-F5344CB8AC3E}">
        <p14:creationId xmlns:p14="http://schemas.microsoft.com/office/powerpoint/2010/main" val="32127165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4079898" cy="52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项目架构</a:t>
            </a:r>
            <a:r>
              <a:rPr lang="en-US" altLang="zh-CN" sz="2799" b="1" dirty="0">
                <a:solidFill>
                  <a:schemeClr val="tx1">
                    <a:lumMod val="75000"/>
                    <a:lumOff val="25000"/>
                  </a:schemeClr>
                </a:solidFill>
                <a:latin typeface="微软雅黑" pitchFamily="34" charset="-122"/>
              </a:rPr>
              <a:t>-</a:t>
            </a:r>
            <a:r>
              <a:rPr lang="zh-CN" altLang="en-US" sz="2799" b="1" dirty="0">
                <a:solidFill>
                  <a:schemeClr val="tx1">
                    <a:lumMod val="75000"/>
                    <a:lumOff val="25000"/>
                  </a:schemeClr>
                </a:solidFill>
                <a:latin typeface="微软雅黑" pitchFamily="34" charset="-122"/>
              </a:rPr>
              <a:t>数据视图</a:t>
            </a:r>
            <a:endParaRPr lang="en-US" altLang="zh-CN" sz="2799" b="1" dirty="0">
              <a:solidFill>
                <a:schemeClr val="tx1">
                  <a:lumMod val="75000"/>
                  <a:lumOff val="25000"/>
                </a:schemeClr>
              </a:solidFill>
              <a:latin typeface="微软雅黑" pitchFamily="34" charset="-122"/>
            </a:endParaRP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pic>
        <p:nvPicPr>
          <p:cNvPr id="5" name="图片 4">
            <a:extLst>
              <a:ext uri="{FF2B5EF4-FFF2-40B4-BE49-F238E27FC236}">
                <a16:creationId xmlns:a16="http://schemas.microsoft.com/office/drawing/2014/main" id="{9AC84408-1C68-4D14-9BC7-01A6EF31A7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117" y="2292733"/>
            <a:ext cx="6851657" cy="3300861"/>
          </a:xfrm>
          <a:prstGeom prst="rect">
            <a:avLst/>
          </a:prstGeom>
        </p:spPr>
      </p:pic>
      <p:grpSp>
        <p:nvGrpSpPr>
          <p:cNvPr id="27" name="组合 26">
            <a:extLst>
              <a:ext uri="{FF2B5EF4-FFF2-40B4-BE49-F238E27FC236}">
                <a16:creationId xmlns:a16="http://schemas.microsoft.com/office/drawing/2014/main" id="{BE4CE0F8-3BFD-44BF-9B60-97E157E875EB}"/>
              </a:ext>
            </a:extLst>
          </p:cNvPr>
          <p:cNvGrpSpPr/>
          <p:nvPr/>
        </p:nvGrpSpPr>
        <p:grpSpPr>
          <a:xfrm>
            <a:off x="7146897" y="3624938"/>
            <a:ext cx="4798639" cy="1159395"/>
            <a:chOff x="5161824" y="1994966"/>
            <a:chExt cx="3297964" cy="756804"/>
          </a:xfrm>
        </p:grpSpPr>
        <p:sp>
          <p:nvSpPr>
            <p:cNvPr id="28" name="矩形 27">
              <a:extLst>
                <a:ext uri="{FF2B5EF4-FFF2-40B4-BE49-F238E27FC236}">
                  <a16:creationId xmlns:a16="http://schemas.microsoft.com/office/drawing/2014/main" id="{E309685A-2D0B-4FE4-86D0-6F99B7565F33}"/>
                </a:ext>
              </a:extLst>
            </p:cNvPr>
            <p:cNvSpPr/>
            <p:nvPr/>
          </p:nvSpPr>
          <p:spPr>
            <a:xfrm>
              <a:off x="5161824" y="1994966"/>
              <a:ext cx="3297964" cy="7568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29" name="组合 28">
              <a:extLst>
                <a:ext uri="{FF2B5EF4-FFF2-40B4-BE49-F238E27FC236}">
                  <a16:creationId xmlns:a16="http://schemas.microsoft.com/office/drawing/2014/main" id="{28683586-1E52-4D42-912F-B657107C9707}"/>
                </a:ext>
              </a:extLst>
            </p:cNvPr>
            <p:cNvGrpSpPr/>
            <p:nvPr/>
          </p:nvGrpSpPr>
          <p:grpSpPr>
            <a:xfrm>
              <a:off x="5284317" y="2032622"/>
              <a:ext cx="3036413" cy="638688"/>
              <a:chOff x="5284317" y="2911032"/>
              <a:chExt cx="3036413" cy="638688"/>
            </a:xfrm>
          </p:grpSpPr>
          <p:sp>
            <p:nvSpPr>
              <p:cNvPr id="30" name="矩形 29">
                <a:extLst>
                  <a:ext uri="{FF2B5EF4-FFF2-40B4-BE49-F238E27FC236}">
                    <a16:creationId xmlns:a16="http://schemas.microsoft.com/office/drawing/2014/main" id="{9F2A025E-6940-4EF4-8E8F-99FEBB8F9F66}"/>
                  </a:ext>
                </a:extLst>
              </p:cNvPr>
              <p:cNvSpPr/>
              <p:nvPr/>
            </p:nvSpPr>
            <p:spPr>
              <a:xfrm>
                <a:off x="5284317" y="2911032"/>
                <a:ext cx="1170223" cy="241084"/>
              </a:xfrm>
              <a:prstGeom prst="rect">
                <a:avLst/>
              </a:prstGeom>
            </p:spPr>
            <p:txBody>
              <a:bodyPr wrap="none">
                <a:spAutoFit/>
              </a:bodyPr>
              <a:lstStyle/>
              <a:p>
                <a:pPr lvl="0" eaLnBrk="0" fontAlgn="base" hangingPunct="0">
                  <a:spcBef>
                    <a:spcPct val="0"/>
                  </a:spcBef>
                  <a:spcAft>
                    <a:spcPct val="0"/>
                  </a:spcAft>
                  <a:defRPr/>
                </a:pPr>
                <a:r>
                  <a:rPr lang="en-US" altLang="zh-CN" sz="1800" b="1" kern="0" dirty="0">
                    <a:solidFill>
                      <a:schemeClr val="bg1"/>
                    </a:solidFill>
                    <a:latin typeface="微软雅黑" panose="020B0503020204020204" pitchFamily="34" charset="-122"/>
                    <a:ea typeface="微软雅黑" panose="020B0503020204020204" pitchFamily="34" charset="-122"/>
                  </a:rPr>
                  <a:t>MySQL</a:t>
                </a:r>
                <a:r>
                  <a:rPr lang="zh-CN" altLang="en-US" sz="1800" b="1" kern="0" dirty="0">
                    <a:solidFill>
                      <a:schemeClr val="bg1"/>
                    </a:solidFill>
                    <a:latin typeface="微软雅黑" panose="020B0503020204020204" pitchFamily="34" charset="-122"/>
                    <a:ea typeface="微软雅黑" panose="020B0503020204020204" pitchFamily="34" charset="-122"/>
                  </a:rPr>
                  <a:t>数据库</a:t>
                </a:r>
                <a:endParaRPr lang="en-US" altLang="zh-CN" sz="1800" b="1" kern="0" dirty="0">
                  <a:solidFill>
                    <a:schemeClr val="bg1"/>
                  </a:solidFill>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33717B4D-288C-45B3-B498-095CD996D8D9}"/>
                  </a:ext>
                </a:extLst>
              </p:cNvPr>
              <p:cNvSpPr/>
              <p:nvPr/>
            </p:nvSpPr>
            <p:spPr>
              <a:xfrm>
                <a:off x="5284317" y="3153940"/>
                <a:ext cx="3036413" cy="395780"/>
              </a:xfrm>
              <a:prstGeom prst="rect">
                <a:avLst/>
              </a:prstGeom>
            </p:spPr>
            <p:txBody>
              <a:bodyPr wrap="square">
                <a:spAutoFit/>
              </a:bodyPr>
              <a:lstStyle/>
              <a:p>
                <a:pPr lvl="0" fontAlgn="base">
                  <a:lnSpc>
                    <a:spcPct val="125000"/>
                  </a:lnSpc>
                  <a:spcBef>
                    <a:spcPct val="0"/>
                  </a:spcBef>
                  <a:spcAft>
                    <a:spcPct val="0"/>
                  </a:spcAft>
                  <a:buClr>
                    <a:srgbClr val="007EEA"/>
                  </a:buClr>
                  <a:defRPr/>
                </a:pPr>
                <a:r>
                  <a:rPr lang="zh-CN" altLang="en-US" sz="1400" kern="0" dirty="0">
                    <a:solidFill>
                      <a:schemeClr val="bg1"/>
                    </a:solidFill>
                    <a:latin typeface="微软雅黑" panose="020B0503020204020204" pitchFamily="34" charset="-122"/>
                    <a:ea typeface="微软雅黑" panose="020B0503020204020204" pitchFamily="34" charset="-122"/>
                  </a:rPr>
                  <a:t>    存放结构化的数据，例如用户信息、课程信息、用户与课程之间的关联等等。</a:t>
                </a:r>
              </a:p>
            </p:txBody>
          </p:sp>
        </p:grpSp>
      </p:grpSp>
      <p:grpSp>
        <p:nvGrpSpPr>
          <p:cNvPr id="32" name="组合 31">
            <a:extLst>
              <a:ext uri="{FF2B5EF4-FFF2-40B4-BE49-F238E27FC236}">
                <a16:creationId xmlns:a16="http://schemas.microsoft.com/office/drawing/2014/main" id="{DD442C6A-79CB-4053-B9A7-03A0837ECDC2}"/>
              </a:ext>
            </a:extLst>
          </p:cNvPr>
          <p:cNvGrpSpPr/>
          <p:nvPr/>
        </p:nvGrpSpPr>
        <p:grpSpPr>
          <a:xfrm>
            <a:off x="7146897" y="5104074"/>
            <a:ext cx="4798639" cy="1159395"/>
            <a:chOff x="5161824" y="1994966"/>
            <a:chExt cx="3297964" cy="756804"/>
          </a:xfrm>
        </p:grpSpPr>
        <p:sp>
          <p:nvSpPr>
            <p:cNvPr id="33" name="矩形 32">
              <a:extLst>
                <a:ext uri="{FF2B5EF4-FFF2-40B4-BE49-F238E27FC236}">
                  <a16:creationId xmlns:a16="http://schemas.microsoft.com/office/drawing/2014/main" id="{E4CEE2E3-3C38-4D5D-8004-034FDA1272E7}"/>
                </a:ext>
              </a:extLst>
            </p:cNvPr>
            <p:cNvSpPr/>
            <p:nvPr/>
          </p:nvSpPr>
          <p:spPr>
            <a:xfrm>
              <a:off x="5161824" y="1994966"/>
              <a:ext cx="3297964" cy="7568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34" name="组合 33">
              <a:extLst>
                <a:ext uri="{FF2B5EF4-FFF2-40B4-BE49-F238E27FC236}">
                  <a16:creationId xmlns:a16="http://schemas.microsoft.com/office/drawing/2014/main" id="{EE4D0A33-3E1F-4552-95C4-BCAB38C1B9CC}"/>
                </a:ext>
              </a:extLst>
            </p:cNvPr>
            <p:cNvGrpSpPr/>
            <p:nvPr/>
          </p:nvGrpSpPr>
          <p:grpSpPr>
            <a:xfrm>
              <a:off x="5284317" y="2032622"/>
              <a:ext cx="2939494" cy="638688"/>
              <a:chOff x="5284317" y="2911032"/>
              <a:chExt cx="2939494" cy="638688"/>
            </a:xfrm>
          </p:grpSpPr>
          <p:sp>
            <p:nvSpPr>
              <p:cNvPr id="35" name="矩形 34">
                <a:extLst>
                  <a:ext uri="{FF2B5EF4-FFF2-40B4-BE49-F238E27FC236}">
                    <a16:creationId xmlns:a16="http://schemas.microsoft.com/office/drawing/2014/main" id="{B2DA08E5-F063-416C-B147-8D80943F5571}"/>
                  </a:ext>
                </a:extLst>
              </p:cNvPr>
              <p:cNvSpPr/>
              <p:nvPr/>
            </p:nvSpPr>
            <p:spPr>
              <a:xfrm>
                <a:off x="5284317" y="2911032"/>
                <a:ext cx="1417003" cy="241084"/>
              </a:xfrm>
              <a:prstGeom prst="rect">
                <a:avLst/>
              </a:prstGeom>
            </p:spPr>
            <p:txBody>
              <a:bodyPr wrap="none">
                <a:spAutoFit/>
              </a:bodyPr>
              <a:lstStyle/>
              <a:p>
                <a:pPr lvl="0" eaLnBrk="0" fontAlgn="base" hangingPunct="0">
                  <a:spcBef>
                    <a:spcPct val="0"/>
                  </a:spcBef>
                  <a:spcAft>
                    <a:spcPct val="0"/>
                  </a:spcAft>
                  <a:defRPr/>
                </a:pPr>
                <a:r>
                  <a:rPr lang="en-US" altLang="zh-CN" sz="1800" b="1" kern="0" dirty="0">
                    <a:solidFill>
                      <a:schemeClr val="bg1"/>
                    </a:solidFill>
                    <a:latin typeface="微软雅黑" panose="020B0503020204020204" pitchFamily="34" charset="-122"/>
                    <a:ea typeface="微软雅黑" panose="020B0503020204020204" pitchFamily="34" charset="-122"/>
                  </a:rPr>
                  <a:t>MongoDB</a:t>
                </a:r>
                <a:r>
                  <a:rPr lang="zh-CN" altLang="en-US" sz="1800" b="1" kern="0" dirty="0">
                    <a:solidFill>
                      <a:schemeClr val="bg1"/>
                    </a:solidFill>
                    <a:latin typeface="微软雅黑" panose="020B0503020204020204" pitchFamily="34" charset="-122"/>
                    <a:ea typeface="微软雅黑" panose="020B0503020204020204" pitchFamily="34" charset="-122"/>
                  </a:rPr>
                  <a:t>数据库</a:t>
                </a:r>
                <a:endParaRPr lang="en-US" altLang="zh-CN" sz="1800" b="1" kern="0" dirty="0">
                  <a:solidFill>
                    <a:schemeClr val="bg1"/>
                  </a:solidFill>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31433B81-9E3A-4DF7-B2E1-5CE3F5700569}"/>
                  </a:ext>
                </a:extLst>
              </p:cNvPr>
              <p:cNvSpPr/>
              <p:nvPr/>
            </p:nvSpPr>
            <p:spPr>
              <a:xfrm>
                <a:off x="5284317" y="3153940"/>
                <a:ext cx="2939494" cy="395780"/>
              </a:xfrm>
              <a:prstGeom prst="rect">
                <a:avLst/>
              </a:prstGeom>
            </p:spPr>
            <p:txBody>
              <a:bodyPr wrap="square">
                <a:spAutoFit/>
              </a:bodyPr>
              <a:lstStyle/>
              <a:p>
                <a:pPr lvl="0" fontAlgn="base">
                  <a:lnSpc>
                    <a:spcPct val="125000"/>
                  </a:lnSpc>
                  <a:spcBef>
                    <a:spcPct val="0"/>
                  </a:spcBef>
                  <a:spcAft>
                    <a:spcPct val="0"/>
                  </a:spcAft>
                  <a:buClr>
                    <a:srgbClr val="007EEA"/>
                  </a:buClr>
                  <a:defRPr/>
                </a:pPr>
                <a:r>
                  <a:rPr lang="zh-CN" altLang="en-US" sz="1400" kern="0" dirty="0">
                    <a:solidFill>
                      <a:schemeClr val="bg1"/>
                    </a:solidFill>
                    <a:latin typeface="微软雅黑" panose="020B0503020204020204" pitchFamily="34" charset="-122"/>
                    <a:ea typeface="微软雅黑" panose="020B0503020204020204" pitchFamily="34" charset="-122"/>
                  </a:rPr>
                  <a:t>    存放非结构化数据以及文件，例如消息的内容、作业以及教师的批改信息。</a:t>
                </a:r>
              </a:p>
            </p:txBody>
          </p:sp>
        </p:grpSp>
      </p:grpSp>
      <p:grpSp>
        <p:nvGrpSpPr>
          <p:cNvPr id="15" name="组合 14">
            <a:extLst>
              <a:ext uri="{FF2B5EF4-FFF2-40B4-BE49-F238E27FC236}">
                <a16:creationId xmlns:a16="http://schemas.microsoft.com/office/drawing/2014/main" id="{4F8BD8C6-DC66-4A09-B546-DFA2461A6380}"/>
              </a:ext>
            </a:extLst>
          </p:cNvPr>
          <p:cNvGrpSpPr/>
          <p:nvPr/>
        </p:nvGrpSpPr>
        <p:grpSpPr>
          <a:xfrm>
            <a:off x="7146897" y="2109834"/>
            <a:ext cx="4798639" cy="1159397"/>
            <a:chOff x="5161824" y="1994966"/>
            <a:chExt cx="3297964" cy="756804"/>
          </a:xfrm>
        </p:grpSpPr>
        <p:sp>
          <p:nvSpPr>
            <p:cNvPr id="17" name="矩形 16">
              <a:extLst>
                <a:ext uri="{FF2B5EF4-FFF2-40B4-BE49-F238E27FC236}">
                  <a16:creationId xmlns:a16="http://schemas.microsoft.com/office/drawing/2014/main" id="{37EAB7EC-B112-4D00-A675-35020B16D52B}"/>
                </a:ext>
              </a:extLst>
            </p:cNvPr>
            <p:cNvSpPr/>
            <p:nvPr/>
          </p:nvSpPr>
          <p:spPr>
            <a:xfrm>
              <a:off x="5161824" y="1994966"/>
              <a:ext cx="3297964" cy="756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E8BF5212-0D05-4F87-AFEC-F3A559265C04}"/>
                </a:ext>
              </a:extLst>
            </p:cNvPr>
            <p:cNvGrpSpPr/>
            <p:nvPr/>
          </p:nvGrpSpPr>
          <p:grpSpPr>
            <a:xfrm>
              <a:off x="5284317" y="2032622"/>
              <a:ext cx="3036413" cy="391046"/>
              <a:chOff x="5284317" y="2911032"/>
              <a:chExt cx="3036413" cy="391046"/>
            </a:xfrm>
          </p:grpSpPr>
          <p:sp>
            <p:nvSpPr>
              <p:cNvPr id="19" name="矩形 18">
                <a:extLst>
                  <a:ext uri="{FF2B5EF4-FFF2-40B4-BE49-F238E27FC236}">
                    <a16:creationId xmlns:a16="http://schemas.microsoft.com/office/drawing/2014/main" id="{42C91566-E931-4E56-A73B-282AC9272B81}"/>
                  </a:ext>
                </a:extLst>
              </p:cNvPr>
              <p:cNvSpPr/>
              <p:nvPr/>
            </p:nvSpPr>
            <p:spPr>
              <a:xfrm>
                <a:off x="5284317" y="2911032"/>
                <a:ext cx="560984" cy="241084"/>
              </a:xfrm>
              <a:prstGeom prst="rect">
                <a:avLst/>
              </a:prstGeom>
            </p:spPr>
            <p:txBody>
              <a:bodyPr wrap="none">
                <a:spAutoFit/>
              </a:bodyPr>
              <a:lstStyle/>
              <a:p>
                <a:pPr lvl="0" eaLnBrk="0" fontAlgn="base" hangingPunct="0">
                  <a:spcBef>
                    <a:spcPct val="0"/>
                  </a:spcBef>
                  <a:spcAft>
                    <a:spcPct val="0"/>
                  </a:spcAft>
                  <a:defRPr/>
                </a:pPr>
                <a:r>
                  <a:rPr lang="en-US" altLang="zh-CN" sz="1800" b="1" kern="0" dirty="0">
                    <a:solidFill>
                      <a:schemeClr val="bg1"/>
                    </a:solidFill>
                    <a:latin typeface="微软雅黑" panose="020B0503020204020204" pitchFamily="34" charset="-122"/>
                    <a:ea typeface="微软雅黑" panose="020B0503020204020204" pitchFamily="34" charset="-122"/>
                  </a:rPr>
                  <a:t>Redis</a:t>
                </a:r>
              </a:p>
            </p:txBody>
          </p:sp>
          <p:sp>
            <p:nvSpPr>
              <p:cNvPr id="20" name="矩形 19">
                <a:extLst>
                  <a:ext uri="{FF2B5EF4-FFF2-40B4-BE49-F238E27FC236}">
                    <a16:creationId xmlns:a16="http://schemas.microsoft.com/office/drawing/2014/main" id="{E848684E-880C-46B1-B1DA-88BCBEF80937}"/>
                  </a:ext>
                </a:extLst>
              </p:cNvPr>
              <p:cNvSpPr/>
              <p:nvPr/>
            </p:nvSpPr>
            <p:spPr>
              <a:xfrm>
                <a:off x="5284317" y="3082089"/>
                <a:ext cx="3036413" cy="219989"/>
              </a:xfrm>
              <a:prstGeom prst="rect">
                <a:avLst/>
              </a:prstGeom>
            </p:spPr>
            <p:txBody>
              <a:bodyPr wrap="square">
                <a:spAutoFit/>
              </a:bodyPr>
              <a:lstStyle/>
              <a:p>
                <a:pPr lvl="0" fontAlgn="base">
                  <a:lnSpc>
                    <a:spcPct val="125000"/>
                  </a:lnSpc>
                  <a:spcBef>
                    <a:spcPct val="0"/>
                  </a:spcBef>
                  <a:spcAft>
                    <a:spcPct val="0"/>
                  </a:spcAft>
                  <a:buClr>
                    <a:srgbClr val="007EEA"/>
                  </a:buClr>
                  <a:defRPr/>
                </a:pPr>
                <a:r>
                  <a:rPr lang="zh-CN" altLang="en-US" sz="1400" dirty="0">
                    <a:solidFill>
                      <a:schemeClr val="bg1"/>
                    </a:solidFill>
                    <a:latin typeface="微软雅黑" panose="020B0503020204020204" pitchFamily="34" charset="-122"/>
                    <a:ea typeface="微软雅黑" panose="020B0503020204020204" pitchFamily="34" charset="-122"/>
                  </a:rPr>
                  <a:t>    存放邮箱验证码等需要缓存且有时效的数据</a:t>
                </a:r>
                <a:endParaRPr lang="zh-CN" altLang="en-US" sz="1400" kern="0" dirty="0">
                  <a:solidFill>
                    <a:schemeClr val="bg1"/>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35097323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4079898" cy="52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项目架构</a:t>
            </a:r>
            <a:r>
              <a:rPr lang="en-US" altLang="zh-CN" sz="2799" b="1" dirty="0">
                <a:solidFill>
                  <a:schemeClr val="tx1">
                    <a:lumMod val="75000"/>
                    <a:lumOff val="25000"/>
                  </a:schemeClr>
                </a:solidFill>
                <a:latin typeface="微软雅黑" pitchFamily="34" charset="-122"/>
              </a:rPr>
              <a:t>-</a:t>
            </a:r>
            <a:r>
              <a:rPr lang="zh-CN" altLang="en-US" sz="2799" b="1" dirty="0">
                <a:solidFill>
                  <a:schemeClr val="tx1">
                    <a:lumMod val="75000"/>
                    <a:lumOff val="25000"/>
                  </a:schemeClr>
                </a:solidFill>
                <a:latin typeface="微软雅黑" pitchFamily="34" charset="-122"/>
              </a:rPr>
              <a:t>技术栈</a:t>
            </a:r>
            <a:endParaRPr lang="en-US" altLang="zh-CN" sz="2799" b="1" dirty="0">
              <a:solidFill>
                <a:schemeClr val="tx1">
                  <a:lumMod val="75000"/>
                  <a:lumOff val="25000"/>
                </a:schemeClr>
              </a:solidFill>
              <a:latin typeface="微软雅黑" pitchFamily="34" charset="-122"/>
            </a:endParaRP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grpSp>
        <p:nvGrpSpPr>
          <p:cNvPr id="52" name="组合 51">
            <a:extLst>
              <a:ext uri="{FF2B5EF4-FFF2-40B4-BE49-F238E27FC236}">
                <a16:creationId xmlns:a16="http://schemas.microsoft.com/office/drawing/2014/main" id="{2BF89874-58A4-4D8E-AB4C-DEA7AE718C28}"/>
              </a:ext>
            </a:extLst>
          </p:cNvPr>
          <p:cNvGrpSpPr/>
          <p:nvPr/>
        </p:nvGrpSpPr>
        <p:grpSpPr>
          <a:xfrm>
            <a:off x="7146897" y="2029913"/>
            <a:ext cx="4798639" cy="1159395"/>
            <a:chOff x="5161824" y="1994966"/>
            <a:chExt cx="3297964" cy="756804"/>
          </a:xfrm>
        </p:grpSpPr>
        <p:sp>
          <p:nvSpPr>
            <p:cNvPr id="53" name="矩形 52">
              <a:extLst>
                <a:ext uri="{FF2B5EF4-FFF2-40B4-BE49-F238E27FC236}">
                  <a16:creationId xmlns:a16="http://schemas.microsoft.com/office/drawing/2014/main" id="{7E593254-C6CD-4D4E-A9D4-971FEFF99080}"/>
                </a:ext>
              </a:extLst>
            </p:cNvPr>
            <p:cNvSpPr/>
            <p:nvPr/>
          </p:nvSpPr>
          <p:spPr>
            <a:xfrm>
              <a:off x="5161824" y="1994966"/>
              <a:ext cx="3297964" cy="756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54" name="组合 53">
              <a:extLst>
                <a:ext uri="{FF2B5EF4-FFF2-40B4-BE49-F238E27FC236}">
                  <a16:creationId xmlns:a16="http://schemas.microsoft.com/office/drawing/2014/main" id="{21F985FC-C938-44C4-AAC8-5CAB3A6A4685}"/>
                </a:ext>
              </a:extLst>
            </p:cNvPr>
            <p:cNvGrpSpPr/>
            <p:nvPr/>
          </p:nvGrpSpPr>
          <p:grpSpPr>
            <a:xfrm>
              <a:off x="5284317" y="2032622"/>
              <a:ext cx="3036413" cy="462897"/>
              <a:chOff x="5284317" y="2911032"/>
              <a:chExt cx="3036413" cy="462897"/>
            </a:xfrm>
          </p:grpSpPr>
          <p:sp>
            <p:nvSpPr>
              <p:cNvPr id="55" name="矩形 54">
                <a:extLst>
                  <a:ext uri="{FF2B5EF4-FFF2-40B4-BE49-F238E27FC236}">
                    <a16:creationId xmlns:a16="http://schemas.microsoft.com/office/drawing/2014/main" id="{1012FF78-BC57-4DF4-92F0-57608418494C}"/>
                  </a:ext>
                </a:extLst>
              </p:cNvPr>
              <p:cNvSpPr/>
              <p:nvPr/>
            </p:nvSpPr>
            <p:spPr>
              <a:xfrm>
                <a:off x="5284317" y="2911032"/>
                <a:ext cx="444204" cy="241084"/>
              </a:xfrm>
              <a:prstGeom prst="rect">
                <a:avLst/>
              </a:prstGeom>
            </p:spPr>
            <p:txBody>
              <a:bodyPr wrap="none">
                <a:spAutoFit/>
              </a:bodyPr>
              <a:lstStyle/>
              <a:p>
                <a:pPr lvl="0" eaLnBrk="0" fontAlgn="base" hangingPunct="0">
                  <a:spcBef>
                    <a:spcPct val="0"/>
                  </a:spcBef>
                  <a:spcAft>
                    <a:spcPct val="0"/>
                  </a:spcAft>
                  <a:defRPr/>
                </a:pPr>
                <a:r>
                  <a:rPr lang="zh-CN" altLang="en-US" sz="1800" b="1" kern="0" dirty="0">
                    <a:solidFill>
                      <a:schemeClr val="bg1"/>
                    </a:solidFill>
                    <a:latin typeface="微软雅黑" panose="020B0503020204020204" pitchFamily="34" charset="-122"/>
                    <a:ea typeface="微软雅黑" panose="020B0503020204020204" pitchFamily="34" charset="-122"/>
                  </a:rPr>
                  <a:t>前端</a:t>
                </a:r>
                <a:endParaRPr lang="en-US" altLang="zh-CN" sz="1800" b="1" kern="0" dirty="0">
                  <a:solidFill>
                    <a:schemeClr val="bg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1B1852B4-C960-45FF-B525-605D9736A257}"/>
                  </a:ext>
                </a:extLst>
              </p:cNvPr>
              <p:cNvSpPr/>
              <p:nvPr/>
            </p:nvSpPr>
            <p:spPr>
              <a:xfrm>
                <a:off x="5284317" y="3153940"/>
                <a:ext cx="3036413" cy="219989"/>
              </a:xfrm>
              <a:prstGeom prst="rect">
                <a:avLst/>
              </a:prstGeom>
            </p:spPr>
            <p:txBody>
              <a:bodyPr wrap="square">
                <a:spAutoFit/>
              </a:bodyPr>
              <a:lstStyle/>
              <a:p>
                <a:pPr lvl="0" fontAlgn="base">
                  <a:lnSpc>
                    <a:spcPct val="125000"/>
                  </a:lnSpc>
                  <a:spcBef>
                    <a:spcPct val="0"/>
                  </a:spcBef>
                  <a:spcAft>
                    <a:spcPct val="0"/>
                  </a:spcAft>
                  <a:buClr>
                    <a:srgbClr val="007EEA"/>
                  </a:buClr>
                  <a:defRPr/>
                </a:pPr>
                <a:r>
                  <a:rPr lang="en-US" altLang="zh-CN" sz="1400" dirty="0">
                    <a:solidFill>
                      <a:schemeClr val="bg1"/>
                    </a:solidFill>
                    <a:latin typeface="微软雅黑" panose="020B0503020204020204" pitchFamily="34" charset="-122"/>
                    <a:ea typeface="微软雅黑" panose="020B0503020204020204" pitchFamily="34" charset="-122"/>
                  </a:rPr>
                  <a:t>React,</a:t>
                </a:r>
                <a:r>
                  <a:rPr lang="zh-CN" altLang="en-US" sz="1400" dirty="0">
                    <a:solidFill>
                      <a:schemeClr val="bg1"/>
                    </a:solidFill>
                    <a:latin typeface="微软雅黑" panose="020B0503020204020204" pitchFamily="34" charset="-122"/>
                    <a:ea typeface="微软雅黑" panose="020B0503020204020204" pitchFamily="34" charset="-122"/>
                  </a:rPr>
                  <a:t> </a:t>
                </a:r>
                <a:r>
                  <a:rPr lang="en-US" altLang="zh-CN" sz="1400" dirty="0">
                    <a:solidFill>
                      <a:schemeClr val="bg1"/>
                    </a:solidFill>
                    <a:latin typeface="微软雅黑" panose="020B0503020204020204" pitchFamily="34" charset="-122"/>
                    <a:ea typeface="微软雅黑" panose="020B0503020204020204" pitchFamily="34" charset="-122"/>
                  </a:rPr>
                  <a:t>ESLint,</a:t>
                </a:r>
                <a:r>
                  <a:rPr lang="zh-CN" altLang="en-US" sz="1400" dirty="0">
                    <a:solidFill>
                      <a:schemeClr val="bg1"/>
                    </a:solidFill>
                    <a:latin typeface="微软雅黑" panose="020B0503020204020204" pitchFamily="34" charset="-122"/>
                    <a:ea typeface="微软雅黑" panose="020B0503020204020204" pitchFamily="34" charset="-122"/>
                  </a:rPr>
                  <a:t> </a:t>
                </a:r>
                <a:r>
                  <a:rPr lang="en-US" altLang="zh-CN" sz="1400" dirty="0">
                    <a:solidFill>
                      <a:schemeClr val="bg1"/>
                    </a:solidFill>
                    <a:latin typeface="微软雅黑" panose="020B0503020204020204" pitchFamily="34" charset="-122"/>
                    <a:ea typeface="微软雅黑" panose="020B0503020204020204" pitchFamily="34" charset="-122"/>
                  </a:rPr>
                  <a:t>CKEditor</a:t>
                </a:r>
                <a:endParaRPr lang="zh-CN" altLang="en-US" sz="1400" kern="0" dirty="0">
                  <a:solidFill>
                    <a:schemeClr val="bg1"/>
                  </a:solidFill>
                  <a:latin typeface="微软雅黑" panose="020B0503020204020204" pitchFamily="34" charset="-122"/>
                  <a:ea typeface="微软雅黑" panose="020B0503020204020204" pitchFamily="34" charset="-122"/>
                </a:endParaRPr>
              </a:p>
            </p:txBody>
          </p:sp>
        </p:grpSp>
      </p:grpSp>
      <p:grpSp>
        <p:nvGrpSpPr>
          <p:cNvPr id="57" name="组合 56">
            <a:extLst>
              <a:ext uri="{FF2B5EF4-FFF2-40B4-BE49-F238E27FC236}">
                <a16:creationId xmlns:a16="http://schemas.microsoft.com/office/drawing/2014/main" id="{9D7CE389-FEA1-4490-9635-299834B91914}"/>
              </a:ext>
            </a:extLst>
          </p:cNvPr>
          <p:cNvGrpSpPr/>
          <p:nvPr/>
        </p:nvGrpSpPr>
        <p:grpSpPr>
          <a:xfrm>
            <a:off x="7146897" y="3294100"/>
            <a:ext cx="4798639" cy="1159395"/>
            <a:chOff x="5161824" y="1994966"/>
            <a:chExt cx="3297964" cy="756804"/>
          </a:xfrm>
        </p:grpSpPr>
        <p:sp>
          <p:nvSpPr>
            <p:cNvPr id="58" name="矩形 57">
              <a:extLst>
                <a:ext uri="{FF2B5EF4-FFF2-40B4-BE49-F238E27FC236}">
                  <a16:creationId xmlns:a16="http://schemas.microsoft.com/office/drawing/2014/main" id="{C75B3116-E6BE-448F-BB64-24645849AA1D}"/>
                </a:ext>
              </a:extLst>
            </p:cNvPr>
            <p:cNvSpPr/>
            <p:nvPr/>
          </p:nvSpPr>
          <p:spPr>
            <a:xfrm>
              <a:off x="5161824" y="1994966"/>
              <a:ext cx="3297964" cy="7568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59" name="组合 58">
              <a:extLst>
                <a:ext uri="{FF2B5EF4-FFF2-40B4-BE49-F238E27FC236}">
                  <a16:creationId xmlns:a16="http://schemas.microsoft.com/office/drawing/2014/main" id="{4C7ECBC4-BF11-46E4-BF08-F17031F453B0}"/>
                </a:ext>
              </a:extLst>
            </p:cNvPr>
            <p:cNvGrpSpPr/>
            <p:nvPr/>
          </p:nvGrpSpPr>
          <p:grpSpPr>
            <a:xfrm>
              <a:off x="5284317" y="2032622"/>
              <a:ext cx="3036413" cy="638688"/>
              <a:chOff x="5284317" y="2911032"/>
              <a:chExt cx="3036413" cy="638688"/>
            </a:xfrm>
          </p:grpSpPr>
          <p:sp>
            <p:nvSpPr>
              <p:cNvPr id="60" name="矩形 59">
                <a:extLst>
                  <a:ext uri="{FF2B5EF4-FFF2-40B4-BE49-F238E27FC236}">
                    <a16:creationId xmlns:a16="http://schemas.microsoft.com/office/drawing/2014/main" id="{2DDA9519-756C-40EF-81DE-B806A19AF83D}"/>
                  </a:ext>
                </a:extLst>
              </p:cNvPr>
              <p:cNvSpPr/>
              <p:nvPr/>
            </p:nvSpPr>
            <p:spPr>
              <a:xfrm>
                <a:off x="5284317" y="2911032"/>
                <a:ext cx="444204" cy="241084"/>
              </a:xfrm>
              <a:prstGeom prst="rect">
                <a:avLst/>
              </a:prstGeom>
            </p:spPr>
            <p:txBody>
              <a:bodyPr wrap="none">
                <a:spAutoFit/>
              </a:bodyPr>
              <a:lstStyle/>
              <a:p>
                <a:pPr lvl="0" eaLnBrk="0" fontAlgn="base" hangingPunct="0">
                  <a:spcBef>
                    <a:spcPct val="0"/>
                  </a:spcBef>
                  <a:spcAft>
                    <a:spcPct val="0"/>
                  </a:spcAft>
                  <a:defRPr/>
                </a:pPr>
                <a:r>
                  <a:rPr lang="zh-CN" altLang="en-US" sz="1800" b="1" kern="0" dirty="0">
                    <a:solidFill>
                      <a:schemeClr val="bg1"/>
                    </a:solidFill>
                    <a:latin typeface="微软雅黑" panose="020B0503020204020204" pitchFamily="34" charset="-122"/>
                    <a:ea typeface="微软雅黑" panose="020B0503020204020204" pitchFamily="34" charset="-122"/>
                  </a:rPr>
                  <a:t>后端</a:t>
                </a:r>
                <a:endParaRPr lang="en-US" altLang="zh-CN" sz="1800" b="1" kern="0" dirty="0">
                  <a:solidFill>
                    <a:schemeClr val="bg1"/>
                  </a:solidFill>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A7AB9435-E73A-4938-B89C-70F4B09A0AB1}"/>
                  </a:ext>
                </a:extLst>
              </p:cNvPr>
              <p:cNvSpPr/>
              <p:nvPr/>
            </p:nvSpPr>
            <p:spPr>
              <a:xfrm>
                <a:off x="5284317" y="3153940"/>
                <a:ext cx="3036413" cy="395780"/>
              </a:xfrm>
              <a:prstGeom prst="rect">
                <a:avLst/>
              </a:prstGeom>
            </p:spPr>
            <p:txBody>
              <a:bodyPr wrap="square">
                <a:spAutoFit/>
              </a:bodyPr>
              <a:lstStyle/>
              <a:p>
                <a:pPr lvl="0" fontAlgn="base">
                  <a:lnSpc>
                    <a:spcPct val="125000"/>
                  </a:lnSpc>
                  <a:spcBef>
                    <a:spcPct val="0"/>
                  </a:spcBef>
                  <a:spcAft>
                    <a:spcPct val="0"/>
                  </a:spcAft>
                  <a:buClr>
                    <a:srgbClr val="007EEA"/>
                  </a:buClr>
                  <a:defRPr/>
                </a:pPr>
                <a:r>
                  <a:rPr lang="en-US" altLang="zh-CN" sz="1400" kern="0" dirty="0">
                    <a:solidFill>
                      <a:schemeClr val="bg1"/>
                    </a:solidFill>
                    <a:latin typeface="微软雅黑" panose="020B0503020204020204" pitchFamily="34" charset="-122"/>
                    <a:ea typeface="微软雅黑" panose="020B0503020204020204" pitchFamily="34" charset="-122"/>
                  </a:rPr>
                  <a:t>Go-micro, Etcd, Gin, Gorm, JWT, Jaeger, Nats, </a:t>
                </a:r>
                <a:r>
                  <a:rPr lang="en-US" altLang="zh-CN" sz="1400" kern="0" dirty="0" err="1">
                    <a:solidFill>
                      <a:schemeClr val="bg1"/>
                    </a:solidFill>
                    <a:latin typeface="微软雅黑" panose="020B0503020204020204" pitchFamily="34" charset="-122"/>
                    <a:ea typeface="微软雅黑" panose="020B0503020204020204" pitchFamily="34" charset="-122"/>
                  </a:rPr>
                  <a:t>Hystrix</a:t>
                </a:r>
                <a:r>
                  <a:rPr lang="zh-CN" altLang="en-US" sz="1400" kern="0" dirty="0">
                    <a:solidFill>
                      <a:schemeClr val="bg1"/>
                    </a:solidFill>
                    <a:latin typeface="微软雅黑" panose="020B0503020204020204" pitchFamily="34" charset="-122"/>
                    <a:ea typeface="微软雅黑" panose="020B0503020204020204" pitchFamily="34" charset="-122"/>
                  </a:rPr>
                  <a:t>，</a:t>
                </a:r>
                <a:r>
                  <a:rPr lang="en-US" altLang="zh-CN" sz="1400" kern="0" dirty="0">
                    <a:solidFill>
                      <a:schemeClr val="bg1"/>
                    </a:solidFill>
                    <a:latin typeface="微软雅黑" panose="020B0503020204020204" pitchFamily="34" charset="-122"/>
                    <a:ea typeface="微软雅黑" panose="020B0503020204020204" pitchFamily="34" charset="-122"/>
                  </a:rPr>
                  <a:t>Flask</a:t>
                </a:r>
                <a:endParaRPr lang="zh-CN" altLang="en-US" sz="1400" kern="0" dirty="0">
                  <a:solidFill>
                    <a:schemeClr val="bg1"/>
                  </a:solidFill>
                  <a:latin typeface="微软雅黑" panose="020B0503020204020204" pitchFamily="34" charset="-122"/>
                  <a:ea typeface="微软雅黑" panose="020B0503020204020204" pitchFamily="34" charset="-122"/>
                </a:endParaRPr>
              </a:p>
            </p:txBody>
          </p:sp>
        </p:grpSp>
      </p:grpSp>
      <p:grpSp>
        <p:nvGrpSpPr>
          <p:cNvPr id="62" name="组合 61">
            <a:extLst>
              <a:ext uri="{FF2B5EF4-FFF2-40B4-BE49-F238E27FC236}">
                <a16:creationId xmlns:a16="http://schemas.microsoft.com/office/drawing/2014/main" id="{DF6F0A07-5387-47AE-8774-279F52C4D0C2}"/>
              </a:ext>
            </a:extLst>
          </p:cNvPr>
          <p:cNvGrpSpPr/>
          <p:nvPr/>
        </p:nvGrpSpPr>
        <p:grpSpPr>
          <a:xfrm>
            <a:off x="7146897" y="4557460"/>
            <a:ext cx="4798639" cy="1159395"/>
            <a:chOff x="5161824" y="1994966"/>
            <a:chExt cx="3297964" cy="756804"/>
          </a:xfrm>
        </p:grpSpPr>
        <p:sp>
          <p:nvSpPr>
            <p:cNvPr id="63" name="矩形 62">
              <a:extLst>
                <a:ext uri="{FF2B5EF4-FFF2-40B4-BE49-F238E27FC236}">
                  <a16:creationId xmlns:a16="http://schemas.microsoft.com/office/drawing/2014/main" id="{3727C014-F29D-46AC-8F42-A28D47C02990}"/>
                </a:ext>
              </a:extLst>
            </p:cNvPr>
            <p:cNvSpPr/>
            <p:nvPr/>
          </p:nvSpPr>
          <p:spPr>
            <a:xfrm>
              <a:off x="5161824" y="1994966"/>
              <a:ext cx="3297964" cy="7568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64" name="组合 63">
              <a:extLst>
                <a:ext uri="{FF2B5EF4-FFF2-40B4-BE49-F238E27FC236}">
                  <a16:creationId xmlns:a16="http://schemas.microsoft.com/office/drawing/2014/main" id="{92FEF296-1842-406A-8FD5-D4B5ABE671AA}"/>
                </a:ext>
              </a:extLst>
            </p:cNvPr>
            <p:cNvGrpSpPr/>
            <p:nvPr/>
          </p:nvGrpSpPr>
          <p:grpSpPr>
            <a:xfrm>
              <a:off x="5284317" y="2032622"/>
              <a:ext cx="2939494" cy="462897"/>
              <a:chOff x="5284317" y="2911032"/>
              <a:chExt cx="2939494" cy="462897"/>
            </a:xfrm>
          </p:grpSpPr>
          <p:sp>
            <p:nvSpPr>
              <p:cNvPr id="65" name="矩形 64">
                <a:extLst>
                  <a:ext uri="{FF2B5EF4-FFF2-40B4-BE49-F238E27FC236}">
                    <a16:creationId xmlns:a16="http://schemas.microsoft.com/office/drawing/2014/main" id="{CFC088DE-DD34-45EB-92AB-66A6CE6317AD}"/>
                  </a:ext>
                </a:extLst>
              </p:cNvPr>
              <p:cNvSpPr/>
              <p:nvPr/>
            </p:nvSpPr>
            <p:spPr>
              <a:xfrm>
                <a:off x="5284317" y="2911032"/>
                <a:ext cx="602848" cy="241084"/>
              </a:xfrm>
              <a:prstGeom prst="rect">
                <a:avLst/>
              </a:prstGeom>
            </p:spPr>
            <p:txBody>
              <a:bodyPr wrap="none">
                <a:spAutoFit/>
              </a:bodyPr>
              <a:lstStyle/>
              <a:p>
                <a:pPr lvl="0" eaLnBrk="0" fontAlgn="base" hangingPunct="0">
                  <a:spcBef>
                    <a:spcPct val="0"/>
                  </a:spcBef>
                  <a:spcAft>
                    <a:spcPct val="0"/>
                  </a:spcAft>
                  <a:defRPr/>
                </a:pPr>
                <a:r>
                  <a:rPr lang="zh-CN" altLang="en-US" sz="1800" b="1" kern="0" dirty="0">
                    <a:solidFill>
                      <a:schemeClr val="bg1"/>
                    </a:solidFill>
                    <a:latin typeface="微软雅黑" panose="020B0503020204020204" pitchFamily="34" charset="-122"/>
                    <a:ea typeface="微软雅黑" panose="020B0503020204020204" pitchFamily="34" charset="-122"/>
                  </a:rPr>
                  <a:t>数据库</a:t>
                </a:r>
                <a:endParaRPr lang="en-US" altLang="zh-CN" sz="1800" b="1" kern="0" dirty="0">
                  <a:solidFill>
                    <a:schemeClr val="bg1"/>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0E5B63C1-CF53-45F2-A295-9DF7F7DD0919}"/>
                  </a:ext>
                </a:extLst>
              </p:cNvPr>
              <p:cNvSpPr/>
              <p:nvPr/>
            </p:nvSpPr>
            <p:spPr>
              <a:xfrm>
                <a:off x="5284317" y="3153940"/>
                <a:ext cx="2939494" cy="219989"/>
              </a:xfrm>
              <a:prstGeom prst="rect">
                <a:avLst/>
              </a:prstGeom>
            </p:spPr>
            <p:txBody>
              <a:bodyPr wrap="square">
                <a:spAutoFit/>
              </a:bodyPr>
              <a:lstStyle/>
              <a:p>
                <a:pPr lvl="0" fontAlgn="base">
                  <a:lnSpc>
                    <a:spcPct val="125000"/>
                  </a:lnSpc>
                  <a:spcBef>
                    <a:spcPct val="0"/>
                  </a:spcBef>
                  <a:spcAft>
                    <a:spcPct val="0"/>
                  </a:spcAft>
                  <a:buClr>
                    <a:srgbClr val="007EEA"/>
                  </a:buClr>
                  <a:defRPr/>
                </a:pPr>
                <a:r>
                  <a:rPr lang="en-US" altLang="zh-CN" sz="1400" kern="0" dirty="0">
                    <a:solidFill>
                      <a:schemeClr val="bg1"/>
                    </a:solidFill>
                    <a:latin typeface="微软雅黑" panose="020B0503020204020204" pitchFamily="34" charset="-122"/>
                    <a:ea typeface="微软雅黑" panose="020B0503020204020204" pitchFamily="34" charset="-122"/>
                  </a:rPr>
                  <a:t>MongoDB, MySQL, Redis</a:t>
                </a:r>
                <a:endParaRPr lang="zh-CN" altLang="en-US" sz="1400" kern="0" dirty="0">
                  <a:solidFill>
                    <a:schemeClr val="bg1"/>
                  </a:solidFill>
                  <a:latin typeface="微软雅黑" panose="020B0503020204020204" pitchFamily="34" charset="-122"/>
                  <a:ea typeface="微软雅黑" panose="020B0503020204020204" pitchFamily="34" charset="-122"/>
                </a:endParaRPr>
              </a:p>
            </p:txBody>
          </p:sp>
        </p:grpSp>
      </p:grpSp>
      <p:pic>
        <p:nvPicPr>
          <p:cNvPr id="4" name="图片 3">
            <a:extLst>
              <a:ext uri="{FF2B5EF4-FFF2-40B4-BE49-F238E27FC236}">
                <a16:creationId xmlns:a16="http://schemas.microsoft.com/office/drawing/2014/main" id="{75DD5055-770B-4CCB-B6C4-D8293673FF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517" y="2194448"/>
            <a:ext cx="6031464" cy="3358698"/>
          </a:xfrm>
          <a:prstGeom prst="rect">
            <a:avLst/>
          </a:prstGeom>
        </p:spPr>
      </p:pic>
    </p:spTree>
    <p:extLst>
      <p:ext uri="{BB962C8B-B14F-4D97-AF65-F5344CB8AC3E}">
        <p14:creationId xmlns:p14="http://schemas.microsoft.com/office/powerpoint/2010/main" val="3045797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4704" y="0"/>
            <a:ext cx="3469002" cy="6858000"/>
          </a:xfrm>
          <a:prstGeom prst="rect">
            <a:avLst/>
          </a:prstGeom>
          <a:solidFill>
            <a:schemeClr val="accent3"/>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defTabSz="1088284"/>
            <a:endParaRPr lang="zh-CN" altLang="en-US" sz="2100">
              <a:solidFill>
                <a:prstClr val="black"/>
              </a:solidFill>
              <a:latin typeface="Calibri"/>
              <a:ea typeface="宋体" panose="02010600030101010101" pitchFamily="2" charset="-122"/>
            </a:endParaRPr>
          </a:p>
        </p:txBody>
      </p:sp>
      <p:sp>
        <p:nvSpPr>
          <p:cNvPr id="37" name="TextBox 36"/>
          <p:cNvSpPr txBox="1"/>
          <p:nvPr/>
        </p:nvSpPr>
        <p:spPr>
          <a:xfrm>
            <a:off x="196679" y="2219053"/>
            <a:ext cx="2807662" cy="1353930"/>
          </a:xfrm>
          <a:prstGeom prst="rect">
            <a:avLst/>
          </a:prstGeom>
          <a:noFill/>
        </p:spPr>
        <p:txBody>
          <a:bodyPr wrap="square" lIns="121920" tIns="60959" rIns="121920" bIns="60959">
            <a:spAutoFit/>
          </a:bodyPr>
          <a:lstStyle/>
          <a:p>
            <a:pPr algn="r" defTabSz="1088284">
              <a:defRPr/>
            </a:pPr>
            <a:r>
              <a:rPr lang="zh-CN" altLang="en-US" sz="4799" b="1" spc="200" dirty="0">
                <a:solidFill>
                  <a:prstClr val="white"/>
                </a:solidFill>
                <a:latin typeface="微软雅黑" pitchFamily="34" charset="-122"/>
                <a:ea typeface="微软雅黑" pitchFamily="34" charset="-122"/>
              </a:rPr>
              <a:t>目录 </a:t>
            </a:r>
            <a:endParaRPr lang="en-US" altLang="zh-CN" sz="4799" b="1" spc="200" dirty="0">
              <a:solidFill>
                <a:prstClr val="white"/>
              </a:solidFill>
              <a:latin typeface="微软雅黑" pitchFamily="34" charset="-122"/>
              <a:ea typeface="微软雅黑" pitchFamily="34" charset="-122"/>
            </a:endParaRPr>
          </a:p>
          <a:p>
            <a:pPr algn="r" defTabSz="1088284">
              <a:defRPr/>
            </a:pPr>
            <a:r>
              <a:rPr lang="en-US" altLang="zh-CN" sz="3199" b="1" dirty="0">
                <a:solidFill>
                  <a:prstClr val="white"/>
                </a:solidFill>
                <a:latin typeface="微软雅黑" pitchFamily="34" charset="-122"/>
                <a:ea typeface="微软雅黑" pitchFamily="34" charset="-122"/>
              </a:rPr>
              <a:t>CONTENTS</a:t>
            </a:r>
            <a:endParaRPr lang="zh-CN" altLang="en-US" sz="3199" b="1" dirty="0">
              <a:solidFill>
                <a:prstClr val="white"/>
              </a:solidFill>
              <a:latin typeface="微软雅黑" pitchFamily="34" charset="-122"/>
              <a:ea typeface="微软雅黑" pitchFamily="34" charset="-122"/>
            </a:endParaRPr>
          </a:p>
        </p:txBody>
      </p:sp>
      <p:sp>
        <p:nvSpPr>
          <p:cNvPr id="41" name="圆角矩形 15">
            <a:extLst>
              <a:ext uri="{FF2B5EF4-FFF2-40B4-BE49-F238E27FC236}">
                <a16:creationId xmlns:a16="http://schemas.microsoft.com/office/drawing/2014/main" id="{FED203EF-FADB-4CE2-A644-6708FC4FBA21}"/>
              </a:ext>
            </a:extLst>
          </p:cNvPr>
          <p:cNvSpPr/>
          <p:nvPr/>
        </p:nvSpPr>
        <p:spPr>
          <a:xfrm>
            <a:off x="5711016" y="109112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2" name="组合 41">
            <a:extLst>
              <a:ext uri="{FF2B5EF4-FFF2-40B4-BE49-F238E27FC236}">
                <a16:creationId xmlns:a16="http://schemas.microsoft.com/office/drawing/2014/main" id="{F1490071-9DE2-4E22-BF44-9FA4C9A9B72D}"/>
              </a:ext>
            </a:extLst>
          </p:cNvPr>
          <p:cNvGrpSpPr/>
          <p:nvPr/>
        </p:nvGrpSpPr>
        <p:grpSpPr>
          <a:xfrm>
            <a:off x="6593107" y="1091124"/>
            <a:ext cx="3744416" cy="511504"/>
            <a:chOff x="6339097" y="1573726"/>
            <a:chExt cx="3744416" cy="511504"/>
          </a:xfrm>
        </p:grpSpPr>
        <p:sp>
          <p:nvSpPr>
            <p:cNvPr id="43" name="圆角矩形 17">
              <a:extLst>
                <a:ext uri="{FF2B5EF4-FFF2-40B4-BE49-F238E27FC236}">
                  <a16:creationId xmlns:a16="http://schemas.microsoft.com/office/drawing/2014/main" id="{9A2A3683-762E-4AEA-890B-5E1F5CC0EBF7}"/>
                </a:ext>
              </a:extLst>
            </p:cNvPr>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4" name="矩形 43">
              <a:extLst>
                <a:ext uri="{FF2B5EF4-FFF2-40B4-BE49-F238E27FC236}">
                  <a16:creationId xmlns:a16="http://schemas.microsoft.com/office/drawing/2014/main" id="{1E822716-0AB4-4B54-BB53-EB80E018D197}"/>
                </a:ext>
              </a:extLst>
            </p:cNvPr>
            <p:cNvSpPr/>
            <p:nvPr/>
          </p:nvSpPr>
          <p:spPr>
            <a:xfrm>
              <a:off x="6723350" y="1614014"/>
              <a:ext cx="26530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产品特色与创新点</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5" name="圆角矩形 19">
            <a:extLst>
              <a:ext uri="{FF2B5EF4-FFF2-40B4-BE49-F238E27FC236}">
                <a16:creationId xmlns:a16="http://schemas.microsoft.com/office/drawing/2014/main" id="{3F36AC00-0D10-41A3-87BE-F33F4FD9F6E1}"/>
              </a:ext>
            </a:extLst>
          </p:cNvPr>
          <p:cNvSpPr/>
          <p:nvPr/>
        </p:nvSpPr>
        <p:spPr>
          <a:xfrm>
            <a:off x="5711016" y="192757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46" name="组合 45">
            <a:extLst>
              <a:ext uri="{FF2B5EF4-FFF2-40B4-BE49-F238E27FC236}">
                <a16:creationId xmlns:a16="http://schemas.microsoft.com/office/drawing/2014/main" id="{6A5BD7BD-F1FA-4061-88EA-500DA2B02531}"/>
              </a:ext>
            </a:extLst>
          </p:cNvPr>
          <p:cNvGrpSpPr/>
          <p:nvPr/>
        </p:nvGrpSpPr>
        <p:grpSpPr>
          <a:xfrm>
            <a:off x="6569209" y="1927576"/>
            <a:ext cx="3744416" cy="511504"/>
            <a:chOff x="6315199" y="2410178"/>
            <a:chExt cx="3744416" cy="511504"/>
          </a:xfrm>
        </p:grpSpPr>
        <p:sp>
          <p:nvSpPr>
            <p:cNvPr id="47" name="圆角矩形 21">
              <a:extLst>
                <a:ext uri="{FF2B5EF4-FFF2-40B4-BE49-F238E27FC236}">
                  <a16:creationId xmlns:a16="http://schemas.microsoft.com/office/drawing/2014/main" id="{12B459BC-81A9-45AE-8263-3D0F8EE9295D}"/>
                </a:ext>
              </a:extLst>
            </p:cNvPr>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8" name="矩形 47">
              <a:extLst>
                <a:ext uri="{FF2B5EF4-FFF2-40B4-BE49-F238E27FC236}">
                  <a16:creationId xmlns:a16="http://schemas.microsoft.com/office/drawing/2014/main" id="{84A710CC-B99F-4F9C-90A4-723C37BC646F}"/>
                </a:ext>
              </a:extLst>
            </p:cNvPr>
            <p:cNvSpPr/>
            <p:nvPr/>
          </p:nvSpPr>
          <p:spPr>
            <a:xfrm>
              <a:off x="6747248" y="2450466"/>
              <a:ext cx="26530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项目架构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9" name="圆角矩形 23">
            <a:extLst>
              <a:ext uri="{FF2B5EF4-FFF2-40B4-BE49-F238E27FC236}">
                <a16:creationId xmlns:a16="http://schemas.microsoft.com/office/drawing/2014/main" id="{FF2BBB1C-6AC9-400D-87B1-CFED4AB402ED}"/>
              </a:ext>
            </a:extLst>
          </p:cNvPr>
          <p:cNvSpPr/>
          <p:nvPr/>
        </p:nvSpPr>
        <p:spPr>
          <a:xfrm>
            <a:off x="5711016" y="281342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0" name="组合 49">
            <a:extLst>
              <a:ext uri="{FF2B5EF4-FFF2-40B4-BE49-F238E27FC236}">
                <a16:creationId xmlns:a16="http://schemas.microsoft.com/office/drawing/2014/main" id="{3843779D-7FBA-49EA-BA17-3B8DCE3F3AD9}"/>
              </a:ext>
            </a:extLst>
          </p:cNvPr>
          <p:cNvGrpSpPr/>
          <p:nvPr/>
        </p:nvGrpSpPr>
        <p:grpSpPr>
          <a:xfrm>
            <a:off x="6593107" y="2813429"/>
            <a:ext cx="3744416" cy="511504"/>
            <a:chOff x="6339097" y="3296031"/>
            <a:chExt cx="3744416" cy="511504"/>
          </a:xfrm>
        </p:grpSpPr>
        <p:sp>
          <p:nvSpPr>
            <p:cNvPr id="51" name="圆角矩形 25">
              <a:extLst>
                <a:ext uri="{FF2B5EF4-FFF2-40B4-BE49-F238E27FC236}">
                  <a16:creationId xmlns:a16="http://schemas.microsoft.com/office/drawing/2014/main" id="{00ADBF42-D66F-40D0-8708-12B560D283B5}"/>
                </a:ext>
              </a:extLst>
            </p:cNvPr>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2" name="矩形 51">
              <a:extLst>
                <a:ext uri="{FF2B5EF4-FFF2-40B4-BE49-F238E27FC236}">
                  <a16:creationId xmlns:a16="http://schemas.microsoft.com/office/drawing/2014/main" id="{C70D498A-C240-4FDB-8912-53643789EB63}"/>
                </a:ext>
              </a:extLst>
            </p:cNvPr>
            <p:cNvSpPr/>
            <p:nvPr/>
          </p:nvSpPr>
          <p:spPr>
            <a:xfrm>
              <a:off x="6723349" y="3336319"/>
              <a:ext cx="273630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项目关键技术</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3" name="圆角矩形 27">
            <a:extLst>
              <a:ext uri="{FF2B5EF4-FFF2-40B4-BE49-F238E27FC236}">
                <a16:creationId xmlns:a16="http://schemas.microsoft.com/office/drawing/2014/main" id="{9D3B464D-4044-47CC-8BAB-C62FB1BA7C31}"/>
              </a:ext>
            </a:extLst>
          </p:cNvPr>
          <p:cNvSpPr/>
          <p:nvPr/>
        </p:nvSpPr>
        <p:spPr>
          <a:xfrm>
            <a:off x="5711016" y="369830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4" name="组合 53">
            <a:extLst>
              <a:ext uri="{FF2B5EF4-FFF2-40B4-BE49-F238E27FC236}">
                <a16:creationId xmlns:a16="http://schemas.microsoft.com/office/drawing/2014/main" id="{FA4C0306-A948-450F-AC09-AEFD3DAA533A}"/>
              </a:ext>
            </a:extLst>
          </p:cNvPr>
          <p:cNvGrpSpPr/>
          <p:nvPr/>
        </p:nvGrpSpPr>
        <p:grpSpPr>
          <a:xfrm>
            <a:off x="6593107" y="3698301"/>
            <a:ext cx="3744416" cy="511504"/>
            <a:chOff x="6339097" y="4180903"/>
            <a:chExt cx="3744416" cy="511504"/>
          </a:xfrm>
        </p:grpSpPr>
        <p:sp>
          <p:nvSpPr>
            <p:cNvPr id="55" name="圆角矩形 29">
              <a:extLst>
                <a:ext uri="{FF2B5EF4-FFF2-40B4-BE49-F238E27FC236}">
                  <a16:creationId xmlns:a16="http://schemas.microsoft.com/office/drawing/2014/main" id="{DA781006-FF67-49FC-ABBA-1EBFCE943B93}"/>
                </a:ext>
              </a:extLst>
            </p:cNvPr>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a:extLst>
                <a:ext uri="{FF2B5EF4-FFF2-40B4-BE49-F238E27FC236}">
                  <a16:creationId xmlns:a16="http://schemas.microsoft.com/office/drawing/2014/main" id="{68D35A94-8605-4537-BCAA-FD6790791E75}"/>
                </a:ext>
              </a:extLst>
            </p:cNvPr>
            <p:cNvSpPr/>
            <p:nvPr/>
          </p:nvSpPr>
          <p:spPr>
            <a:xfrm>
              <a:off x="6723349" y="4221882"/>
              <a:ext cx="273630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项目过程管理</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7" name="圆角矩形 31">
            <a:extLst>
              <a:ext uri="{FF2B5EF4-FFF2-40B4-BE49-F238E27FC236}">
                <a16:creationId xmlns:a16="http://schemas.microsoft.com/office/drawing/2014/main" id="{CF70AD5C-3623-4134-A808-705885948C28}"/>
              </a:ext>
            </a:extLst>
          </p:cNvPr>
          <p:cNvSpPr/>
          <p:nvPr/>
        </p:nvSpPr>
        <p:spPr>
          <a:xfrm>
            <a:off x="5711146" y="457488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8" name="组合 57">
            <a:extLst>
              <a:ext uri="{FF2B5EF4-FFF2-40B4-BE49-F238E27FC236}">
                <a16:creationId xmlns:a16="http://schemas.microsoft.com/office/drawing/2014/main" id="{54D695A2-2B02-4674-93C0-E84551D99181}"/>
              </a:ext>
            </a:extLst>
          </p:cNvPr>
          <p:cNvGrpSpPr/>
          <p:nvPr/>
        </p:nvGrpSpPr>
        <p:grpSpPr>
          <a:xfrm>
            <a:off x="6593107" y="4574881"/>
            <a:ext cx="3744416" cy="511504"/>
            <a:chOff x="6339097" y="5057483"/>
            <a:chExt cx="3744416" cy="511504"/>
          </a:xfrm>
        </p:grpSpPr>
        <p:sp>
          <p:nvSpPr>
            <p:cNvPr id="59" name="圆角矩形 33">
              <a:extLst>
                <a:ext uri="{FF2B5EF4-FFF2-40B4-BE49-F238E27FC236}">
                  <a16:creationId xmlns:a16="http://schemas.microsoft.com/office/drawing/2014/main" id="{B8024BAC-842E-4B2B-B7CE-0F4E5557D8BE}"/>
                </a:ext>
              </a:extLst>
            </p:cNvPr>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0" name="矩形 59">
              <a:extLst>
                <a:ext uri="{FF2B5EF4-FFF2-40B4-BE49-F238E27FC236}">
                  <a16:creationId xmlns:a16="http://schemas.microsoft.com/office/drawing/2014/main" id="{05B784C2-98E1-44F7-B7BD-8FA3B038AE81}"/>
                </a:ext>
              </a:extLst>
            </p:cNvPr>
            <p:cNvSpPr/>
            <p:nvPr/>
          </p:nvSpPr>
          <p:spPr>
            <a:xfrm>
              <a:off x="6723479"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测试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1" name="下箭头 37">
            <a:extLst>
              <a:ext uri="{FF2B5EF4-FFF2-40B4-BE49-F238E27FC236}">
                <a16:creationId xmlns:a16="http://schemas.microsoft.com/office/drawing/2014/main" id="{C47C02AF-AEED-4AD7-AE18-7841B00EF32D}"/>
              </a:ext>
            </a:extLst>
          </p:cNvPr>
          <p:cNvSpPr/>
          <p:nvPr/>
        </p:nvSpPr>
        <p:spPr>
          <a:xfrm rot="16200000">
            <a:off x="4532859" y="2716446"/>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31">
            <a:extLst>
              <a:ext uri="{FF2B5EF4-FFF2-40B4-BE49-F238E27FC236}">
                <a16:creationId xmlns:a16="http://schemas.microsoft.com/office/drawing/2014/main" id="{F88D2434-1C3A-459E-921A-4D96ADFE4137}"/>
              </a:ext>
            </a:extLst>
          </p:cNvPr>
          <p:cNvSpPr/>
          <p:nvPr/>
        </p:nvSpPr>
        <p:spPr>
          <a:xfrm>
            <a:off x="5711146" y="5459753"/>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6" name="组合 25">
            <a:extLst>
              <a:ext uri="{FF2B5EF4-FFF2-40B4-BE49-F238E27FC236}">
                <a16:creationId xmlns:a16="http://schemas.microsoft.com/office/drawing/2014/main" id="{199650DE-4024-45B8-8027-F9E117B63CC0}"/>
              </a:ext>
            </a:extLst>
          </p:cNvPr>
          <p:cNvGrpSpPr/>
          <p:nvPr/>
        </p:nvGrpSpPr>
        <p:grpSpPr>
          <a:xfrm>
            <a:off x="6593107" y="5459753"/>
            <a:ext cx="3744416" cy="511504"/>
            <a:chOff x="6339097" y="5057483"/>
            <a:chExt cx="3744416" cy="511504"/>
          </a:xfrm>
        </p:grpSpPr>
        <p:sp>
          <p:nvSpPr>
            <p:cNvPr id="27" name="圆角矩形 33">
              <a:extLst>
                <a:ext uri="{FF2B5EF4-FFF2-40B4-BE49-F238E27FC236}">
                  <a16:creationId xmlns:a16="http://schemas.microsoft.com/office/drawing/2014/main" id="{3DDE6BDB-EC41-4C4F-B90D-FE69A3F23783}"/>
                </a:ext>
              </a:extLst>
            </p:cNvPr>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a:extLst>
                <a:ext uri="{FF2B5EF4-FFF2-40B4-BE49-F238E27FC236}">
                  <a16:creationId xmlns:a16="http://schemas.microsoft.com/office/drawing/2014/main" id="{F76DC463-BB54-41AA-B8FA-92F270815F19}"/>
                </a:ext>
              </a:extLst>
            </p:cNvPr>
            <p:cNvSpPr/>
            <p:nvPr/>
          </p:nvSpPr>
          <p:spPr>
            <a:xfrm>
              <a:off x="6723479"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经验与教训</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65503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3"/>
          <p:cNvSpPr txBox="1">
            <a:spLocks noChangeArrowheads="1"/>
          </p:cNvSpPr>
          <p:nvPr/>
        </p:nvSpPr>
        <p:spPr bwMode="auto">
          <a:xfrm>
            <a:off x="2592033" y="189390"/>
            <a:ext cx="5798434"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799" b="1" dirty="0">
                <a:solidFill>
                  <a:schemeClr val="tx1">
                    <a:lumMod val="75000"/>
                    <a:lumOff val="25000"/>
                  </a:schemeClr>
                </a:solidFill>
                <a:latin typeface="微软雅黑" pitchFamily="34" charset="-122"/>
              </a:rPr>
              <a:t>项目关键技术</a:t>
            </a:r>
            <a:r>
              <a:rPr lang="en-US" altLang="zh-CN" sz="2799" b="1" dirty="0">
                <a:solidFill>
                  <a:schemeClr val="tx1">
                    <a:lumMod val="75000"/>
                    <a:lumOff val="25000"/>
                  </a:schemeClr>
                </a:solidFill>
                <a:latin typeface="微软雅黑" pitchFamily="34" charset="-122"/>
              </a:rPr>
              <a:t>-</a:t>
            </a:r>
            <a:r>
              <a:rPr lang="zh-CN" altLang="en-US" sz="2799" b="1" dirty="0">
                <a:solidFill>
                  <a:schemeClr val="tx1">
                    <a:lumMod val="75000"/>
                    <a:lumOff val="25000"/>
                  </a:schemeClr>
                </a:solidFill>
                <a:latin typeface="微软雅黑" pitchFamily="34" charset="-122"/>
              </a:rPr>
              <a:t>服务注册与服务发现</a:t>
            </a:r>
            <a:endParaRPr lang="en-US" altLang="zh-CN" sz="2799" b="1" dirty="0">
              <a:solidFill>
                <a:schemeClr val="tx1">
                  <a:lumMod val="75000"/>
                  <a:lumOff val="25000"/>
                </a:schemeClr>
              </a:solidFill>
              <a:latin typeface="微软雅黑" pitchFamily="34" charset="-122"/>
            </a:endParaRPr>
          </a:p>
        </p:txBody>
      </p:sp>
      <p:pic>
        <p:nvPicPr>
          <p:cNvPr id="3" name="图片 2">
            <a:extLst>
              <a:ext uri="{FF2B5EF4-FFF2-40B4-BE49-F238E27FC236}">
                <a16:creationId xmlns:a16="http://schemas.microsoft.com/office/drawing/2014/main" id="{51ED7296-B4E0-41B2-800E-5DACD84D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7" y="67733"/>
            <a:ext cx="770213" cy="770213"/>
          </a:xfrm>
          <a:prstGeom prst="rect">
            <a:avLst/>
          </a:prstGeom>
        </p:spPr>
      </p:pic>
      <p:pic>
        <p:nvPicPr>
          <p:cNvPr id="4" name="图片 3">
            <a:extLst>
              <a:ext uri="{FF2B5EF4-FFF2-40B4-BE49-F238E27FC236}">
                <a16:creationId xmlns:a16="http://schemas.microsoft.com/office/drawing/2014/main" id="{F9BD4A3A-EAE9-48F7-B654-D3ADCB639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3151" y="1083173"/>
            <a:ext cx="4258454" cy="2018023"/>
          </a:xfrm>
          <a:prstGeom prst="rect">
            <a:avLst/>
          </a:prstGeom>
        </p:spPr>
      </p:pic>
      <p:pic>
        <p:nvPicPr>
          <p:cNvPr id="7" name="图片 6">
            <a:extLst>
              <a:ext uri="{FF2B5EF4-FFF2-40B4-BE49-F238E27FC236}">
                <a16:creationId xmlns:a16="http://schemas.microsoft.com/office/drawing/2014/main" id="{B0AD76CD-14B5-451E-AA00-8EA98C0740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3721" y="1089541"/>
            <a:ext cx="1944000" cy="761474"/>
          </a:xfrm>
          <a:prstGeom prst="rect">
            <a:avLst/>
          </a:prstGeom>
        </p:spPr>
      </p:pic>
      <p:sp>
        <p:nvSpPr>
          <p:cNvPr id="24" name="矩形 23">
            <a:extLst>
              <a:ext uri="{FF2B5EF4-FFF2-40B4-BE49-F238E27FC236}">
                <a16:creationId xmlns:a16="http://schemas.microsoft.com/office/drawing/2014/main" id="{4BD64BA7-2711-4687-BBDB-04E1E536FA88}"/>
              </a:ext>
            </a:extLst>
          </p:cNvPr>
          <p:cNvSpPr/>
          <p:nvPr/>
        </p:nvSpPr>
        <p:spPr>
          <a:xfrm>
            <a:off x="9993505" y="2092185"/>
            <a:ext cx="1944216" cy="45626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b="1" dirty="0">
                <a:latin typeface="微软雅黑" panose="020B0503020204020204" pitchFamily="34" charset="-122"/>
                <a:ea typeface="微软雅黑" panose="020B0503020204020204" pitchFamily="34" charset="-122"/>
              </a:rPr>
              <a:t>Etcd</a:t>
            </a:r>
            <a:endParaRPr lang="en-US" altLang="zh-CN" sz="1600" dirty="0">
              <a:latin typeface="微软雅黑" panose="020B0503020204020204" pitchFamily="34" charset="-122"/>
              <a:ea typeface="微软雅黑" panose="020B0503020204020204" pitchFamily="34" charset="-122"/>
            </a:endParaRPr>
          </a:p>
          <a:p>
            <a:r>
              <a:rPr lang="en-US" altLang="zh-CN" sz="1200" dirty="0"/>
              <a:t>    Etcd</a:t>
            </a:r>
            <a:r>
              <a:rPr lang="zh-CN" altLang="zh-CN" sz="1200" dirty="0"/>
              <a:t>是</a:t>
            </a:r>
            <a:r>
              <a:rPr lang="en-US" altLang="zh-CN" sz="1200" dirty="0"/>
              <a:t>CoreOS</a:t>
            </a:r>
            <a:r>
              <a:rPr lang="zh-CN" altLang="zh-CN" sz="1200" dirty="0"/>
              <a:t>团队的开源项目，它的目标是构建一个高可用的分布式键值</a:t>
            </a:r>
            <a:r>
              <a:rPr lang="en-US" altLang="zh-CN" sz="1200" dirty="0"/>
              <a:t>(key-value)</a:t>
            </a:r>
            <a:r>
              <a:rPr lang="zh-CN" altLang="zh-CN" sz="1200" dirty="0"/>
              <a:t>数据库</a:t>
            </a:r>
            <a:r>
              <a:rPr lang="zh-CN" altLang="en-US" sz="1200" dirty="0"/>
              <a:t>，它的</a:t>
            </a:r>
            <a:r>
              <a:rPr lang="zh-CN" altLang="zh-CN" sz="1200" dirty="0"/>
              <a:t>内部采用</a:t>
            </a:r>
            <a:r>
              <a:rPr lang="en-US" altLang="zh-CN" sz="1200" dirty="0"/>
              <a:t>raft</a:t>
            </a:r>
            <a:r>
              <a:rPr lang="zh-CN" altLang="zh-CN" sz="1200" dirty="0"/>
              <a:t>协议作为一致性</a:t>
            </a:r>
            <a:r>
              <a:rPr lang="zh-CN" altLang="en-US" sz="1200" dirty="0"/>
              <a:t>算法。</a:t>
            </a:r>
            <a:r>
              <a:rPr lang="en-US" altLang="zh-CN" sz="1200" dirty="0"/>
              <a:t>Etcd</a:t>
            </a:r>
            <a:r>
              <a:rPr lang="zh-CN" altLang="zh-CN" sz="1200" dirty="0"/>
              <a:t>基于</a:t>
            </a:r>
            <a:r>
              <a:rPr lang="en-US" altLang="zh-CN" sz="1200" dirty="0"/>
              <a:t>Go</a:t>
            </a:r>
            <a:r>
              <a:rPr lang="zh-CN" altLang="zh-CN" sz="1200" dirty="0"/>
              <a:t>语言实现。</a:t>
            </a:r>
          </a:p>
          <a:p>
            <a:r>
              <a:rPr lang="en-US" altLang="zh-CN" sz="1200" dirty="0"/>
              <a:t>    Etcd</a:t>
            </a:r>
            <a:r>
              <a:rPr lang="zh-CN" altLang="zh-CN" sz="1200" dirty="0"/>
              <a:t>作为服务发现系统，有以下的特点：</a:t>
            </a:r>
          </a:p>
          <a:p>
            <a:r>
              <a:rPr lang="zh-CN" altLang="zh-CN" sz="1200" dirty="0"/>
              <a:t>简单：安装配置简单，而且提供了</a:t>
            </a:r>
            <a:r>
              <a:rPr lang="en-US" altLang="zh-CN" sz="1200" dirty="0"/>
              <a:t>HTTP API</a:t>
            </a:r>
            <a:r>
              <a:rPr lang="zh-CN" altLang="zh-CN" sz="1200" dirty="0"/>
              <a:t>进行交互，使用也很简单</a:t>
            </a:r>
            <a:endParaRPr lang="en-US" altLang="zh-CN" sz="1200" dirty="0"/>
          </a:p>
          <a:p>
            <a:endParaRPr lang="zh-CN" altLang="zh-CN" sz="1200" dirty="0"/>
          </a:p>
          <a:p>
            <a:r>
              <a:rPr lang="zh-CN" altLang="zh-CN" sz="1200" dirty="0"/>
              <a:t>安全：支持</a:t>
            </a:r>
            <a:r>
              <a:rPr lang="en-US" altLang="zh-CN" sz="1200" dirty="0"/>
              <a:t>SSL</a:t>
            </a:r>
            <a:r>
              <a:rPr lang="zh-CN" altLang="zh-CN" sz="1200" dirty="0"/>
              <a:t>证书验证</a:t>
            </a:r>
            <a:endParaRPr lang="en-US" altLang="zh-CN" sz="1200" dirty="0"/>
          </a:p>
          <a:p>
            <a:endParaRPr lang="zh-CN" altLang="zh-CN" sz="1200" dirty="0"/>
          </a:p>
          <a:p>
            <a:r>
              <a:rPr lang="zh-CN" altLang="zh-CN" sz="1200" dirty="0"/>
              <a:t>快速：根据官方提供的</a:t>
            </a:r>
            <a:r>
              <a:rPr lang="en-US" altLang="zh-CN" sz="1200" dirty="0"/>
              <a:t>benchmark</a:t>
            </a:r>
            <a:r>
              <a:rPr lang="zh-CN" altLang="zh-CN" sz="1200" dirty="0"/>
              <a:t>数据，单实例支持每秒</a:t>
            </a:r>
            <a:r>
              <a:rPr lang="en-US" altLang="zh-CN" sz="1200" dirty="0"/>
              <a:t>10k+</a:t>
            </a:r>
            <a:r>
              <a:rPr lang="zh-CN" altLang="zh-CN" sz="1200" dirty="0"/>
              <a:t>读操作</a:t>
            </a:r>
            <a:endParaRPr lang="en-US" altLang="zh-CN" sz="1200" dirty="0"/>
          </a:p>
          <a:p>
            <a:endParaRPr lang="zh-CN" altLang="zh-CN" sz="1200" dirty="0"/>
          </a:p>
          <a:p>
            <a:r>
              <a:rPr lang="zh-CN" altLang="zh-CN" sz="1200" dirty="0"/>
              <a:t>可靠：采用</a:t>
            </a:r>
            <a:r>
              <a:rPr lang="en-US" altLang="zh-CN" sz="1200" dirty="0"/>
              <a:t>raft</a:t>
            </a:r>
            <a:r>
              <a:rPr lang="zh-CN" altLang="zh-CN" sz="1200" dirty="0"/>
              <a:t>算法，实现分布式系统数据的可用性和一致性</a:t>
            </a:r>
          </a:p>
          <a:p>
            <a:pPr algn="ctr">
              <a:lnSpc>
                <a:spcPct val="130000"/>
              </a:lnSpc>
            </a:pPr>
            <a:endParaRPr lang="en-US" altLang="zh-CN" sz="16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554D6839-7D17-446C-8469-A0A4EE8D88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003" y="1083173"/>
            <a:ext cx="5164580" cy="1951593"/>
          </a:xfrm>
          <a:prstGeom prst="rect">
            <a:avLst/>
          </a:prstGeom>
        </p:spPr>
      </p:pic>
      <p:pic>
        <p:nvPicPr>
          <p:cNvPr id="11" name="图片 10">
            <a:extLst>
              <a:ext uri="{FF2B5EF4-FFF2-40B4-BE49-F238E27FC236}">
                <a16:creationId xmlns:a16="http://schemas.microsoft.com/office/drawing/2014/main" id="{910E7547-0B9B-42B0-93FC-9A9B324077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4279" y="3405457"/>
            <a:ext cx="5040000" cy="3082817"/>
          </a:xfrm>
          <a:prstGeom prst="rect">
            <a:avLst/>
          </a:prstGeom>
        </p:spPr>
      </p:pic>
      <p:sp>
        <p:nvSpPr>
          <p:cNvPr id="12" name="矩形 11">
            <a:extLst>
              <a:ext uri="{FF2B5EF4-FFF2-40B4-BE49-F238E27FC236}">
                <a16:creationId xmlns:a16="http://schemas.microsoft.com/office/drawing/2014/main" id="{8987CF58-D696-401A-BFB9-B4D69003C11B}"/>
              </a:ext>
            </a:extLst>
          </p:cNvPr>
          <p:cNvSpPr/>
          <p:nvPr/>
        </p:nvSpPr>
        <p:spPr>
          <a:xfrm>
            <a:off x="2243667" y="2370667"/>
            <a:ext cx="897466" cy="4694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D9CCBA43-A6F8-4F9E-8CCA-46398006C84E}"/>
              </a:ext>
            </a:extLst>
          </p:cNvPr>
          <p:cNvSpPr/>
          <p:nvPr/>
        </p:nvSpPr>
        <p:spPr>
          <a:xfrm>
            <a:off x="3191937" y="2362198"/>
            <a:ext cx="897466" cy="4694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9FD2F6E-D130-4C66-A847-07D7F954DE75}"/>
              </a:ext>
            </a:extLst>
          </p:cNvPr>
          <p:cNvSpPr/>
          <p:nvPr/>
        </p:nvSpPr>
        <p:spPr>
          <a:xfrm>
            <a:off x="5548998" y="4105560"/>
            <a:ext cx="4189788" cy="2405308"/>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33" name="矩形 32">
            <a:extLst>
              <a:ext uri="{FF2B5EF4-FFF2-40B4-BE49-F238E27FC236}">
                <a16:creationId xmlns:a16="http://schemas.microsoft.com/office/drawing/2014/main" id="{0E22521D-65B6-4F45-8075-57FD91690832}"/>
              </a:ext>
            </a:extLst>
          </p:cNvPr>
          <p:cNvSpPr/>
          <p:nvPr/>
        </p:nvSpPr>
        <p:spPr>
          <a:xfrm>
            <a:off x="5664343" y="3921926"/>
            <a:ext cx="3394990" cy="3513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sz="1800" b="1" dirty="0">
                <a:latin typeface="微软雅黑" pitchFamily="34" charset="-122"/>
                <a:ea typeface="微软雅黑" pitchFamily="34" charset="-122"/>
              </a:rPr>
              <a:t>服务注册</a:t>
            </a:r>
            <a:r>
              <a:rPr lang="en-US" altLang="zh-CN" sz="1800" b="1" dirty="0">
                <a:latin typeface="微软雅黑" pitchFamily="34" charset="-122"/>
                <a:ea typeface="微软雅黑" pitchFamily="34" charset="-122"/>
              </a:rPr>
              <a:t>, </a:t>
            </a:r>
            <a:r>
              <a:rPr lang="zh-CN" altLang="en-US" sz="1800" b="1" dirty="0">
                <a:latin typeface="微软雅黑" pitchFamily="34" charset="-122"/>
                <a:ea typeface="微软雅黑" pitchFamily="34" charset="-122"/>
              </a:rPr>
              <a:t>服务发现和负载均衡</a:t>
            </a:r>
          </a:p>
        </p:txBody>
      </p:sp>
      <p:sp>
        <p:nvSpPr>
          <p:cNvPr id="13" name="文本框 12">
            <a:extLst>
              <a:ext uri="{FF2B5EF4-FFF2-40B4-BE49-F238E27FC236}">
                <a16:creationId xmlns:a16="http://schemas.microsoft.com/office/drawing/2014/main" id="{4B536502-1B99-43B5-89E1-5E0D30D08DD7}"/>
              </a:ext>
            </a:extLst>
          </p:cNvPr>
          <p:cNvSpPr txBox="1"/>
          <p:nvPr/>
        </p:nvSpPr>
        <p:spPr>
          <a:xfrm>
            <a:off x="5664343" y="4273273"/>
            <a:ext cx="3936857" cy="2123658"/>
          </a:xfrm>
          <a:prstGeom prst="rect">
            <a:avLst/>
          </a:prstGeom>
          <a:noFill/>
        </p:spPr>
        <p:txBody>
          <a:bodyPr wrap="square" rtlCol="0">
            <a:spAutoFit/>
          </a:bodyPr>
          <a:lstStyle/>
          <a:p>
            <a:r>
              <a:rPr lang="zh-CN" altLang="en-US" sz="1200" b="1" i="0" dirty="0">
                <a:solidFill>
                  <a:srgbClr val="314659"/>
                </a:solidFill>
                <a:effectLst/>
                <a:latin typeface="Lato"/>
              </a:rPr>
              <a:t>服务注册</a:t>
            </a:r>
            <a:r>
              <a:rPr lang="zh-CN" altLang="en-US" sz="1200" b="0" i="0" dirty="0">
                <a:solidFill>
                  <a:srgbClr val="314659"/>
                </a:solidFill>
                <a:effectLst/>
                <a:latin typeface="Lato"/>
              </a:rPr>
              <a:t>：当启动一个服务时候，服务的地址会被写进</a:t>
            </a:r>
            <a:r>
              <a:rPr lang="en-US" altLang="zh-CN" sz="1200" b="0" i="0" dirty="0">
                <a:solidFill>
                  <a:srgbClr val="314659"/>
                </a:solidFill>
                <a:effectLst/>
                <a:latin typeface="Lato"/>
              </a:rPr>
              <a:t>Etcd</a:t>
            </a:r>
            <a:r>
              <a:rPr lang="zh-CN" altLang="en-US" sz="1200" dirty="0">
                <a:solidFill>
                  <a:srgbClr val="314659"/>
                </a:solidFill>
                <a:latin typeface="Lato"/>
              </a:rPr>
              <a:t>以</a:t>
            </a:r>
            <a:r>
              <a:rPr lang="zh-CN" altLang="en-US" sz="1200" b="0" i="0" dirty="0">
                <a:solidFill>
                  <a:srgbClr val="314659"/>
                </a:solidFill>
                <a:effectLst/>
                <a:latin typeface="Lato"/>
              </a:rPr>
              <a:t>注册服务，同时绑定租约（</a:t>
            </a:r>
            <a:r>
              <a:rPr lang="en-US" altLang="zh-CN" sz="1200" b="0" i="0" dirty="0">
                <a:solidFill>
                  <a:srgbClr val="314659"/>
                </a:solidFill>
                <a:effectLst/>
                <a:latin typeface="Lato"/>
              </a:rPr>
              <a:t>lease</a:t>
            </a:r>
            <a:r>
              <a:rPr lang="zh-CN" altLang="en-US" sz="1200" b="0" i="0" dirty="0">
                <a:solidFill>
                  <a:srgbClr val="314659"/>
                </a:solidFill>
                <a:effectLst/>
                <a:latin typeface="Lato"/>
              </a:rPr>
              <a:t>），并以续租约（</a:t>
            </a:r>
            <a:r>
              <a:rPr lang="en-US" altLang="zh-CN" sz="1200" b="0" i="0" dirty="0">
                <a:solidFill>
                  <a:srgbClr val="314659"/>
                </a:solidFill>
                <a:effectLst/>
                <a:latin typeface="Lato"/>
              </a:rPr>
              <a:t>keep leases alive</a:t>
            </a:r>
            <a:r>
              <a:rPr lang="zh-CN" altLang="en-US" sz="1200" b="0" i="0" dirty="0">
                <a:solidFill>
                  <a:srgbClr val="314659"/>
                </a:solidFill>
                <a:effectLst/>
                <a:latin typeface="Lato"/>
              </a:rPr>
              <a:t>）的方式检测服务是否正常运行，从而实现健康检查。</a:t>
            </a:r>
            <a:endParaRPr lang="en-US" altLang="zh-CN" sz="1200" b="0" i="0" dirty="0">
              <a:solidFill>
                <a:srgbClr val="314659"/>
              </a:solidFill>
              <a:effectLst/>
              <a:latin typeface="Lato"/>
            </a:endParaRPr>
          </a:p>
          <a:p>
            <a:r>
              <a:rPr lang="zh-CN" altLang="en-US" sz="1200" b="1" dirty="0">
                <a:solidFill>
                  <a:srgbClr val="314659"/>
                </a:solidFill>
                <a:latin typeface="Lato"/>
              </a:rPr>
              <a:t>服务发现</a:t>
            </a:r>
            <a:r>
              <a:rPr lang="zh-CN" altLang="en-US" sz="1200" dirty="0">
                <a:solidFill>
                  <a:srgbClr val="314659"/>
                </a:solidFill>
                <a:latin typeface="Lato"/>
              </a:rPr>
              <a:t>：使用</a:t>
            </a:r>
            <a:r>
              <a:rPr lang="en-US" altLang="zh-CN" sz="1200" dirty="0">
                <a:solidFill>
                  <a:srgbClr val="314659"/>
                </a:solidFill>
                <a:latin typeface="Lato"/>
              </a:rPr>
              <a:t>Etcd</a:t>
            </a:r>
            <a:r>
              <a:rPr lang="zh-CN" altLang="en-US" sz="1200" dirty="0">
                <a:solidFill>
                  <a:srgbClr val="314659"/>
                </a:solidFill>
                <a:latin typeface="Lato"/>
              </a:rPr>
              <a:t>的</a:t>
            </a:r>
            <a:r>
              <a:rPr lang="en-US" altLang="zh-CN" sz="1200" dirty="0">
                <a:solidFill>
                  <a:srgbClr val="314659"/>
                </a:solidFill>
                <a:latin typeface="Lato"/>
              </a:rPr>
              <a:t>Watch API</a:t>
            </a:r>
            <a:r>
              <a:rPr lang="zh-CN" altLang="en-US" sz="1200" dirty="0">
                <a:solidFill>
                  <a:srgbClr val="314659"/>
                </a:solidFill>
                <a:latin typeface="Lato"/>
              </a:rPr>
              <a:t>监视某类服务，从而感知目标服务的变化。</a:t>
            </a:r>
            <a:endParaRPr lang="en-US" altLang="zh-CN" sz="1200" dirty="0">
              <a:solidFill>
                <a:srgbClr val="314659"/>
              </a:solidFill>
              <a:latin typeface="Lato"/>
            </a:endParaRPr>
          </a:p>
          <a:p>
            <a:r>
              <a:rPr lang="zh-CN" altLang="en-US" sz="1200" b="1" dirty="0">
                <a:solidFill>
                  <a:srgbClr val="314659"/>
                </a:solidFill>
                <a:latin typeface="Lato"/>
              </a:rPr>
              <a:t>负载均衡</a:t>
            </a:r>
            <a:r>
              <a:rPr lang="zh-CN" altLang="en-US" sz="1200" dirty="0">
                <a:solidFill>
                  <a:srgbClr val="314659"/>
                </a:solidFill>
                <a:latin typeface="Lato"/>
              </a:rPr>
              <a:t>：基于服务发现构建的客户端负载均衡。一旦我们获得了服务的任意数量实例的地址，我们现在需要一种方法来决定要路由到哪个节点。我们使用随机散列负载均衡来提供跨服务的均匀分布，并在出现问题时重试不同的节点。</a:t>
            </a:r>
          </a:p>
        </p:txBody>
      </p:sp>
    </p:spTree>
    <p:extLst>
      <p:ext uri="{BB962C8B-B14F-4D97-AF65-F5344CB8AC3E}">
        <p14:creationId xmlns:p14="http://schemas.microsoft.com/office/powerpoint/2010/main" val="35083854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1927</Words>
  <Application>Microsoft Office PowerPoint</Application>
  <PresentationFormat>宽屏</PresentationFormat>
  <Paragraphs>235</Paragraphs>
  <Slides>23</Slides>
  <Notes>23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23</vt:i4>
      </vt:variant>
    </vt:vector>
  </HeadingPairs>
  <TitlesOfParts>
    <vt:vector size="33" baseType="lpstr">
      <vt:lpstr>-apple-system</vt:lpstr>
      <vt:lpstr>Lato</vt:lpstr>
      <vt:lpstr>等线</vt:lpstr>
      <vt:lpstr>等线 Light</vt:lpstr>
      <vt:lpstr>微软雅黑</vt:lpstr>
      <vt:lpstr>Arial</vt:lpstr>
      <vt:lpstr>Calibri</vt:lpstr>
      <vt:lpstr>Impact</vt:lpstr>
      <vt:lpstr>Office 主题​​</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ke</dc:creator>
  <cp:lastModifiedBy>cheng ke</cp:lastModifiedBy>
  <cp:revision>135</cp:revision>
  <dcterms:created xsi:type="dcterms:W3CDTF">2021-01-07T02:48:34Z</dcterms:created>
  <dcterms:modified xsi:type="dcterms:W3CDTF">2021-01-07T22:38:19Z</dcterms:modified>
</cp:coreProperties>
</file>