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1"/>
  </p:notesMasterIdLst>
  <p:sldIdLst>
    <p:sldId id="289" r:id="rId2"/>
    <p:sldId id="291" r:id="rId3"/>
    <p:sldId id="278" r:id="rId4"/>
    <p:sldId id="292" r:id="rId5"/>
    <p:sldId id="294" r:id="rId6"/>
    <p:sldId id="295" r:id="rId7"/>
    <p:sldId id="299" r:id="rId8"/>
    <p:sldId id="298" r:id="rId9"/>
    <p:sldId id="297" r:id="rId10"/>
    <p:sldId id="300" r:id="rId11"/>
    <p:sldId id="301" r:id="rId12"/>
    <p:sldId id="303" r:id="rId13"/>
    <p:sldId id="290" r:id="rId14"/>
    <p:sldId id="315" r:id="rId15"/>
    <p:sldId id="316" r:id="rId16"/>
    <p:sldId id="318" r:id="rId17"/>
    <p:sldId id="317" r:id="rId18"/>
    <p:sldId id="302" r:id="rId19"/>
    <p:sldId id="304" r:id="rId20"/>
    <p:sldId id="305" r:id="rId21"/>
    <p:sldId id="306" r:id="rId22"/>
    <p:sldId id="307" r:id="rId23"/>
    <p:sldId id="309" r:id="rId24"/>
    <p:sldId id="308" r:id="rId25"/>
    <p:sldId id="313" r:id="rId26"/>
    <p:sldId id="310" r:id="rId27"/>
    <p:sldId id="312" r:id="rId28"/>
    <p:sldId id="311" r:id="rId29"/>
    <p:sldId id="259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151E"/>
    <a:srgbClr val="FFFFFF"/>
    <a:srgbClr val="BFE2F3"/>
    <a:srgbClr val="C31823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7" autoAdjust="0"/>
    <p:restoredTop sz="94785" autoAdjust="0"/>
  </p:normalViewPr>
  <p:slideViewPr>
    <p:cSldViewPr snapToGrid="0">
      <p:cViewPr varScale="1">
        <p:scale>
          <a:sx n="70" d="100"/>
          <a:sy n="70" d="100"/>
        </p:scale>
        <p:origin x="14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动态链接库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的创建及应用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庞博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7236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构建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B866D62E-AB00-4AFF-90AF-23EA9A40C65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755" y="1933644"/>
            <a:ext cx="6362700" cy="3590925"/>
          </a:xfr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BA70CE3E-3F27-41A2-AEAE-CFE0D6C5274D}"/>
              </a:ext>
            </a:extLst>
          </p:cNvPr>
          <p:cNvSpPr/>
          <p:nvPr/>
        </p:nvSpPr>
        <p:spPr>
          <a:xfrm>
            <a:off x="3597964" y="2426252"/>
            <a:ext cx="1470993" cy="268357"/>
          </a:xfrm>
          <a:prstGeom prst="roundRect">
            <a:avLst/>
          </a:prstGeom>
          <a:noFill/>
          <a:ln w="38100">
            <a:solidFill>
              <a:srgbClr val="C915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41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构建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20DB9252-1E84-4787-8F80-BE38307BEE1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82" y="2424874"/>
            <a:ext cx="5263046" cy="3430378"/>
          </a:xfr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313FF9B6-D99B-4A78-B530-EFB90CA30B66}"/>
              </a:ext>
            </a:extLst>
          </p:cNvPr>
          <p:cNvSpPr/>
          <p:nvPr/>
        </p:nvSpPr>
        <p:spPr>
          <a:xfrm>
            <a:off x="1938129" y="5586895"/>
            <a:ext cx="1470993" cy="268357"/>
          </a:xfrm>
          <a:prstGeom prst="roundRect">
            <a:avLst/>
          </a:prstGeom>
          <a:noFill/>
          <a:ln w="38100">
            <a:solidFill>
              <a:srgbClr val="C915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72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生成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DLL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E4447CF0-EF73-4C84-8A7F-46080D2E0FA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2" y="1627601"/>
            <a:ext cx="8099266" cy="2685981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B1B8FB4F-44ED-47A6-8430-3B82909CB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3628197"/>
            <a:ext cx="9047888" cy="271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显式链接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常用于解析语言，如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VB Script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不需要导入文件，调用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LoadLibrary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（）函数，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dll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文件名及其路径作为参数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由开发者决定转载和卸载，允许开发者在运行时进行动态链接库连接的决策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隐式链接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>
              <a:buClr>
                <a:srgbClr val="C8161E"/>
              </a:buClr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需要有（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.lib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）文件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>
              <a:buClr>
                <a:srgbClr val="C8161E"/>
              </a:buClr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客户程序启动时转载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显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式链接和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隐式链接</a:t>
            </a:r>
          </a:p>
        </p:txBody>
      </p:sp>
    </p:spTree>
    <p:extLst>
      <p:ext uri="{BB962C8B-B14F-4D97-AF65-F5344CB8AC3E}">
        <p14:creationId xmlns:p14="http://schemas.microsoft.com/office/powerpoint/2010/main" val="391377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显式链接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常用于解析语言，如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VB Script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不需要导入文件，调用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LoadLibrary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（）函数，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dll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文件名及其路径作为参数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由开发者决定转载和卸载，允许开发者在运行时进行动态链接库连接的决策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隐式链接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>
              <a:buClr>
                <a:srgbClr val="C8161E"/>
              </a:buClr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需要有（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.lib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）文件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>
              <a:buClr>
                <a:srgbClr val="C8161E"/>
              </a:buClr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客户程序启动时转载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显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式链接和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隐式链接</a:t>
            </a:r>
          </a:p>
        </p:txBody>
      </p:sp>
    </p:spTree>
    <p:extLst>
      <p:ext uri="{BB962C8B-B14F-4D97-AF65-F5344CB8AC3E}">
        <p14:creationId xmlns:p14="http://schemas.microsoft.com/office/powerpoint/2010/main" val="365713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显式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链接步骤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723900" indent="-368300"/>
            <a:r>
              <a:rPr lang="zh-CN" altLang="en-US" sz="1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创建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一个函数指针，其指针数据类型要与调用的 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DLL 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引出函数相</a:t>
            </a:r>
            <a:r>
              <a:rPr lang="zh-CN" altLang="en-US" sz="1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吻合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  <a:p>
            <a:pPr marL="723900" indent="-368300"/>
            <a:r>
              <a:rPr lang="zh-CN" altLang="en-US" sz="1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通过 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Win32 API 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函数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LoadLibrary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（）显式的调用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DLL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，此函数</a:t>
            </a:r>
            <a:r>
              <a:rPr lang="zh-CN" altLang="en-US" sz="1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返回</a:t>
            </a:r>
            <a:r>
              <a:rPr lang="en-US" altLang="zh-CN" sz="1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DLL 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的实例句柄。</a:t>
            </a:r>
          </a:p>
          <a:p>
            <a:pPr marL="723900" indent="-368300"/>
            <a:r>
              <a:rPr lang="zh-CN" altLang="en-US" sz="1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通过 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Win32 API 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函数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GetProcAddress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（）获取要调用的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DLL 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的函数</a:t>
            </a:r>
            <a:r>
              <a:rPr lang="zh-CN" altLang="en-US" sz="1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地址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,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把结果赋给自定义函数的指针类型。</a:t>
            </a:r>
          </a:p>
          <a:p>
            <a:pPr marL="723900" indent="-368300"/>
            <a:r>
              <a:rPr lang="zh-CN" altLang="en-US" sz="1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使用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函数指针来调用 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DLL 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函数。</a:t>
            </a:r>
          </a:p>
          <a:p>
            <a:pPr marL="723900" indent="-368300"/>
            <a:r>
              <a:rPr lang="zh-CN" altLang="en-US" sz="1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最后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调用完成后，通过 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Win32 API 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函数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FreeLibrary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()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释放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DLL 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函数。</a:t>
            </a:r>
            <a:endParaRPr lang="en-US" altLang="zh-CN" sz="18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723900" indent="-368300"/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显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式链接和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隐式链接</a:t>
            </a:r>
          </a:p>
        </p:txBody>
      </p:sp>
    </p:spTree>
    <p:extLst>
      <p:ext uri="{BB962C8B-B14F-4D97-AF65-F5344CB8AC3E}">
        <p14:creationId xmlns:p14="http://schemas.microsoft.com/office/powerpoint/2010/main" val="2461124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显式链接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723900" indent="-368300"/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显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式链接和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隐式链接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23987" t="23274" r="17693" b="28592"/>
          <a:stretch/>
        </p:blipFill>
        <p:spPr>
          <a:xfrm>
            <a:off x="168136" y="2405325"/>
            <a:ext cx="8975864" cy="4165060"/>
          </a:xfrm>
          <a:prstGeom prst="rect">
            <a:avLst/>
          </a:prstGeom>
        </p:spPr>
      </p:pic>
      <p:sp>
        <p:nvSpPr>
          <p:cNvPr id="6" name="矩形: 圆角 15">
            <a:extLst>
              <a:ext uri="{FF2B5EF4-FFF2-40B4-BE49-F238E27FC236}">
                <a16:creationId xmlns:a16="http://schemas.microsoft.com/office/drawing/2014/main" xmlns="" id="{5245201E-744E-410A-A614-BDF078940116}"/>
              </a:ext>
            </a:extLst>
          </p:cNvPr>
          <p:cNvSpPr/>
          <p:nvPr/>
        </p:nvSpPr>
        <p:spPr>
          <a:xfrm>
            <a:off x="814563" y="2969723"/>
            <a:ext cx="8051624" cy="1861584"/>
          </a:xfrm>
          <a:prstGeom prst="roundRect">
            <a:avLst/>
          </a:prstGeom>
          <a:noFill/>
          <a:ln w="38100">
            <a:solidFill>
              <a:srgbClr val="C915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15">
            <a:extLst>
              <a:ext uri="{FF2B5EF4-FFF2-40B4-BE49-F238E27FC236}">
                <a16:creationId xmlns:a16="http://schemas.microsoft.com/office/drawing/2014/main" xmlns="" id="{5245201E-744E-410A-A614-BDF078940116}"/>
              </a:ext>
            </a:extLst>
          </p:cNvPr>
          <p:cNvSpPr/>
          <p:nvPr/>
        </p:nvSpPr>
        <p:spPr>
          <a:xfrm>
            <a:off x="814563" y="5497837"/>
            <a:ext cx="8051624" cy="727296"/>
          </a:xfrm>
          <a:prstGeom prst="roundRect">
            <a:avLst/>
          </a:prstGeom>
          <a:noFill/>
          <a:ln w="38100">
            <a:solidFill>
              <a:srgbClr val="C915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46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隐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式链接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>
              <a:buClr>
                <a:srgbClr val="C8161E"/>
              </a:buClr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lib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引入库和相关头文件，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dll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文件配合使用。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显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式链接和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隐式链接</a:t>
            </a:r>
          </a:p>
        </p:txBody>
      </p:sp>
    </p:spTree>
    <p:extLst>
      <p:ext uri="{BB962C8B-B14F-4D97-AF65-F5344CB8AC3E}">
        <p14:creationId xmlns:p14="http://schemas.microsoft.com/office/powerpoint/2010/main" val="590468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动态链接库应用实例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5CE87E52-E3F4-4A5C-8430-3B266B363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4" y="1821511"/>
            <a:ext cx="6945382" cy="4568177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5245201E-744E-410A-A614-BDF078940116}"/>
              </a:ext>
            </a:extLst>
          </p:cNvPr>
          <p:cNvSpPr/>
          <p:nvPr/>
        </p:nvSpPr>
        <p:spPr>
          <a:xfrm>
            <a:off x="1401416" y="5098774"/>
            <a:ext cx="1470993" cy="983974"/>
          </a:xfrm>
          <a:prstGeom prst="roundRect">
            <a:avLst/>
          </a:prstGeom>
          <a:noFill/>
          <a:ln w="38100">
            <a:solidFill>
              <a:srgbClr val="C915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829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设置链接器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DF10824-DC0D-4533-8361-EC934902F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2" y="1548462"/>
            <a:ext cx="4903925" cy="511399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BCF4F08D-B051-42B7-8FCA-2EF2D0DB7757}"/>
              </a:ext>
            </a:extLst>
          </p:cNvPr>
          <p:cNvSpPr/>
          <p:nvPr/>
        </p:nvSpPr>
        <p:spPr>
          <a:xfrm>
            <a:off x="2375452" y="6443792"/>
            <a:ext cx="725558" cy="218660"/>
          </a:xfrm>
          <a:prstGeom prst="roundRect">
            <a:avLst/>
          </a:prstGeom>
          <a:noFill/>
          <a:ln w="38100">
            <a:solidFill>
              <a:srgbClr val="C915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4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动态链接库（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Dynamic Linkable Library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DLL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）是一种可执行文件，它允许与程序共享执行任务所必须的代码和其他资源。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静态库：在链接的时候，链接器将目标文件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(.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obj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和用到的静态库一起打包到最后生成的可执行文件中。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区别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静态库在程序的链接阶段被复制到了程序中，和程序运行的时候没有关系；动态库在链接阶段没有被复制到程序中，而是程序在运行时由系统动态加载到内存中供程序调用。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动态链接库（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dll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21010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设置链接器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7C2F5E6-2C3E-4E09-B797-5404307D3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62" y="1779105"/>
            <a:ext cx="8818685" cy="4664558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BAF002AF-37A3-452F-A897-5B5B15E9B06C}"/>
              </a:ext>
            </a:extLst>
          </p:cNvPr>
          <p:cNvSpPr/>
          <p:nvPr/>
        </p:nvSpPr>
        <p:spPr>
          <a:xfrm>
            <a:off x="2126972" y="2365514"/>
            <a:ext cx="1371601" cy="238538"/>
          </a:xfrm>
          <a:prstGeom prst="roundRect">
            <a:avLst/>
          </a:prstGeom>
          <a:noFill/>
          <a:ln w="38100">
            <a:solidFill>
              <a:srgbClr val="C915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C470157E-A100-4C96-9896-5B28A8ECECEC}"/>
              </a:ext>
            </a:extLst>
          </p:cNvPr>
          <p:cNvSpPr/>
          <p:nvPr/>
        </p:nvSpPr>
        <p:spPr>
          <a:xfrm>
            <a:off x="715617" y="3667540"/>
            <a:ext cx="725558" cy="218660"/>
          </a:xfrm>
          <a:prstGeom prst="roundRect">
            <a:avLst/>
          </a:prstGeom>
          <a:noFill/>
          <a:ln w="38100">
            <a:solidFill>
              <a:srgbClr val="C915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677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设置链接器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C419849-21DD-4B65-9253-70FD13F30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655" y="1627975"/>
            <a:ext cx="4152900" cy="499399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884E1E3D-EE59-46AA-8A13-F8877D5B8952}"/>
              </a:ext>
            </a:extLst>
          </p:cNvPr>
          <p:cNvSpPr/>
          <p:nvPr/>
        </p:nvSpPr>
        <p:spPr>
          <a:xfrm>
            <a:off x="2703443" y="2613993"/>
            <a:ext cx="725558" cy="218660"/>
          </a:xfrm>
          <a:prstGeom prst="roundRect">
            <a:avLst/>
          </a:prstGeom>
          <a:noFill/>
          <a:ln w="38100">
            <a:solidFill>
              <a:srgbClr val="C915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222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设置链接器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4BF4F90-E736-4AFE-B455-FAE72BF0A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5" y="1766059"/>
            <a:ext cx="9144000" cy="4836630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AAB3A92D-CD42-4732-8B54-007BFF213672}"/>
              </a:ext>
            </a:extLst>
          </p:cNvPr>
          <p:cNvSpPr/>
          <p:nvPr/>
        </p:nvSpPr>
        <p:spPr>
          <a:xfrm>
            <a:off x="636104" y="3548271"/>
            <a:ext cx="725558" cy="218660"/>
          </a:xfrm>
          <a:prstGeom prst="roundRect">
            <a:avLst/>
          </a:prstGeom>
          <a:noFill/>
          <a:ln w="38100">
            <a:solidFill>
              <a:srgbClr val="C915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4BF0BF2E-0D73-4E26-9199-D1DC6AA4C0E7}"/>
              </a:ext>
            </a:extLst>
          </p:cNvPr>
          <p:cNvSpPr/>
          <p:nvPr/>
        </p:nvSpPr>
        <p:spPr>
          <a:xfrm>
            <a:off x="2007703" y="3637722"/>
            <a:ext cx="2286001" cy="218661"/>
          </a:xfrm>
          <a:prstGeom prst="roundRect">
            <a:avLst/>
          </a:prstGeom>
          <a:noFill/>
          <a:ln w="38100">
            <a:solidFill>
              <a:srgbClr val="C915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042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编写源程序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17086F5-6949-46B7-BFC0-63E0CDAF2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72" y="1669980"/>
            <a:ext cx="6696266" cy="494377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3269EB6A-4747-41B7-8673-AAFEE0ACAA79}"/>
              </a:ext>
            </a:extLst>
          </p:cNvPr>
          <p:cNvSpPr/>
          <p:nvPr/>
        </p:nvSpPr>
        <p:spPr>
          <a:xfrm>
            <a:off x="1739346" y="2126974"/>
            <a:ext cx="1967949" cy="288236"/>
          </a:xfrm>
          <a:prstGeom prst="roundRect">
            <a:avLst/>
          </a:prstGeom>
          <a:noFill/>
          <a:ln w="38100">
            <a:solidFill>
              <a:srgbClr val="C915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52455161-16BA-42D6-B735-AEDDB9555FAC}"/>
              </a:ext>
            </a:extLst>
          </p:cNvPr>
          <p:cNvSpPr/>
          <p:nvPr/>
        </p:nvSpPr>
        <p:spPr>
          <a:xfrm>
            <a:off x="1739346" y="5128590"/>
            <a:ext cx="3667541" cy="566532"/>
          </a:xfrm>
          <a:prstGeom prst="roundRect">
            <a:avLst/>
          </a:prstGeom>
          <a:noFill/>
          <a:ln w="38100">
            <a:solidFill>
              <a:srgbClr val="C915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105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运行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D339DEE-68BB-4DA2-A3A2-06D39E814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146" y="2834309"/>
            <a:ext cx="5173918" cy="309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41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运行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F34208D-EE1A-414A-B99D-0448894F6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5" y="2317060"/>
            <a:ext cx="8817040" cy="262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65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6691A076-8721-4A88-8B0B-596F247B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xmlns="" id="{2D817000-10E1-4DC9-96D3-83C912F3E0E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44166"/>
            <a:ext cx="5743575" cy="2619375"/>
          </a:xfr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E3A6A6EA-1D5D-445C-817B-8954A704D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624" y="3691973"/>
            <a:ext cx="4933950" cy="2495550"/>
          </a:xfrm>
          <a:prstGeom prst="rect">
            <a:avLst/>
          </a:prstGeom>
        </p:spPr>
      </p:pic>
      <p:sp>
        <p:nvSpPr>
          <p:cNvPr id="22" name="矩形: 圆角 21">
            <a:extLst>
              <a:ext uri="{FF2B5EF4-FFF2-40B4-BE49-F238E27FC236}">
                <a16:creationId xmlns:a16="http://schemas.microsoft.com/office/drawing/2014/main" xmlns="" id="{DF4209B1-1D86-433F-B68B-9551467D0B4C}"/>
              </a:ext>
            </a:extLst>
          </p:cNvPr>
          <p:cNvSpPr/>
          <p:nvPr/>
        </p:nvSpPr>
        <p:spPr>
          <a:xfrm>
            <a:off x="1043609" y="2953853"/>
            <a:ext cx="1262269" cy="526774"/>
          </a:xfrm>
          <a:prstGeom prst="roundRect">
            <a:avLst/>
          </a:prstGeom>
          <a:noFill/>
          <a:ln w="38100">
            <a:solidFill>
              <a:srgbClr val="C915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xmlns="" id="{D688CBE2-1289-4A6B-B11E-293AEE2A9378}"/>
              </a:ext>
            </a:extLst>
          </p:cNvPr>
          <p:cNvSpPr/>
          <p:nvPr/>
        </p:nvSpPr>
        <p:spPr>
          <a:xfrm>
            <a:off x="4306957" y="5104018"/>
            <a:ext cx="1262269" cy="526774"/>
          </a:xfrm>
          <a:prstGeom prst="roundRect">
            <a:avLst/>
          </a:prstGeom>
          <a:noFill/>
          <a:ln w="38100">
            <a:solidFill>
              <a:srgbClr val="C915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左弧形 23">
            <a:extLst>
              <a:ext uri="{FF2B5EF4-FFF2-40B4-BE49-F238E27FC236}">
                <a16:creationId xmlns:a16="http://schemas.microsoft.com/office/drawing/2014/main" xmlns="" id="{4D7157FB-8AEF-44C3-87F8-994E357BFB9E}"/>
              </a:ext>
            </a:extLst>
          </p:cNvPr>
          <p:cNvSpPr/>
          <p:nvPr/>
        </p:nvSpPr>
        <p:spPr>
          <a:xfrm rot="18435574">
            <a:off x="2085049" y="4426237"/>
            <a:ext cx="1134093" cy="1948038"/>
          </a:xfrm>
          <a:prstGeom prst="curvedRightArrow">
            <a:avLst>
              <a:gd name="adj1" fmla="val 45694"/>
              <a:gd name="adj2" fmla="val 101899"/>
              <a:gd name="adj3" fmla="val 538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5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6691A076-8721-4A88-8B0B-596F247B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2A16945-EE7C-491D-B2B3-F11D69B68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68" y="1736863"/>
            <a:ext cx="2076450" cy="27409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2860E095-FD9E-4C37-8E2F-3363C1697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3" y="3658429"/>
            <a:ext cx="2076450" cy="2740914"/>
          </a:xfrm>
          <a:prstGeom prst="rect">
            <a:avLst/>
          </a:prstGeom>
        </p:spPr>
      </p:pic>
      <p:sp>
        <p:nvSpPr>
          <p:cNvPr id="7" name="箭头: 左弧形 6">
            <a:extLst>
              <a:ext uri="{FF2B5EF4-FFF2-40B4-BE49-F238E27FC236}">
                <a16:creationId xmlns:a16="http://schemas.microsoft.com/office/drawing/2014/main" xmlns="" id="{420D9CD6-4945-43B1-A32C-7BA87389B53D}"/>
              </a:ext>
            </a:extLst>
          </p:cNvPr>
          <p:cNvSpPr/>
          <p:nvPr/>
        </p:nvSpPr>
        <p:spPr>
          <a:xfrm rot="18435574">
            <a:off x="2690746" y="4544768"/>
            <a:ext cx="1134093" cy="1948038"/>
          </a:xfrm>
          <a:prstGeom prst="curvedRightArrow">
            <a:avLst>
              <a:gd name="adj1" fmla="val 45694"/>
              <a:gd name="adj2" fmla="val 101899"/>
              <a:gd name="adj3" fmla="val 538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75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C223C977-F382-4327-84DD-635CF0E7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AB52D737-8A43-476A-8741-149A7AC6F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949725"/>
            <a:ext cx="5173918" cy="3099352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2D9BC28B-DFCA-41F1-9104-E9B74D6D893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718" y="3609698"/>
            <a:ext cx="4805669" cy="2878758"/>
          </a:xfrm>
        </p:spPr>
      </p:pic>
      <p:sp>
        <p:nvSpPr>
          <p:cNvPr id="9" name="箭头: 左弧形 8">
            <a:extLst>
              <a:ext uri="{FF2B5EF4-FFF2-40B4-BE49-F238E27FC236}">
                <a16:creationId xmlns:a16="http://schemas.microsoft.com/office/drawing/2014/main" xmlns="" id="{78D05DC4-DF01-443C-8A30-BD59E7019736}"/>
              </a:ext>
            </a:extLst>
          </p:cNvPr>
          <p:cNvSpPr/>
          <p:nvPr/>
        </p:nvSpPr>
        <p:spPr>
          <a:xfrm rot="18435574">
            <a:off x="2134155" y="5021846"/>
            <a:ext cx="1134093" cy="1948038"/>
          </a:xfrm>
          <a:prstGeom prst="curvedRightArrow">
            <a:avLst>
              <a:gd name="adj1" fmla="val 45694"/>
              <a:gd name="adj2" fmla="val 101899"/>
              <a:gd name="adj3" fmla="val 538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382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68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对比较大的应用程序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多模块、多功能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动态链接库优势：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804863" indent="-268288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节省内存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804863" indent="-268288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不必重新编译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动态链接库（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dll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4977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创建动态链接库（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dll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）文件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——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实例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xmlns="" id="{B6BA935A-5F16-493E-B550-6187B4F16F8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8" y="2347962"/>
            <a:ext cx="5637834" cy="3377253"/>
          </a:xfrm>
        </p:spPr>
      </p:pic>
    </p:spTree>
    <p:extLst>
      <p:ext uri="{BB962C8B-B14F-4D97-AF65-F5344CB8AC3E}">
        <p14:creationId xmlns:p14="http://schemas.microsoft.com/office/powerpoint/2010/main" val="160421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新建工程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4ABD959A-3537-435A-89CA-3610C5A96EF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27" y="1685925"/>
            <a:ext cx="8075246" cy="4921250"/>
          </a:xfr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C51B2A11-0081-41AB-8CB9-ECB4D8F9555D}"/>
              </a:ext>
            </a:extLst>
          </p:cNvPr>
          <p:cNvSpPr/>
          <p:nvPr/>
        </p:nvSpPr>
        <p:spPr>
          <a:xfrm>
            <a:off x="2961859" y="2613991"/>
            <a:ext cx="1470993" cy="259522"/>
          </a:xfrm>
          <a:prstGeom prst="roundRect">
            <a:avLst/>
          </a:prstGeom>
          <a:noFill/>
          <a:ln w="38100">
            <a:solidFill>
              <a:srgbClr val="C915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1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新建工程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5F37FA2B-F78C-438C-B762-2C1447D0643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461" y="1917552"/>
            <a:ext cx="3495123" cy="3802694"/>
          </a:xfr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72CD8CA5-0158-46B5-8391-FAC6E7CA666A}"/>
              </a:ext>
            </a:extLst>
          </p:cNvPr>
          <p:cNvSpPr/>
          <p:nvPr/>
        </p:nvSpPr>
        <p:spPr>
          <a:xfrm>
            <a:off x="3944608" y="3350591"/>
            <a:ext cx="1889662" cy="555487"/>
          </a:xfrm>
          <a:prstGeom prst="roundRect">
            <a:avLst/>
          </a:prstGeom>
          <a:noFill/>
          <a:ln w="38100">
            <a:solidFill>
              <a:srgbClr val="C915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5B27222B-41C0-47B2-928A-10151AF76129}"/>
              </a:ext>
            </a:extLst>
          </p:cNvPr>
          <p:cNvSpPr/>
          <p:nvPr/>
        </p:nvSpPr>
        <p:spPr>
          <a:xfrm>
            <a:off x="3944608" y="4363280"/>
            <a:ext cx="1889662" cy="410126"/>
          </a:xfrm>
          <a:prstGeom prst="roundRect">
            <a:avLst/>
          </a:prstGeom>
          <a:noFill/>
          <a:ln w="38100">
            <a:solidFill>
              <a:srgbClr val="C915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7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头文件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1E2F1F41-4F1D-4FBB-A7C3-2AB21412585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70" y="1901242"/>
            <a:ext cx="6746670" cy="3992112"/>
          </a:xfrm>
        </p:spPr>
      </p:pic>
    </p:spTree>
    <p:extLst>
      <p:ext uri="{BB962C8B-B14F-4D97-AF65-F5344CB8AC3E}">
        <p14:creationId xmlns:p14="http://schemas.microsoft.com/office/powerpoint/2010/main" val="371775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头文件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CD8ACA8B-35EF-4AB9-896B-9537A423889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09" y="1956328"/>
            <a:ext cx="6487591" cy="3673844"/>
          </a:xfr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BA2E9551-4F03-49BF-B741-91EA27641261}"/>
              </a:ext>
            </a:extLst>
          </p:cNvPr>
          <p:cNvSpPr/>
          <p:nvPr/>
        </p:nvSpPr>
        <p:spPr>
          <a:xfrm>
            <a:off x="2047461" y="4065104"/>
            <a:ext cx="3101009" cy="268357"/>
          </a:xfrm>
          <a:prstGeom prst="roundRect">
            <a:avLst/>
          </a:prstGeom>
          <a:noFill/>
          <a:ln w="19050">
            <a:solidFill>
              <a:srgbClr val="C915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50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源文件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F2E220E5-861C-4CB1-968C-460537F47EE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8" y="2256182"/>
            <a:ext cx="7910393" cy="3607559"/>
          </a:xfr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A0C4BD6E-859F-44AB-8D15-CA704E52104E}"/>
              </a:ext>
            </a:extLst>
          </p:cNvPr>
          <p:cNvSpPr/>
          <p:nvPr/>
        </p:nvSpPr>
        <p:spPr>
          <a:xfrm>
            <a:off x="993913" y="4065103"/>
            <a:ext cx="4154557" cy="1361661"/>
          </a:xfrm>
          <a:prstGeom prst="roundRect">
            <a:avLst/>
          </a:prstGeom>
          <a:noFill/>
          <a:ln w="19050">
            <a:solidFill>
              <a:srgbClr val="C915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565691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1708</TotalTime>
  <Words>492</Words>
  <Application>Microsoft Office PowerPoint</Application>
  <PresentationFormat>全屏显示(4:3)</PresentationFormat>
  <Paragraphs>71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等线 Light</vt:lpstr>
      <vt:lpstr>微软雅黑</vt:lpstr>
      <vt:lpstr>Arial</vt:lpstr>
      <vt:lpstr>Calibri</vt:lpstr>
      <vt:lpstr>Times New Roman</vt:lpstr>
      <vt:lpstr>2016-VI主题</vt:lpstr>
      <vt:lpstr>动态链接库(.dll)的创建及应用</vt:lpstr>
      <vt:lpstr>动态链接库（.dll）</vt:lpstr>
      <vt:lpstr>动态链接库（.dll）</vt:lpstr>
      <vt:lpstr>创建动态链接库（.dll）文件 —— 实例</vt:lpstr>
      <vt:lpstr>新建工程</vt:lpstr>
      <vt:lpstr>新建工程</vt:lpstr>
      <vt:lpstr>头文件</vt:lpstr>
      <vt:lpstr>头文件</vt:lpstr>
      <vt:lpstr>源文件</vt:lpstr>
      <vt:lpstr>构建</vt:lpstr>
      <vt:lpstr>构建</vt:lpstr>
      <vt:lpstr>生成DLL</vt:lpstr>
      <vt:lpstr>显式链接和隐式链接</vt:lpstr>
      <vt:lpstr>显式链接和隐式链接</vt:lpstr>
      <vt:lpstr>显式链接和隐式链接</vt:lpstr>
      <vt:lpstr>显式链接和隐式链接</vt:lpstr>
      <vt:lpstr>显式链接和隐式链接</vt:lpstr>
      <vt:lpstr>动态链接库应用实例</vt:lpstr>
      <vt:lpstr>设置链接器</vt:lpstr>
      <vt:lpstr>设置链接器</vt:lpstr>
      <vt:lpstr>设置链接器</vt:lpstr>
      <vt:lpstr>设置链接器</vt:lpstr>
      <vt:lpstr>编写源程序</vt:lpstr>
      <vt:lpstr>运行</vt:lpstr>
      <vt:lpstr>运行</vt:lpstr>
      <vt:lpstr>替换DLL文件</vt:lpstr>
      <vt:lpstr>替换DLL文件</vt:lpstr>
      <vt:lpstr>替换DLL文件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Dell</cp:lastModifiedBy>
  <cp:revision>93</cp:revision>
  <dcterms:created xsi:type="dcterms:W3CDTF">2016-01-21T16:32:22Z</dcterms:created>
  <dcterms:modified xsi:type="dcterms:W3CDTF">2017-10-13T01:51:57Z</dcterms:modified>
</cp:coreProperties>
</file>