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22"/>
  </p:notesMasterIdLst>
  <p:sldIdLst>
    <p:sldId id="261" r:id="rId2"/>
    <p:sldId id="278" r:id="rId3"/>
    <p:sldId id="279" r:id="rId4"/>
    <p:sldId id="280" r:id="rId5"/>
    <p:sldId id="281" r:id="rId6"/>
    <p:sldId id="282" r:id="rId7"/>
    <p:sldId id="283" r:id="rId8"/>
    <p:sldId id="286" r:id="rId9"/>
    <p:sldId id="284" r:id="rId10"/>
    <p:sldId id="287" r:id="rId11"/>
    <p:sldId id="292" r:id="rId12"/>
    <p:sldId id="288" r:id="rId13"/>
    <p:sldId id="289" r:id="rId14"/>
    <p:sldId id="293" r:id="rId15"/>
    <p:sldId id="291" r:id="rId16"/>
    <p:sldId id="294" r:id="rId17"/>
    <p:sldId id="295" r:id="rId18"/>
    <p:sldId id="296" r:id="rId19"/>
    <p:sldId id="297" r:id="rId20"/>
    <p:sldId id="259"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9151E"/>
    <a:srgbClr val="BFE2F3"/>
    <a:srgbClr val="C31823"/>
    <a:srgbClr val="E9CBBC"/>
    <a:srgbClr val="E0A487"/>
    <a:srgbClr val="D97C5B"/>
    <a:srgbClr val="CC141E"/>
    <a:srgbClr val="D05035"/>
    <a:srgbClr val="C816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27" autoAdjust="0"/>
    <p:restoredTop sz="76577" autoAdjust="0"/>
  </p:normalViewPr>
  <p:slideViewPr>
    <p:cSldViewPr snapToGrid="0">
      <p:cViewPr varScale="1">
        <p:scale>
          <a:sx n="53" d="100"/>
          <a:sy n="53" d="100"/>
        </p:scale>
        <p:origin x="1902"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0" d="100"/>
          <a:sy n="60" d="100"/>
        </p:scale>
        <p:origin x="161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FE78F-58BC-423A-A341-D0065C580108}" type="datetimeFigureOut">
              <a:rPr lang="zh-CN" altLang="en-US" smtClean="0"/>
              <a:t>2017/9/27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B1CD8-9F96-4F1D-A5B8-2D9E0ECCEB33}" type="slidenum">
              <a:rPr lang="zh-CN" altLang="en-US" smtClean="0"/>
              <a:t>‹#›</a:t>
            </a:fld>
            <a:endParaRPr lang="zh-CN" altLang="en-US"/>
          </a:p>
        </p:txBody>
      </p:sp>
    </p:spTree>
    <p:extLst>
      <p:ext uri="{BB962C8B-B14F-4D97-AF65-F5344CB8AC3E}">
        <p14:creationId xmlns:p14="http://schemas.microsoft.com/office/powerpoint/2010/main" val="2153916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此页可以删除</a:t>
            </a:r>
            <a:endParaRPr lang="zh-CN" altLang="en-US" dirty="0"/>
          </a:p>
        </p:txBody>
      </p:sp>
      <p:sp>
        <p:nvSpPr>
          <p:cNvPr id="4" name="灯片编号占位符 3"/>
          <p:cNvSpPr>
            <a:spLocks noGrp="1"/>
          </p:cNvSpPr>
          <p:nvPr>
            <p:ph type="sldNum" sz="quarter" idx="10"/>
          </p:nvPr>
        </p:nvSpPr>
        <p:spPr/>
        <p:txBody>
          <a:bodyPr/>
          <a:lstStyle/>
          <a:p>
            <a:fld id="{684B1CD8-9F96-4F1D-A5B8-2D9E0ECCEB33}" type="slidenum">
              <a:rPr lang="zh-CN" altLang="en-US" smtClean="0"/>
              <a:t>1</a:t>
            </a:fld>
            <a:endParaRPr lang="zh-CN" altLang="en-US"/>
          </a:p>
        </p:txBody>
      </p:sp>
    </p:spTree>
    <p:extLst>
      <p:ext uri="{BB962C8B-B14F-4D97-AF65-F5344CB8AC3E}">
        <p14:creationId xmlns:p14="http://schemas.microsoft.com/office/powerpoint/2010/main" val="2863091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要适配跨</a:t>
            </a:r>
            <a:r>
              <a:rPr lang="en-US" altLang="zh-CN" sz="1200" b="0" i="0" kern="1200" dirty="0" smtClean="0">
                <a:solidFill>
                  <a:schemeClr val="tx1"/>
                </a:solidFill>
                <a:effectLst/>
                <a:latin typeface="+mn-lt"/>
                <a:ea typeface="+mn-ea"/>
                <a:cs typeface="+mn-cs"/>
              </a:rPr>
              <a:t>windows</a:t>
            </a:r>
            <a:r>
              <a:rPr lang="zh-CN" altLang="en-US" sz="1200" b="0" i="0" kern="1200" dirty="0" smtClean="0">
                <a:solidFill>
                  <a:schemeClr val="tx1"/>
                </a:solidFill>
                <a:effectLst/>
                <a:latin typeface="+mn-lt"/>
                <a:ea typeface="+mn-ea"/>
                <a:cs typeface="+mn-cs"/>
              </a:rPr>
              <a:t>平台，核心没什么特别的。</a:t>
            </a:r>
          </a:p>
          <a:p>
            <a:r>
              <a:rPr lang="zh-CN" altLang="en-US" sz="1200" b="0" i="0" kern="1200" dirty="0" smtClean="0">
                <a:solidFill>
                  <a:schemeClr val="tx1"/>
                </a:solidFill>
                <a:effectLst/>
                <a:latin typeface="+mn-lt"/>
                <a:ea typeface="+mn-ea"/>
                <a:cs typeface="+mn-cs"/>
              </a:rPr>
              <a:t>需要的库文件都在</a:t>
            </a:r>
            <a:r>
              <a:rPr lang="en-US" altLang="zh-CN" sz="1200" b="0" i="0" kern="1200" dirty="0" smtClean="0">
                <a:solidFill>
                  <a:schemeClr val="tx1"/>
                </a:solidFill>
                <a:effectLst/>
                <a:latin typeface="+mn-lt"/>
                <a:ea typeface="+mn-ea"/>
                <a:cs typeface="+mn-cs"/>
              </a:rPr>
              <a:t>C:\Qt\Qt5.2.1-86\5.2.1\msvc2012\bin</a:t>
            </a:r>
            <a:r>
              <a:rPr lang="zh-CN" altLang="en-US" sz="1200" b="0" i="0" kern="1200" dirty="0" smtClean="0">
                <a:solidFill>
                  <a:schemeClr val="tx1"/>
                </a:solidFill>
                <a:effectLst/>
                <a:latin typeface="+mn-lt"/>
                <a:ea typeface="+mn-ea"/>
                <a:cs typeface="+mn-cs"/>
              </a:rPr>
              <a:t>。根据自己具体目录更改。</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另外不同平台下需要</a:t>
            </a:r>
            <a:r>
              <a:rPr lang="en-US" altLang="zh-CN" sz="1200" b="0" i="0" kern="1200" dirty="0" smtClean="0">
                <a:solidFill>
                  <a:schemeClr val="tx1"/>
                </a:solidFill>
                <a:effectLst/>
                <a:latin typeface="+mn-lt"/>
                <a:ea typeface="+mn-ea"/>
                <a:cs typeface="+mn-cs"/>
              </a:rPr>
              <a:t>platform</a:t>
            </a:r>
            <a:r>
              <a:rPr lang="zh-CN" altLang="en-US" sz="1200" b="0" i="0" kern="1200" dirty="0" smtClean="0">
                <a:solidFill>
                  <a:schemeClr val="tx1"/>
                </a:solidFill>
                <a:effectLst/>
                <a:latin typeface="+mn-lt"/>
                <a:ea typeface="+mn-ea"/>
                <a:cs typeface="+mn-cs"/>
              </a:rPr>
              <a:t>文件夹</a:t>
            </a:r>
            <a:r>
              <a:rPr lang="en-US" altLang="zh-CN" sz="1200" b="0" i="0" kern="1200" dirty="0" smtClean="0">
                <a:solidFill>
                  <a:schemeClr val="tx1"/>
                </a:solidFill>
                <a:effectLst/>
                <a:latin typeface="+mn-lt"/>
                <a:ea typeface="+mn-ea"/>
                <a:cs typeface="+mn-cs"/>
              </a:rPr>
              <a:t>C:\Qt\Qt5.2.1-86\5.2.1\msvc2012\plugins\platforms</a:t>
            </a:r>
          </a:p>
          <a:p>
            <a:r>
              <a:rPr lang="zh-CN" altLang="en-US" sz="1200" b="0" i="0" kern="1200" dirty="0" smtClean="0">
                <a:solidFill>
                  <a:schemeClr val="tx1"/>
                </a:solidFill>
                <a:effectLst/>
                <a:latin typeface="+mn-lt"/>
                <a:ea typeface="+mn-ea"/>
                <a:cs typeface="+mn-cs"/>
              </a:rPr>
              <a:t>如果没有设置程序访问库文件路径的，需要把</a:t>
            </a:r>
            <a:r>
              <a:rPr lang="en-US" altLang="zh-CN" sz="1200" b="0" i="0" kern="1200" dirty="0" smtClean="0">
                <a:solidFill>
                  <a:schemeClr val="tx1"/>
                </a:solidFill>
                <a:effectLst/>
                <a:latin typeface="+mn-lt"/>
                <a:ea typeface="+mn-ea"/>
                <a:cs typeface="+mn-cs"/>
              </a:rPr>
              <a:t>platform</a:t>
            </a:r>
            <a:r>
              <a:rPr lang="zh-CN" altLang="en-US" sz="1200" b="0" i="0" kern="1200" dirty="0" smtClean="0">
                <a:solidFill>
                  <a:schemeClr val="tx1"/>
                </a:solidFill>
                <a:effectLst/>
                <a:latin typeface="+mn-lt"/>
                <a:ea typeface="+mn-ea"/>
                <a:cs typeface="+mn-cs"/>
              </a:rPr>
              <a:t>放到</a:t>
            </a:r>
            <a:r>
              <a:rPr lang="en-US" altLang="zh-CN" sz="1200" b="0" i="0" kern="1200" dirty="0" smtClean="0">
                <a:solidFill>
                  <a:schemeClr val="tx1"/>
                </a:solidFill>
                <a:effectLst/>
                <a:latin typeface="+mn-lt"/>
                <a:ea typeface="+mn-ea"/>
                <a:cs typeface="+mn-cs"/>
              </a:rPr>
              <a:t>exe</a:t>
            </a:r>
            <a:r>
              <a:rPr lang="zh-CN" altLang="en-US" sz="1200" b="0" i="0" kern="1200" dirty="0" smtClean="0">
                <a:solidFill>
                  <a:schemeClr val="tx1"/>
                </a:solidFill>
                <a:effectLst/>
                <a:latin typeface="+mn-lt"/>
                <a:ea typeface="+mn-ea"/>
                <a:cs typeface="+mn-cs"/>
              </a:rPr>
              <a:t>同级路径下。比较杂乱。</a:t>
            </a:r>
          </a:p>
          <a:p>
            <a:r>
              <a:rPr lang="zh-CN" altLang="en-US" sz="1200" b="0" i="0" kern="1200" dirty="0" smtClean="0">
                <a:solidFill>
                  <a:schemeClr val="tx1"/>
                </a:solidFill>
                <a:effectLst/>
                <a:latin typeface="+mn-lt"/>
                <a:ea typeface="+mn-ea"/>
                <a:cs typeface="+mn-cs"/>
              </a:rPr>
              <a:t>注意有几个文件缺少并不会提示</a:t>
            </a:r>
            <a:r>
              <a:rPr lang="en-US" altLang="zh-CN" sz="1200" b="0" i="0" kern="1200" dirty="0" err="1" smtClean="0">
                <a:solidFill>
                  <a:schemeClr val="tx1"/>
                </a:solidFill>
                <a:effectLst/>
                <a:latin typeface="+mn-lt"/>
                <a:ea typeface="+mn-ea"/>
                <a:cs typeface="+mn-cs"/>
              </a:rPr>
              <a:t>dll</a:t>
            </a:r>
            <a:r>
              <a:rPr lang="zh-CN" altLang="en-US" sz="1200" b="0" i="0" kern="1200" dirty="0" smtClean="0">
                <a:solidFill>
                  <a:schemeClr val="tx1"/>
                </a:solidFill>
                <a:effectLst/>
                <a:latin typeface="+mn-lt"/>
                <a:ea typeface="+mn-ea"/>
                <a:cs typeface="+mn-cs"/>
              </a:rPr>
              <a:t>缺失，但是没有就报错，请把</a:t>
            </a:r>
            <a:r>
              <a:rPr lang="en-US" altLang="zh-CN" sz="1200" b="0" i="0" kern="1200" dirty="0" smtClean="0">
                <a:solidFill>
                  <a:schemeClr val="tx1"/>
                </a:solidFill>
                <a:effectLst/>
                <a:latin typeface="+mn-lt"/>
                <a:ea typeface="+mn-ea"/>
                <a:cs typeface="+mn-cs"/>
              </a:rPr>
              <a:t>bin</a:t>
            </a:r>
            <a:r>
              <a:rPr lang="zh-CN" altLang="en-US" sz="1200" b="0" i="0" kern="1200" dirty="0" smtClean="0">
                <a:solidFill>
                  <a:schemeClr val="tx1"/>
                </a:solidFill>
                <a:effectLst/>
                <a:latin typeface="+mn-lt"/>
                <a:ea typeface="+mn-ea"/>
                <a:cs typeface="+mn-cs"/>
              </a:rPr>
              <a:t>下非</a:t>
            </a:r>
            <a:r>
              <a:rPr lang="en-US" altLang="zh-CN" sz="1200" b="0" i="0" kern="1200" dirty="0" smtClean="0">
                <a:solidFill>
                  <a:schemeClr val="tx1"/>
                </a:solidFill>
                <a:effectLst/>
                <a:latin typeface="+mn-lt"/>
                <a:ea typeface="+mn-ea"/>
                <a:cs typeface="+mn-cs"/>
              </a:rPr>
              <a:t>Q</a:t>
            </a:r>
            <a:r>
              <a:rPr lang="zh-CN" altLang="en-US" sz="1200" b="0" i="0" kern="1200" dirty="0" smtClean="0">
                <a:solidFill>
                  <a:schemeClr val="tx1"/>
                </a:solidFill>
                <a:effectLst/>
                <a:latin typeface="+mn-lt"/>
                <a:ea typeface="+mn-ea"/>
                <a:cs typeface="+mn-cs"/>
              </a:rPr>
              <a:t>开头的文件全部拷上。</a:t>
            </a:r>
          </a:p>
          <a:p>
            <a:r>
              <a:rPr lang="zh-CN" altLang="en-US" sz="1200" b="0" i="0" kern="1200" dirty="0" smtClean="0">
                <a:solidFill>
                  <a:schemeClr val="tx1"/>
                </a:solidFill>
                <a:effectLst/>
                <a:latin typeface="+mn-lt"/>
                <a:ea typeface="+mn-ea"/>
                <a:cs typeface="+mn-cs"/>
              </a:rPr>
              <a:t>当然为了节约可以区分</a:t>
            </a:r>
            <a:r>
              <a:rPr lang="en-US" altLang="zh-CN" sz="1200" b="0" i="0" kern="1200" dirty="0" smtClean="0">
                <a:solidFill>
                  <a:schemeClr val="tx1"/>
                </a:solidFill>
                <a:effectLst/>
                <a:latin typeface="+mn-lt"/>
                <a:ea typeface="+mn-ea"/>
                <a:cs typeface="+mn-cs"/>
              </a:rPr>
              <a:t>debug</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release</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dll</a:t>
            </a:r>
            <a:r>
              <a:rPr lang="zh-CN" altLang="en-US" sz="1200" b="0" i="0" kern="1200" dirty="0" smtClean="0">
                <a:solidFill>
                  <a:schemeClr val="tx1"/>
                </a:solidFill>
                <a:effectLst/>
                <a:latin typeface="+mn-lt"/>
                <a:ea typeface="+mn-ea"/>
                <a:cs typeface="+mn-cs"/>
              </a:rPr>
              <a:t>来拷贝，请随意。</a:t>
            </a:r>
          </a:p>
          <a:p>
            <a:endParaRPr lang="zh-CN" altLang="en-US" dirty="0"/>
          </a:p>
        </p:txBody>
      </p:sp>
      <p:sp>
        <p:nvSpPr>
          <p:cNvPr id="4" name="灯片编号占位符 3"/>
          <p:cNvSpPr>
            <a:spLocks noGrp="1"/>
          </p:cNvSpPr>
          <p:nvPr>
            <p:ph type="sldNum" sz="quarter" idx="10"/>
          </p:nvPr>
        </p:nvSpPr>
        <p:spPr/>
        <p:txBody>
          <a:bodyPr/>
          <a:lstStyle/>
          <a:p>
            <a:fld id="{684B1CD8-9F96-4F1D-A5B8-2D9E0ECCEB33}" type="slidenum">
              <a:rPr lang="zh-CN" altLang="en-US" smtClean="0"/>
              <a:t>18</a:t>
            </a:fld>
            <a:endParaRPr lang="zh-CN" altLang="en-US"/>
          </a:p>
        </p:txBody>
      </p:sp>
    </p:spTree>
    <p:extLst>
      <p:ext uri="{BB962C8B-B14F-4D97-AF65-F5344CB8AC3E}">
        <p14:creationId xmlns:p14="http://schemas.microsoft.com/office/powerpoint/2010/main" val="3034896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要适配跨</a:t>
            </a:r>
            <a:r>
              <a:rPr lang="en-US" altLang="zh-CN" sz="1200" b="0" i="0" kern="1200" dirty="0" smtClean="0">
                <a:solidFill>
                  <a:schemeClr val="tx1"/>
                </a:solidFill>
                <a:effectLst/>
                <a:latin typeface="+mn-lt"/>
                <a:ea typeface="+mn-ea"/>
                <a:cs typeface="+mn-cs"/>
              </a:rPr>
              <a:t>windows</a:t>
            </a:r>
            <a:r>
              <a:rPr lang="zh-CN" altLang="en-US" sz="1200" b="0" i="0" kern="1200" dirty="0" smtClean="0">
                <a:solidFill>
                  <a:schemeClr val="tx1"/>
                </a:solidFill>
                <a:effectLst/>
                <a:latin typeface="+mn-lt"/>
                <a:ea typeface="+mn-ea"/>
                <a:cs typeface="+mn-cs"/>
              </a:rPr>
              <a:t>平台，核心没什么特别的。</a:t>
            </a:r>
          </a:p>
          <a:p>
            <a:r>
              <a:rPr lang="zh-CN" altLang="en-US" sz="1200" b="0" i="0" kern="1200" dirty="0" smtClean="0">
                <a:solidFill>
                  <a:schemeClr val="tx1"/>
                </a:solidFill>
                <a:effectLst/>
                <a:latin typeface="+mn-lt"/>
                <a:ea typeface="+mn-ea"/>
                <a:cs typeface="+mn-cs"/>
              </a:rPr>
              <a:t>需要的库文件都在</a:t>
            </a:r>
            <a:r>
              <a:rPr lang="en-US" altLang="zh-CN" sz="1200" b="0" i="0" kern="1200" dirty="0" smtClean="0">
                <a:solidFill>
                  <a:schemeClr val="tx1"/>
                </a:solidFill>
                <a:effectLst/>
                <a:latin typeface="+mn-lt"/>
                <a:ea typeface="+mn-ea"/>
                <a:cs typeface="+mn-cs"/>
              </a:rPr>
              <a:t>C:\Qt\Qt5.2.1-86\5.2.1\msvc2012\bin</a:t>
            </a:r>
            <a:r>
              <a:rPr lang="zh-CN" altLang="en-US" sz="1200" b="0" i="0" kern="1200" dirty="0" smtClean="0">
                <a:solidFill>
                  <a:schemeClr val="tx1"/>
                </a:solidFill>
                <a:effectLst/>
                <a:latin typeface="+mn-lt"/>
                <a:ea typeface="+mn-ea"/>
                <a:cs typeface="+mn-cs"/>
              </a:rPr>
              <a:t>。根据自己具体目录更改。</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另外不同平台下需要</a:t>
            </a:r>
            <a:r>
              <a:rPr lang="en-US" altLang="zh-CN" sz="1200" b="0" i="0" kern="1200" dirty="0" smtClean="0">
                <a:solidFill>
                  <a:schemeClr val="tx1"/>
                </a:solidFill>
                <a:effectLst/>
                <a:latin typeface="+mn-lt"/>
                <a:ea typeface="+mn-ea"/>
                <a:cs typeface="+mn-cs"/>
              </a:rPr>
              <a:t>platform</a:t>
            </a:r>
            <a:r>
              <a:rPr lang="zh-CN" altLang="en-US" sz="1200" b="0" i="0" kern="1200" dirty="0" smtClean="0">
                <a:solidFill>
                  <a:schemeClr val="tx1"/>
                </a:solidFill>
                <a:effectLst/>
                <a:latin typeface="+mn-lt"/>
                <a:ea typeface="+mn-ea"/>
                <a:cs typeface="+mn-cs"/>
              </a:rPr>
              <a:t>文件夹</a:t>
            </a:r>
            <a:r>
              <a:rPr lang="en-US" altLang="zh-CN" sz="1200" b="0" i="0" kern="1200" dirty="0" smtClean="0">
                <a:solidFill>
                  <a:schemeClr val="tx1"/>
                </a:solidFill>
                <a:effectLst/>
                <a:latin typeface="+mn-lt"/>
                <a:ea typeface="+mn-ea"/>
                <a:cs typeface="+mn-cs"/>
              </a:rPr>
              <a:t>C:\Qt\Qt5.2.1-86\5.2.1\msvc2012\plugins\platforms</a:t>
            </a:r>
          </a:p>
          <a:p>
            <a:r>
              <a:rPr lang="zh-CN" altLang="en-US" sz="1200" b="0" i="0" kern="1200" dirty="0" smtClean="0">
                <a:solidFill>
                  <a:schemeClr val="tx1"/>
                </a:solidFill>
                <a:effectLst/>
                <a:latin typeface="+mn-lt"/>
                <a:ea typeface="+mn-ea"/>
                <a:cs typeface="+mn-cs"/>
              </a:rPr>
              <a:t>如果没有设置程序访问库文件路径的，需要把</a:t>
            </a:r>
            <a:r>
              <a:rPr lang="en-US" altLang="zh-CN" sz="1200" b="0" i="0" kern="1200" dirty="0" smtClean="0">
                <a:solidFill>
                  <a:schemeClr val="tx1"/>
                </a:solidFill>
                <a:effectLst/>
                <a:latin typeface="+mn-lt"/>
                <a:ea typeface="+mn-ea"/>
                <a:cs typeface="+mn-cs"/>
              </a:rPr>
              <a:t>platform</a:t>
            </a:r>
            <a:r>
              <a:rPr lang="zh-CN" altLang="en-US" sz="1200" b="0" i="0" kern="1200" dirty="0" smtClean="0">
                <a:solidFill>
                  <a:schemeClr val="tx1"/>
                </a:solidFill>
                <a:effectLst/>
                <a:latin typeface="+mn-lt"/>
                <a:ea typeface="+mn-ea"/>
                <a:cs typeface="+mn-cs"/>
              </a:rPr>
              <a:t>放到</a:t>
            </a:r>
            <a:r>
              <a:rPr lang="en-US" altLang="zh-CN" sz="1200" b="0" i="0" kern="1200" dirty="0" smtClean="0">
                <a:solidFill>
                  <a:schemeClr val="tx1"/>
                </a:solidFill>
                <a:effectLst/>
                <a:latin typeface="+mn-lt"/>
                <a:ea typeface="+mn-ea"/>
                <a:cs typeface="+mn-cs"/>
              </a:rPr>
              <a:t>exe</a:t>
            </a:r>
            <a:r>
              <a:rPr lang="zh-CN" altLang="en-US" sz="1200" b="0" i="0" kern="1200" dirty="0" smtClean="0">
                <a:solidFill>
                  <a:schemeClr val="tx1"/>
                </a:solidFill>
                <a:effectLst/>
                <a:latin typeface="+mn-lt"/>
                <a:ea typeface="+mn-ea"/>
                <a:cs typeface="+mn-cs"/>
              </a:rPr>
              <a:t>同级路径下。</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注意有几个文件缺少并不会提示</a:t>
            </a:r>
            <a:r>
              <a:rPr lang="en-US" altLang="zh-CN" sz="1200" b="0" i="0" kern="1200" dirty="0" err="1" smtClean="0">
                <a:solidFill>
                  <a:schemeClr val="tx1"/>
                </a:solidFill>
                <a:effectLst/>
                <a:latin typeface="+mn-lt"/>
                <a:ea typeface="+mn-ea"/>
                <a:cs typeface="+mn-cs"/>
              </a:rPr>
              <a:t>dll</a:t>
            </a:r>
            <a:r>
              <a:rPr lang="zh-CN" altLang="en-US" sz="1200" b="0" i="0" kern="1200" dirty="0" smtClean="0">
                <a:solidFill>
                  <a:schemeClr val="tx1"/>
                </a:solidFill>
                <a:effectLst/>
                <a:latin typeface="+mn-lt"/>
                <a:ea typeface="+mn-ea"/>
                <a:cs typeface="+mn-cs"/>
              </a:rPr>
              <a:t>缺失，但是没有就报错，请把</a:t>
            </a:r>
            <a:r>
              <a:rPr lang="en-US" altLang="zh-CN" sz="1200" b="0" i="0" kern="1200" dirty="0" smtClean="0">
                <a:solidFill>
                  <a:schemeClr val="tx1"/>
                </a:solidFill>
                <a:effectLst/>
                <a:latin typeface="+mn-lt"/>
                <a:ea typeface="+mn-ea"/>
                <a:cs typeface="+mn-cs"/>
              </a:rPr>
              <a:t>bin</a:t>
            </a:r>
            <a:r>
              <a:rPr lang="zh-CN" altLang="en-US" sz="1200" b="0" i="0" kern="1200" dirty="0" smtClean="0">
                <a:solidFill>
                  <a:schemeClr val="tx1"/>
                </a:solidFill>
                <a:effectLst/>
                <a:latin typeface="+mn-lt"/>
                <a:ea typeface="+mn-ea"/>
                <a:cs typeface="+mn-cs"/>
              </a:rPr>
              <a:t>下非</a:t>
            </a:r>
            <a:r>
              <a:rPr lang="en-US" altLang="zh-CN" sz="1200" b="0" i="0" kern="1200" dirty="0" smtClean="0">
                <a:solidFill>
                  <a:schemeClr val="tx1"/>
                </a:solidFill>
                <a:effectLst/>
                <a:latin typeface="+mn-lt"/>
                <a:ea typeface="+mn-ea"/>
                <a:cs typeface="+mn-cs"/>
              </a:rPr>
              <a:t>Q</a:t>
            </a:r>
            <a:r>
              <a:rPr lang="zh-CN" altLang="en-US" sz="1200" b="0" i="0" kern="1200" dirty="0" smtClean="0">
                <a:solidFill>
                  <a:schemeClr val="tx1"/>
                </a:solidFill>
                <a:effectLst/>
                <a:latin typeface="+mn-lt"/>
                <a:ea typeface="+mn-ea"/>
                <a:cs typeface="+mn-cs"/>
              </a:rPr>
              <a:t>开头的文件全部拷上。</a:t>
            </a:r>
          </a:p>
          <a:p>
            <a:r>
              <a:rPr lang="zh-CN" altLang="en-US" sz="1200" b="0" i="0" kern="1200" dirty="0" smtClean="0">
                <a:solidFill>
                  <a:schemeClr val="tx1"/>
                </a:solidFill>
                <a:effectLst/>
                <a:latin typeface="+mn-lt"/>
                <a:ea typeface="+mn-ea"/>
                <a:cs typeface="+mn-cs"/>
              </a:rPr>
              <a:t>当然为了节约可以区分</a:t>
            </a:r>
            <a:r>
              <a:rPr lang="en-US" altLang="zh-CN" sz="1200" b="0" i="0" kern="1200" dirty="0" smtClean="0">
                <a:solidFill>
                  <a:schemeClr val="tx1"/>
                </a:solidFill>
                <a:effectLst/>
                <a:latin typeface="+mn-lt"/>
                <a:ea typeface="+mn-ea"/>
                <a:cs typeface="+mn-cs"/>
              </a:rPr>
              <a:t>debug</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release</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dll</a:t>
            </a:r>
            <a:r>
              <a:rPr lang="zh-CN" altLang="en-US" sz="1200" b="0" i="0" kern="1200" dirty="0" smtClean="0">
                <a:solidFill>
                  <a:schemeClr val="tx1"/>
                </a:solidFill>
                <a:effectLst/>
                <a:latin typeface="+mn-lt"/>
                <a:ea typeface="+mn-ea"/>
                <a:cs typeface="+mn-cs"/>
              </a:rPr>
              <a:t>来拷贝，请随意。</a:t>
            </a:r>
          </a:p>
          <a:p>
            <a:endParaRPr lang="zh-CN" altLang="en-US" dirty="0"/>
          </a:p>
        </p:txBody>
      </p:sp>
      <p:sp>
        <p:nvSpPr>
          <p:cNvPr id="4" name="灯片编号占位符 3"/>
          <p:cNvSpPr>
            <a:spLocks noGrp="1"/>
          </p:cNvSpPr>
          <p:nvPr>
            <p:ph type="sldNum" sz="quarter" idx="10"/>
          </p:nvPr>
        </p:nvSpPr>
        <p:spPr/>
        <p:txBody>
          <a:bodyPr/>
          <a:lstStyle/>
          <a:p>
            <a:fld id="{684B1CD8-9F96-4F1D-A5B8-2D9E0ECCEB33}" type="slidenum">
              <a:rPr lang="zh-CN" altLang="en-US" smtClean="0"/>
              <a:t>19</a:t>
            </a:fld>
            <a:endParaRPr lang="zh-CN" altLang="en-US"/>
          </a:p>
        </p:txBody>
      </p:sp>
    </p:spTree>
    <p:extLst>
      <p:ext uri="{BB962C8B-B14F-4D97-AF65-F5344CB8AC3E}">
        <p14:creationId xmlns:p14="http://schemas.microsoft.com/office/powerpoint/2010/main" val="4162911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API</a:t>
            </a:r>
            <a:r>
              <a:rPr lang="zh-CN" altLang="en-US" dirty="0" smtClean="0"/>
              <a:t>（</a:t>
            </a:r>
            <a:r>
              <a:rPr lang="en-US" altLang="zh-CN" dirty="0" smtClean="0"/>
              <a:t>Application Programming Interface,</a:t>
            </a:r>
            <a:r>
              <a:rPr lang="zh-CN" altLang="en-US" dirty="0" smtClean="0"/>
              <a:t>应用程序编程接口）是一些预先定义的函数，</a:t>
            </a:r>
            <a:endParaRPr lang="en-US" altLang="zh-CN" dirty="0" smtClean="0"/>
          </a:p>
          <a:p>
            <a:r>
              <a:rPr lang="zh-CN" altLang="en-US" dirty="0" smtClean="0"/>
              <a:t>包含在</a:t>
            </a:r>
            <a:r>
              <a:rPr lang="en-US" altLang="zh-CN" dirty="0" smtClean="0"/>
              <a:t>Windows</a:t>
            </a:r>
            <a:r>
              <a:rPr lang="zh-CN" altLang="en-US" dirty="0" smtClean="0"/>
              <a:t>系统目录下的动态连接库文件中</a:t>
            </a:r>
            <a:r>
              <a:rPr lang="en-US" altLang="zh-CN" dirty="0" err="1" smtClean="0"/>
              <a:t>dll</a:t>
            </a:r>
            <a:r>
              <a:rPr lang="en-US" altLang="zh-CN" dirty="0" smtClean="0"/>
              <a:t> </a:t>
            </a:r>
            <a:r>
              <a:rPr lang="en-US" altLang="zh-CN" baseline="0" dirty="0" smtClean="0"/>
              <a:t> </a:t>
            </a:r>
            <a:r>
              <a:rPr lang="en-US" altLang="zh-CN" sz="1200" b="0" i="0" kern="1200" dirty="0" smtClean="0">
                <a:solidFill>
                  <a:schemeClr val="tx1"/>
                </a:solidFill>
                <a:effectLst/>
                <a:latin typeface="+mn-lt"/>
                <a:ea typeface="+mn-ea"/>
                <a:cs typeface="+mn-cs"/>
              </a:rPr>
              <a:t>Dynamic Link Library</a:t>
            </a:r>
            <a:r>
              <a:rPr lang="zh-CN" altLang="en-US" dirty="0" smtClean="0"/>
              <a:t>。</a:t>
            </a:r>
            <a:endParaRPr lang="en-US" altLang="zh-CN" dirty="0" smtClean="0"/>
          </a:p>
          <a:p>
            <a:endParaRPr lang="en-US" altLang="zh-CN" dirty="0" smtClean="0"/>
          </a:p>
          <a:p>
            <a:endParaRPr lang="en-US" altLang="zh-CN" dirty="0" smtClean="0"/>
          </a:p>
          <a:p>
            <a:r>
              <a:rPr lang="zh-CN" altLang="en-US" dirty="0" smtClean="0"/>
              <a:t>目的是提供应用程序与开发人员基于某软件或硬件得以访问一组例程的能力，而又无需访问源码，或理解内部工作机制的细节。</a:t>
            </a:r>
            <a:endParaRPr lang="zh-CN" altLang="en-US" dirty="0"/>
          </a:p>
        </p:txBody>
      </p:sp>
      <p:sp>
        <p:nvSpPr>
          <p:cNvPr id="4" name="灯片编号占位符 3"/>
          <p:cNvSpPr>
            <a:spLocks noGrp="1"/>
          </p:cNvSpPr>
          <p:nvPr>
            <p:ph type="sldNum" sz="quarter" idx="10"/>
          </p:nvPr>
        </p:nvSpPr>
        <p:spPr/>
        <p:txBody>
          <a:bodyPr/>
          <a:lstStyle/>
          <a:p>
            <a:fld id="{684B1CD8-9F96-4F1D-A5B8-2D9E0ECCEB33}" type="slidenum">
              <a:rPr lang="zh-CN" altLang="en-US" smtClean="0"/>
              <a:t>2</a:t>
            </a:fld>
            <a:endParaRPr lang="zh-CN" altLang="en-US"/>
          </a:p>
        </p:txBody>
      </p:sp>
    </p:spTree>
    <p:extLst>
      <p:ext uri="{BB962C8B-B14F-4D97-AF65-F5344CB8AC3E}">
        <p14:creationId xmlns:p14="http://schemas.microsoft.com/office/powerpoint/2010/main" val="1766093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ActiveX</a:t>
            </a:r>
            <a:r>
              <a:rPr lang="zh-CN" altLang="en-US" sz="1200" b="0" i="0" kern="1200" dirty="0" smtClean="0">
                <a:solidFill>
                  <a:schemeClr val="tx1"/>
                </a:solidFill>
                <a:effectLst/>
                <a:latin typeface="+mn-lt"/>
                <a:ea typeface="+mn-ea"/>
                <a:cs typeface="+mn-cs"/>
              </a:rPr>
              <a:t>控件可以看作是一个极小的服务器应用程序，它不能独立运行，必须嵌入到某个容器程序中，与该容器一起运行。这个容器包括</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网页，应用程序窗体等。。</a:t>
            </a:r>
            <a:r>
              <a:rPr lang="en-US" altLang="zh-CN" dirty="0" smtClean="0"/>
              <a:t>ActiveX </a:t>
            </a:r>
            <a:r>
              <a:rPr lang="zh-CN" altLang="en-US" dirty="0" smtClean="0"/>
              <a:t>控件是用于互联网的很小的程序，有时称为插件程序</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84B1CD8-9F96-4F1D-A5B8-2D9E0ECCEB33}" type="slidenum">
              <a:rPr lang="zh-CN" altLang="en-US" smtClean="0"/>
              <a:t>4</a:t>
            </a:fld>
            <a:endParaRPr lang="zh-CN" altLang="en-US"/>
          </a:p>
        </p:txBody>
      </p:sp>
    </p:spTree>
    <p:extLst>
      <p:ext uri="{BB962C8B-B14F-4D97-AF65-F5344CB8AC3E}">
        <p14:creationId xmlns:p14="http://schemas.microsoft.com/office/powerpoint/2010/main" val="3999741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1,SDI</a:t>
            </a:r>
            <a:r>
              <a:rPr lang="zh-CN" altLang="en-US" sz="1200" b="0" i="0" kern="1200" dirty="0" smtClean="0">
                <a:solidFill>
                  <a:schemeClr val="tx1"/>
                </a:solidFill>
                <a:effectLst/>
                <a:latin typeface="+mn-lt"/>
                <a:ea typeface="+mn-ea"/>
                <a:cs typeface="+mn-cs"/>
              </a:rPr>
              <a:t>比</a:t>
            </a:r>
            <a:r>
              <a:rPr lang="en-US" altLang="zh-CN" sz="1200" b="0" i="0" kern="1200" dirty="0" smtClean="0">
                <a:solidFill>
                  <a:schemeClr val="tx1"/>
                </a:solidFill>
                <a:effectLst/>
                <a:latin typeface="+mn-lt"/>
                <a:ea typeface="+mn-ea"/>
                <a:cs typeface="+mn-cs"/>
              </a:rPr>
              <a:t>dialog based</a:t>
            </a:r>
            <a:r>
              <a:rPr lang="zh-CN" altLang="en-US" sz="1200" b="0" i="0" kern="1200" dirty="0" smtClean="0">
                <a:solidFill>
                  <a:schemeClr val="tx1"/>
                </a:solidFill>
                <a:effectLst/>
                <a:latin typeface="+mn-lt"/>
                <a:ea typeface="+mn-ea"/>
                <a:cs typeface="+mn-cs"/>
              </a:rPr>
              <a:t>有更丰富的默认窗体，比如，默认的菜单，</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2,SDI</a:t>
            </a:r>
            <a:r>
              <a:rPr lang="zh-CN" altLang="en-US" sz="1200" b="0" i="0" kern="1200" dirty="0" smtClean="0">
                <a:solidFill>
                  <a:schemeClr val="tx1"/>
                </a:solidFill>
                <a:effectLst/>
                <a:latin typeface="+mn-lt"/>
                <a:ea typeface="+mn-ea"/>
                <a:cs typeface="+mn-cs"/>
              </a:rPr>
              <a:t>有</a:t>
            </a:r>
            <a:r>
              <a:rPr lang="en-US" altLang="zh-CN" sz="1200" b="0" i="0" kern="1200" dirty="0" smtClean="0">
                <a:solidFill>
                  <a:schemeClr val="tx1"/>
                </a:solidFill>
                <a:effectLst/>
                <a:latin typeface="+mn-lt"/>
                <a:ea typeface="+mn-ea"/>
                <a:cs typeface="+mn-cs"/>
              </a:rPr>
              <a:t>document-view</a:t>
            </a:r>
            <a:r>
              <a:rPr lang="zh-CN" altLang="en-US" sz="1200" b="0" i="0" kern="1200" dirty="0" smtClean="0">
                <a:solidFill>
                  <a:schemeClr val="tx1"/>
                </a:solidFill>
                <a:effectLst/>
                <a:latin typeface="+mn-lt"/>
                <a:ea typeface="+mn-ea"/>
                <a:cs typeface="+mn-cs"/>
              </a:rPr>
              <a:t>的代码结构，而</a:t>
            </a:r>
            <a:r>
              <a:rPr lang="en-US" altLang="zh-CN" sz="1200" b="0" i="0" kern="1200" dirty="0" smtClean="0">
                <a:solidFill>
                  <a:schemeClr val="tx1"/>
                </a:solidFill>
                <a:effectLst/>
                <a:latin typeface="+mn-lt"/>
                <a:ea typeface="+mn-ea"/>
                <a:cs typeface="+mn-cs"/>
              </a:rPr>
              <a:t>DIALOG based</a:t>
            </a:r>
            <a:r>
              <a:rPr lang="zh-CN" altLang="en-US" sz="1200" b="0" i="0" kern="1200" dirty="0" smtClean="0">
                <a:solidFill>
                  <a:schemeClr val="tx1"/>
                </a:solidFill>
                <a:effectLst/>
                <a:latin typeface="+mn-lt"/>
                <a:ea typeface="+mn-ea"/>
                <a:cs typeface="+mn-cs"/>
              </a:rPr>
              <a:t>没有这个</a:t>
            </a:r>
            <a:r>
              <a:rPr lang="en-US" altLang="zh-CN" sz="1200" b="0" i="0" kern="1200" dirty="0" smtClean="0">
                <a:solidFill>
                  <a:schemeClr val="tx1"/>
                </a:solidFill>
                <a:effectLst/>
                <a:latin typeface="+mn-lt"/>
                <a:ea typeface="+mn-ea"/>
                <a:cs typeface="+mn-cs"/>
              </a:rPr>
              <a:t>D-V</a:t>
            </a:r>
            <a:r>
              <a:rPr lang="zh-CN" altLang="en-US" sz="1200" b="0" i="0" kern="1200" dirty="0" smtClean="0">
                <a:solidFill>
                  <a:schemeClr val="tx1"/>
                </a:solidFill>
                <a:effectLst/>
                <a:latin typeface="+mn-lt"/>
                <a:ea typeface="+mn-ea"/>
                <a:cs typeface="+mn-cs"/>
              </a:rPr>
              <a:t>结构</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总结一下就是，</a:t>
            </a:r>
            <a:r>
              <a:rPr lang="en-US" altLang="zh-CN" sz="1200" b="0" i="0" kern="1200" dirty="0" smtClean="0">
                <a:solidFill>
                  <a:schemeClr val="tx1"/>
                </a:solidFill>
                <a:effectLst/>
                <a:latin typeface="+mn-lt"/>
                <a:ea typeface="+mn-ea"/>
                <a:cs typeface="+mn-cs"/>
              </a:rPr>
              <a:t>DIALOG BASED</a:t>
            </a:r>
            <a:r>
              <a:rPr lang="zh-CN" altLang="en-US" sz="1200" b="0" i="0" kern="1200" dirty="0" smtClean="0">
                <a:solidFill>
                  <a:schemeClr val="tx1"/>
                </a:solidFill>
                <a:effectLst/>
                <a:latin typeface="+mn-lt"/>
                <a:ea typeface="+mn-ea"/>
                <a:cs typeface="+mn-cs"/>
              </a:rPr>
              <a:t>趋向于做任务非常单一的小程序，所有的任务可以在一个窗体完成的</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而</a:t>
            </a:r>
            <a:r>
              <a:rPr lang="en-US" altLang="zh-CN" sz="1200" b="0" i="0" kern="1200" dirty="0" smtClean="0">
                <a:solidFill>
                  <a:schemeClr val="tx1"/>
                </a:solidFill>
                <a:effectLst/>
                <a:latin typeface="+mn-lt"/>
                <a:ea typeface="+mn-ea"/>
                <a:cs typeface="+mn-cs"/>
              </a:rPr>
              <a:t>SDI</a:t>
            </a:r>
            <a:r>
              <a:rPr lang="zh-CN" altLang="en-US" sz="1200" b="0" i="0" kern="1200" dirty="0" smtClean="0">
                <a:solidFill>
                  <a:schemeClr val="tx1"/>
                </a:solidFill>
                <a:effectLst/>
                <a:latin typeface="+mn-lt"/>
                <a:ea typeface="+mn-ea"/>
                <a:cs typeface="+mn-cs"/>
              </a:rPr>
              <a:t>会复杂一点</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适合绘图 ，因为</a:t>
            </a:r>
            <a:r>
              <a:rPr lang="en-US" altLang="zh-CN" sz="1200" b="0" i="0" kern="1200" dirty="0" smtClean="0">
                <a:solidFill>
                  <a:schemeClr val="tx1"/>
                </a:solidFill>
                <a:effectLst/>
                <a:latin typeface="+mn-lt"/>
                <a:ea typeface="+mn-ea"/>
                <a:cs typeface="+mn-cs"/>
              </a:rPr>
              <a:t>DIALOG BASED</a:t>
            </a:r>
            <a:r>
              <a:rPr lang="zh-CN" altLang="en-US" sz="1200" b="0" i="0" kern="1200" dirty="0" smtClean="0">
                <a:solidFill>
                  <a:schemeClr val="tx1"/>
                </a:solidFill>
                <a:effectLst/>
                <a:latin typeface="+mn-lt"/>
                <a:ea typeface="+mn-ea"/>
                <a:cs typeface="+mn-cs"/>
              </a:rPr>
              <a:t>也可以做成非常复杂的窗体</a:t>
            </a:r>
            <a:endParaRPr lang="en-US" altLang="zh-CN" dirty="0" smtClean="0"/>
          </a:p>
          <a:p>
            <a:endParaRPr lang="en-US" altLang="zh-CN" dirty="0" smtClean="0"/>
          </a:p>
          <a:p>
            <a:r>
              <a:rPr lang="zh-CN" altLang="en-US" dirty="0" smtClean="0"/>
              <a:t>要注意下右下角的</a:t>
            </a:r>
            <a:r>
              <a:rPr lang="en-US" altLang="zh-CN" dirty="0" smtClean="0"/>
              <a:t>MFC</a:t>
            </a:r>
            <a:r>
              <a:rPr lang="zh-CN" altLang="en-US" dirty="0" smtClean="0"/>
              <a:t>的使用，如果是在本机上可以选择动态库</a:t>
            </a:r>
            <a:r>
              <a:rPr lang="en-US" altLang="zh-CN" dirty="0" err="1" smtClean="0"/>
              <a:t>Dll</a:t>
            </a:r>
            <a:r>
              <a:rPr lang="zh-CN" altLang="en-US" dirty="0" smtClean="0"/>
              <a:t>的模式，如果想在别人并没有你的环境的情况下，则最好选择静态库中使用</a:t>
            </a:r>
            <a:r>
              <a:rPr lang="en-US" altLang="zh-CN" dirty="0" smtClean="0"/>
              <a:t>MFC</a:t>
            </a:r>
            <a:r>
              <a:rPr lang="zh-CN" altLang="en-US" dirty="0" smtClean="0"/>
              <a:t>，这样就相当于把</a:t>
            </a:r>
            <a:r>
              <a:rPr lang="en-US" altLang="zh-CN" dirty="0" err="1" smtClean="0"/>
              <a:t>dll</a:t>
            </a:r>
            <a:r>
              <a:rPr lang="zh-CN" altLang="en-US" dirty="0" smtClean="0"/>
              <a:t>也封装进了程序，从而程序会比</a:t>
            </a:r>
            <a:r>
              <a:rPr lang="en-US" altLang="zh-CN" dirty="0" smtClean="0"/>
              <a:t>DLL</a:t>
            </a:r>
            <a:r>
              <a:rPr lang="zh-CN" altLang="en-US" dirty="0" smtClean="0"/>
              <a:t>的略大一点</a:t>
            </a:r>
            <a:endParaRPr lang="zh-CN" altLang="en-US" dirty="0"/>
          </a:p>
        </p:txBody>
      </p:sp>
      <p:sp>
        <p:nvSpPr>
          <p:cNvPr id="4" name="灯片编号占位符 3"/>
          <p:cNvSpPr>
            <a:spLocks noGrp="1"/>
          </p:cNvSpPr>
          <p:nvPr>
            <p:ph type="sldNum" sz="quarter" idx="10"/>
          </p:nvPr>
        </p:nvSpPr>
        <p:spPr/>
        <p:txBody>
          <a:bodyPr/>
          <a:lstStyle/>
          <a:p>
            <a:fld id="{684B1CD8-9F96-4F1D-A5B8-2D9E0ECCEB33}" type="slidenum">
              <a:rPr lang="zh-CN" altLang="en-US" smtClean="0"/>
              <a:t>6</a:t>
            </a:fld>
            <a:endParaRPr lang="zh-CN" altLang="en-US"/>
          </a:p>
        </p:txBody>
      </p:sp>
    </p:spTree>
    <p:extLst>
      <p:ext uri="{BB962C8B-B14F-4D97-AF65-F5344CB8AC3E}">
        <p14:creationId xmlns:p14="http://schemas.microsoft.com/office/powerpoint/2010/main" val="1438920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可执行文件 </a:t>
            </a:r>
            <a:r>
              <a:rPr lang="en-US" altLang="zh-CN" sz="1200" b="0" i="0" kern="1200" dirty="0" smtClean="0">
                <a:solidFill>
                  <a:schemeClr val="tx1"/>
                </a:solidFill>
                <a:effectLst/>
                <a:latin typeface="+mn-lt"/>
                <a:ea typeface="+mn-ea"/>
                <a:cs typeface="+mn-cs"/>
              </a:rPr>
              <a:t>(executable file) </a:t>
            </a:r>
            <a:r>
              <a:rPr lang="zh-CN" altLang="en-US" sz="1200" b="0" i="0" kern="1200" dirty="0" smtClean="0">
                <a:solidFill>
                  <a:schemeClr val="tx1"/>
                </a:solidFill>
                <a:effectLst/>
                <a:latin typeface="+mn-lt"/>
                <a:ea typeface="+mn-ea"/>
                <a:cs typeface="+mn-cs"/>
              </a:rPr>
              <a:t>指的是可以由操作系统进行加载执行的文件。在不同的操作系统环境下，可执行程序的呈现方式不一样。</a:t>
            </a:r>
          </a:p>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windows</a:t>
            </a:r>
            <a:r>
              <a:rPr lang="zh-CN" altLang="en-US" sz="1200" b="0" i="0" kern="1200" dirty="0" smtClean="0">
                <a:solidFill>
                  <a:schemeClr val="tx1"/>
                </a:solidFill>
                <a:effectLst/>
                <a:latin typeface="+mn-lt"/>
                <a:ea typeface="+mn-ea"/>
                <a:cs typeface="+mn-cs"/>
              </a:rPr>
              <a:t>操作系统下，可执行程序可以是 </a:t>
            </a:r>
            <a:r>
              <a:rPr lang="en-US" altLang="zh-CN" sz="1200" b="0" i="0" kern="1200" dirty="0" smtClean="0">
                <a:solidFill>
                  <a:schemeClr val="tx1"/>
                </a:solidFill>
                <a:effectLst/>
                <a:latin typeface="+mn-lt"/>
                <a:ea typeface="+mn-ea"/>
                <a:cs typeface="+mn-cs"/>
              </a:rPr>
              <a:t>.exe</a:t>
            </a:r>
            <a:r>
              <a:rPr lang="zh-CN" altLang="en-US" sz="1200" b="0" i="0" kern="1200" dirty="0" smtClean="0">
                <a:solidFill>
                  <a:schemeClr val="tx1"/>
                </a:solidFill>
                <a:effectLst/>
                <a:latin typeface="+mn-lt"/>
                <a:ea typeface="+mn-ea"/>
                <a:cs typeface="+mn-cs"/>
              </a:rPr>
              <a:t>文件 </a:t>
            </a:r>
            <a:r>
              <a:rPr lang="en-US" altLang="zh-CN" sz="1200" b="0" i="0" kern="1200" dirty="0" smtClean="0">
                <a:solidFill>
                  <a:schemeClr val="tx1"/>
                </a:solidFill>
                <a:effectLst/>
                <a:latin typeface="+mn-lt"/>
                <a:ea typeface="+mn-ea"/>
                <a:cs typeface="+mn-cs"/>
              </a:rPr>
              <a:t>.sys</a:t>
            </a:r>
            <a:r>
              <a:rPr lang="zh-CN" altLang="en-US" sz="1200" b="0" i="0" kern="1200" dirty="0" smtClean="0">
                <a:solidFill>
                  <a:schemeClr val="tx1"/>
                </a:solidFill>
                <a:effectLst/>
                <a:latin typeface="+mn-lt"/>
                <a:ea typeface="+mn-ea"/>
                <a:cs typeface="+mn-cs"/>
              </a:rPr>
              <a:t>文件 </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等类型文件。</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两种编译方式。</a:t>
            </a:r>
            <a:r>
              <a:rPr lang="en-US" altLang="zh-CN" sz="1200" b="0" i="0" kern="1200" dirty="0" smtClean="0">
                <a:solidFill>
                  <a:schemeClr val="tx1"/>
                </a:solidFill>
                <a:effectLst/>
                <a:latin typeface="+mn-lt"/>
                <a:ea typeface="+mn-ea"/>
                <a:cs typeface="+mn-cs"/>
              </a:rPr>
              <a:t>Debug </a:t>
            </a:r>
            <a:r>
              <a:rPr lang="zh-CN" altLang="en-US" sz="1200" b="0" i="0" kern="1200" dirty="0" smtClean="0">
                <a:solidFill>
                  <a:schemeClr val="tx1"/>
                </a:solidFill>
                <a:effectLst/>
                <a:latin typeface="+mn-lt"/>
                <a:ea typeface="+mn-ea"/>
                <a:cs typeface="+mn-cs"/>
              </a:rPr>
              <a:t>通常称为调试版本，它包含调试信息，并且不作任何优化，便于程序员调试程序。</a:t>
            </a:r>
            <a:r>
              <a:rPr lang="en-US" altLang="zh-CN" sz="1200" b="0" i="0" kern="1200" dirty="0" smtClean="0">
                <a:solidFill>
                  <a:schemeClr val="tx1"/>
                </a:solidFill>
                <a:effectLst/>
                <a:latin typeface="+mn-lt"/>
                <a:ea typeface="+mn-ea"/>
                <a:cs typeface="+mn-cs"/>
              </a:rPr>
              <a:t>Release </a:t>
            </a:r>
            <a:r>
              <a:rPr lang="zh-CN" altLang="en-US" sz="1200" b="0" i="0" kern="1200" dirty="0" smtClean="0">
                <a:solidFill>
                  <a:schemeClr val="tx1"/>
                </a:solidFill>
                <a:effectLst/>
                <a:latin typeface="+mn-lt"/>
                <a:ea typeface="+mn-ea"/>
                <a:cs typeface="+mn-cs"/>
              </a:rPr>
              <a:t>称为发布版本，它往往是进行了各种优化，使得程序在代码大小和运行速度上都是最优的，以便用户很好地使用。</a:t>
            </a:r>
            <a:endParaRPr lang="zh-CN" altLang="en-US" dirty="0"/>
          </a:p>
        </p:txBody>
      </p:sp>
      <p:sp>
        <p:nvSpPr>
          <p:cNvPr id="4" name="灯片编号占位符 3"/>
          <p:cNvSpPr>
            <a:spLocks noGrp="1"/>
          </p:cNvSpPr>
          <p:nvPr>
            <p:ph type="sldNum" sz="quarter" idx="10"/>
          </p:nvPr>
        </p:nvSpPr>
        <p:spPr/>
        <p:txBody>
          <a:bodyPr/>
          <a:lstStyle/>
          <a:p>
            <a:fld id="{684B1CD8-9F96-4F1D-A5B8-2D9E0ECCEB33}" type="slidenum">
              <a:rPr lang="zh-CN" altLang="en-US" smtClean="0"/>
              <a:t>13</a:t>
            </a:fld>
            <a:endParaRPr lang="zh-CN" altLang="en-US"/>
          </a:p>
        </p:txBody>
      </p:sp>
    </p:spTree>
    <p:extLst>
      <p:ext uri="{BB962C8B-B14F-4D97-AF65-F5344CB8AC3E}">
        <p14:creationId xmlns:p14="http://schemas.microsoft.com/office/powerpoint/2010/main" val="1843963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pdb</a:t>
            </a:r>
            <a:r>
              <a:rPr lang="zh-CN" altLang="en-US" sz="1200" b="0" i="0" kern="1200" dirty="0" smtClean="0">
                <a:solidFill>
                  <a:schemeClr val="tx1"/>
                </a:solidFill>
                <a:effectLst/>
                <a:latin typeface="+mn-lt"/>
                <a:ea typeface="+mn-ea"/>
                <a:cs typeface="+mn-cs"/>
              </a:rPr>
              <a:t>帮助软件调试</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Native C++ PDB</a:t>
            </a:r>
            <a:r>
              <a:rPr lang="zh-CN" altLang="en-US" sz="1200" b="0" i="0" kern="1200" dirty="0" smtClean="0">
                <a:solidFill>
                  <a:schemeClr val="tx1"/>
                </a:solidFill>
                <a:effectLst/>
                <a:latin typeface="+mn-lt"/>
                <a:ea typeface="+mn-ea"/>
                <a:cs typeface="+mn-cs"/>
              </a:rPr>
              <a:t>包含了如下的信息：</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 </a:t>
            </a:r>
            <a:r>
              <a:rPr lang="en-US" altLang="zh-CN" sz="1200" b="0" i="0" kern="1200" dirty="0" smtClean="0">
                <a:solidFill>
                  <a:schemeClr val="tx1"/>
                </a:solidFill>
                <a:effectLst/>
                <a:latin typeface="+mn-lt"/>
                <a:ea typeface="+mn-ea"/>
                <a:cs typeface="+mn-cs"/>
              </a:rPr>
              <a:t>public</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private </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static</a:t>
            </a:r>
            <a:r>
              <a:rPr lang="zh-CN" altLang="en-US" sz="1200" b="0" i="0" kern="1200" dirty="0" smtClean="0">
                <a:solidFill>
                  <a:schemeClr val="tx1"/>
                </a:solidFill>
                <a:effectLst/>
                <a:latin typeface="+mn-lt"/>
                <a:ea typeface="+mn-ea"/>
                <a:cs typeface="+mn-cs"/>
              </a:rPr>
              <a:t>函数地址；</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 全局变量的名字和地址；</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 参数和局部变量的名字和在堆栈的偏移量；</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 </a:t>
            </a:r>
            <a:r>
              <a:rPr lang="en-US" altLang="zh-CN" sz="1200" b="0" i="0" kern="1200" dirty="0" smtClean="0">
                <a:solidFill>
                  <a:schemeClr val="tx1"/>
                </a:solidFill>
                <a:effectLst/>
                <a:latin typeface="+mn-lt"/>
                <a:ea typeface="+mn-ea"/>
                <a:cs typeface="+mn-cs"/>
              </a:rPr>
              <a:t>class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structure </a:t>
            </a:r>
            <a:r>
              <a:rPr lang="zh-CN" altLang="en-US" sz="1200" b="0" i="0" kern="1200" dirty="0" smtClean="0">
                <a:solidFill>
                  <a:schemeClr val="tx1"/>
                </a:solidFill>
                <a:effectLst/>
                <a:latin typeface="+mn-lt"/>
                <a:ea typeface="+mn-ea"/>
                <a:cs typeface="+mn-cs"/>
              </a:rPr>
              <a:t>和数据的类型定义；</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 </a:t>
            </a:r>
            <a:r>
              <a:rPr lang="en-US" altLang="zh-CN" sz="1200" b="0" i="0" kern="1200" dirty="0" smtClean="0">
                <a:solidFill>
                  <a:schemeClr val="tx1"/>
                </a:solidFill>
                <a:effectLst/>
                <a:latin typeface="+mn-lt"/>
                <a:ea typeface="+mn-ea"/>
                <a:cs typeface="+mn-cs"/>
              </a:rPr>
              <a:t>Frame Pointer Omission </a:t>
            </a:r>
            <a:r>
              <a:rPr lang="zh-CN" altLang="en-US" sz="1200" b="0" i="0" kern="1200" dirty="0" smtClean="0">
                <a:solidFill>
                  <a:schemeClr val="tx1"/>
                </a:solidFill>
                <a:effectLst/>
                <a:latin typeface="+mn-lt"/>
                <a:ea typeface="+mn-ea"/>
                <a:cs typeface="+mn-cs"/>
              </a:rPr>
              <a:t>数据，用来在</a:t>
            </a:r>
            <a:r>
              <a:rPr lang="en-US" altLang="zh-CN" sz="1200" b="0" i="0" kern="1200" dirty="0" smtClean="0">
                <a:solidFill>
                  <a:schemeClr val="tx1"/>
                </a:solidFill>
                <a:effectLst/>
                <a:latin typeface="+mn-lt"/>
                <a:ea typeface="+mn-ea"/>
                <a:cs typeface="+mn-cs"/>
              </a:rPr>
              <a:t>x86</a:t>
            </a:r>
            <a:r>
              <a:rPr lang="zh-CN" altLang="en-US" sz="1200" b="0" i="0" kern="1200" dirty="0" smtClean="0">
                <a:solidFill>
                  <a:schemeClr val="tx1"/>
                </a:solidFill>
                <a:effectLst/>
                <a:latin typeface="+mn-lt"/>
                <a:ea typeface="+mn-ea"/>
                <a:cs typeface="+mn-cs"/>
              </a:rPr>
              <a:t>上的</a:t>
            </a:r>
            <a:r>
              <a:rPr lang="en-US" altLang="zh-CN" sz="1200" b="0" i="0" kern="1200" dirty="0" smtClean="0">
                <a:solidFill>
                  <a:schemeClr val="tx1"/>
                </a:solidFill>
                <a:effectLst/>
                <a:latin typeface="+mn-lt"/>
                <a:ea typeface="+mn-ea"/>
                <a:cs typeface="+mn-cs"/>
              </a:rPr>
              <a:t>native</a:t>
            </a:r>
            <a:r>
              <a:rPr lang="zh-CN" altLang="en-US" sz="1200" b="0" i="0" kern="1200" dirty="0" smtClean="0">
                <a:solidFill>
                  <a:schemeClr val="tx1"/>
                </a:solidFill>
                <a:effectLst/>
                <a:latin typeface="+mn-lt"/>
                <a:ea typeface="+mn-ea"/>
                <a:cs typeface="+mn-cs"/>
              </a:rPr>
              <a:t>堆栈的遍历；</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 源代码文件的名字和行数；</a:t>
            </a:r>
            <a:endParaRPr lang="zh-CN" altLang="en-US" dirty="0"/>
          </a:p>
        </p:txBody>
      </p:sp>
      <p:sp>
        <p:nvSpPr>
          <p:cNvPr id="4" name="灯片编号占位符 3"/>
          <p:cNvSpPr>
            <a:spLocks noGrp="1"/>
          </p:cNvSpPr>
          <p:nvPr>
            <p:ph type="sldNum" sz="quarter" idx="10"/>
          </p:nvPr>
        </p:nvSpPr>
        <p:spPr/>
        <p:txBody>
          <a:bodyPr/>
          <a:lstStyle/>
          <a:p>
            <a:fld id="{684B1CD8-9F96-4F1D-A5B8-2D9E0ECCEB33}" type="slidenum">
              <a:rPr lang="zh-CN" altLang="en-US" smtClean="0"/>
              <a:t>14</a:t>
            </a:fld>
            <a:endParaRPr lang="zh-CN" altLang="en-US"/>
          </a:p>
        </p:txBody>
      </p:sp>
    </p:spTree>
    <p:extLst>
      <p:ext uri="{BB962C8B-B14F-4D97-AF65-F5344CB8AC3E}">
        <p14:creationId xmlns:p14="http://schemas.microsoft.com/office/powerpoint/2010/main" val="3977712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要适配跨</a:t>
            </a:r>
            <a:r>
              <a:rPr lang="en-US" altLang="zh-CN" sz="1200" b="0" i="0" kern="1200" dirty="0" smtClean="0">
                <a:solidFill>
                  <a:schemeClr val="tx1"/>
                </a:solidFill>
                <a:effectLst/>
                <a:latin typeface="+mn-lt"/>
                <a:ea typeface="+mn-ea"/>
                <a:cs typeface="+mn-cs"/>
              </a:rPr>
              <a:t>windows</a:t>
            </a:r>
            <a:r>
              <a:rPr lang="zh-CN" altLang="en-US" sz="1200" b="0" i="0" kern="1200" dirty="0" smtClean="0">
                <a:solidFill>
                  <a:schemeClr val="tx1"/>
                </a:solidFill>
                <a:effectLst/>
                <a:latin typeface="+mn-lt"/>
                <a:ea typeface="+mn-ea"/>
                <a:cs typeface="+mn-cs"/>
              </a:rPr>
              <a:t>平台，核心没什么特别的。</a:t>
            </a:r>
          </a:p>
          <a:p>
            <a:r>
              <a:rPr lang="zh-CN" altLang="en-US" sz="1200" b="0" i="0" kern="1200" dirty="0" smtClean="0">
                <a:solidFill>
                  <a:schemeClr val="tx1"/>
                </a:solidFill>
                <a:effectLst/>
                <a:latin typeface="+mn-lt"/>
                <a:ea typeface="+mn-ea"/>
                <a:cs typeface="+mn-cs"/>
              </a:rPr>
              <a:t>需要的库文件都在</a:t>
            </a:r>
            <a:r>
              <a:rPr lang="en-US" altLang="zh-CN" sz="1200" b="0" i="0" kern="1200" dirty="0" smtClean="0">
                <a:solidFill>
                  <a:schemeClr val="tx1"/>
                </a:solidFill>
                <a:effectLst/>
                <a:latin typeface="+mn-lt"/>
                <a:ea typeface="+mn-ea"/>
                <a:cs typeface="+mn-cs"/>
              </a:rPr>
              <a:t>C:\Qt\Qt5.2.1-86\5.2.1\msvc2012\bin</a:t>
            </a:r>
            <a:r>
              <a:rPr lang="zh-CN" altLang="en-US" sz="1200" b="0" i="0" kern="1200" dirty="0" smtClean="0">
                <a:solidFill>
                  <a:schemeClr val="tx1"/>
                </a:solidFill>
                <a:effectLst/>
                <a:latin typeface="+mn-lt"/>
                <a:ea typeface="+mn-ea"/>
                <a:cs typeface="+mn-cs"/>
              </a:rPr>
              <a:t>。根据自己具体目录更改。</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另外不同平台下需要</a:t>
            </a:r>
            <a:r>
              <a:rPr lang="en-US" altLang="zh-CN" sz="1200" b="0" i="0" kern="1200" dirty="0" smtClean="0">
                <a:solidFill>
                  <a:schemeClr val="tx1"/>
                </a:solidFill>
                <a:effectLst/>
                <a:latin typeface="+mn-lt"/>
                <a:ea typeface="+mn-ea"/>
                <a:cs typeface="+mn-cs"/>
              </a:rPr>
              <a:t>platform</a:t>
            </a:r>
            <a:r>
              <a:rPr lang="zh-CN" altLang="en-US" sz="1200" b="0" i="0" kern="1200" dirty="0" smtClean="0">
                <a:solidFill>
                  <a:schemeClr val="tx1"/>
                </a:solidFill>
                <a:effectLst/>
                <a:latin typeface="+mn-lt"/>
                <a:ea typeface="+mn-ea"/>
                <a:cs typeface="+mn-cs"/>
              </a:rPr>
              <a:t>文件夹</a:t>
            </a:r>
            <a:r>
              <a:rPr lang="en-US" altLang="zh-CN" sz="1200" b="0" i="0" kern="1200" dirty="0" smtClean="0">
                <a:solidFill>
                  <a:schemeClr val="tx1"/>
                </a:solidFill>
                <a:effectLst/>
                <a:latin typeface="+mn-lt"/>
                <a:ea typeface="+mn-ea"/>
                <a:cs typeface="+mn-cs"/>
              </a:rPr>
              <a:t>C:\Qt\Qt5.2.1-86\5.2.1\msvc2012\plugins\platforms</a:t>
            </a:r>
          </a:p>
          <a:p>
            <a:r>
              <a:rPr lang="zh-CN" altLang="en-US" sz="1200" b="0" i="0" kern="1200" dirty="0" smtClean="0">
                <a:solidFill>
                  <a:schemeClr val="tx1"/>
                </a:solidFill>
                <a:effectLst/>
                <a:latin typeface="+mn-lt"/>
                <a:ea typeface="+mn-ea"/>
                <a:cs typeface="+mn-cs"/>
              </a:rPr>
              <a:t>如果没有设置程序访问库文件路径的，需要把</a:t>
            </a:r>
            <a:r>
              <a:rPr lang="en-US" altLang="zh-CN" sz="1200" b="0" i="0" kern="1200" dirty="0" smtClean="0">
                <a:solidFill>
                  <a:schemeClr val="tx1"/>
                </a:solidFill>
                <a:effectLst/>
                <a:latin typeface="+mn-lt"/>
                <a:ea typeface="+mn-ea"/>
                <a:cs typeface="+mn-cs"/>
              </a:rPr>
              <a:t>platform</a:t>
            </a:r>
            <a:r>
              <a:rPr lang="zh-CN" altLang="en-US" sz="1200" b="0" i="0" kern="1200" dirty="0" smtClean="0">
                <a:solidFill>
                  <a:schemeClr val="tx1"/>
                </a:solidFill>
                <a:effectLst/>
                <a:latin typeface="+mn-lt"/>
                <a:ea typeface="+mn-ea"/>
                <a:cs typeface="+mn-cs"/>
              </a:rPr>
              <a:t>放到</a:t>
            </a:r>
            <a:r>
              <a:rPr lang="en-US" altLang="zh-CN" sz="1200" b="0" i="0" kern="1200" dirty="0" smtClean="0">
                <a:solidFill>
                  <a:schemeClr val="tx1"/>
                </a:solidFill>
                <a:effectLst/>
                <a:latin typeface="+mn-lt"/>
                <a:ea typeface="+mn-ea"/>
                <a:cs typeface="+mn-cs"/>
              </a:rPr>
              <a:t>exe</a:t>
            </a:r>
            <a:r>
              <a:rPr lang="zh-CN" altLang="en-US" sz="1200" b="0" i="0" kern="1200" dirty="0" smtClean="0">
                <a:solidFill>
                  <a:schemeClr val="tx1"/>
                </a:solidFill>
                <a:effectLst/>
                <a:latin typeface="+mn-lt"/>
                <a:ea typeface="+mn-ea"/>
                <a:cs typeface="+mn-cs"/>
              </a:rPr>
              <a:t>同级路径下。比较杂乱。</a:t>
            </a:r>
          </a:p>
          <a:p>
            <a:r>
              <a:rPr lang="zh-CN" altLang="en-US" sz="1200" b="0" i="0" kern="1200" dirty="0" smtClean="0">
                <a:solidFill>
                  <a:schemeClr val="tx1"/>
                </a:solidFill>
                <a:effectLst/>
                <a:latin typeface="+mn-lt"/>
                <a:ea typeface="+mn-ea"/>
                <a:cs typeface="+mn-cs"/>
              </a:rPr>
              <a:t>注意有几个文件缺少并不会提示</a:t>
            </a:r>
            <a:r>
              <a:rPr lang="en-US" altLang="zh-CN" sz="1200" b="0" i="0" kern="1200" dirty="0" err="1" smtClean="0">
                <a:solidFill>
                  <a:schemeClr val="tx1"/>
                </a:solidFill>
                <a:effectLst/>
                <a:latin typeface="+mn-lt"/>
                <a:ea typeface="+mn-ea"/>
                <a:cs typeface="+mn-cs"/>
              </a:rPr>
              <a:t>dll</a:t>
            </a:r>
            <a:r>
              <a:rPr lang="zh-CN" altLang="en-US" sz="1200" b="0" i="0" kern="1200" dirty="0" smtClean="0">
                <a:solidFill>
                  <a:schemeClr val="tx1"/>
                </a:solidFill>
                <a:effectLst/>
                <a:latin typeface="+mn-lt"/>
                <a:ea typeface="+mn-ea"/>
                <a:cs typeface="+mn-cs"/>
              </a:rPr>
              <a:t>缺失，但是没有就报错，请把</a:t>
            </a:r>
            <a:r>
              <a:rPr lang="en-US" altLang="zh-CN" sz="1200" b="0" i="0" kern="1200" dirty="0" smtClean="0">
                <a:solidFill>
                  <a:schemeClr val="tx1"/>
                </a:solidFill>
                <a:effectLst/>
                <a:latin typeface="+mn-lt"/>
                <a:ea typeface="+mn-ea"/>
                <a:cs typeface="+mn-cs"/>
              </a:rPr>
              <a:t>bin</a:t>
            </a:r>
            <a:r>
              <a:rPr lang="zh-CN" altLang="en-US" sz="1200" b="0" i="0" kern="1200" dirty="0" smtClean="0">
                <a:solidFill>
                  <a:schemeClr val="tx1"/>
                </a:solidFill>
                <a:effectLst/>
                <a:latin typeface="+mn-lt"/>
                <a:ea typeface="+mn-ea"/>
                <a:cs typeface="+mn-cs"/>
              </a:rPr>
              <a:t>下非</a:t>
            </a:r>
            <a:r>
              <a:rPr lang="en-US" altLang="zh-CN" sz="1200" b="0" i="0" kern="1200" dirty="0" smtClean="0">
                <a:solidFill>
                  <a:schemeClr val="tx1"/>
                </a:solidFill>
                <a:effectLst/>
                <a:latin typeface="+mn-lt"/>
                <a:ea typeface="+mn-ea"/>
                <a:cs typeface="+mn-cs"/>
              </a:rPr>
              <a:t>Q</a:t>
            </a:r>
            <a:r>
              <a:rPr lang="zh-CN" altLang="en-US" sz="1200" b="0" i="0" kern="1200" dirty="0" smtClean="0">
                <a:solidFill>
                  <a:schemeClr val="tx1"/>
                </a:solidFill>
                <a:effectLst/>
                <a:latin typeface="+mn-lt"/>
                <a:ea typeface="+mn-ea"/>
                <a:cs typeface="+mn-cs"/>
              </a:rPr>
              <a:t>开头的文件全部拷上。</a:t>
            </a:r>
          </a:p>
          <a:p>
            <a:r>
              <a:rPr lang="zh-CN" altLang="en-US" sz="1200" b="0" i="0" kern="1200" dirty="0" smtClean="0">
                <a:solidFill>
                  <a:schemeClr val="tx1"/>
                </a:solidFill>
                <a:effectLst/>
                <a:latin typeface="+mn-lt"/>
                <a:ea typeface="+mn-ea"/>
                <a:cs typeface="+mn-cs"/>
              </a:rPr>
              <a:t>当然为了节约可以区分</a:t>
            </a:r>
            <a:r>
              <a:rPr lang="en-US" altLang="zh-CN" sz="1200" b="0" i="0" kern="1200" dirty="0" smtClean="0">
                <a:solidFill>
                  <a:schemeClr val="tx1"/>
                </a:solidFill>
                <a:effectLst/>
                <a:latin typeface="+mn-lt"/>
                <a:ea typeface="+mn-ea"/>
                <a:cs typeface="+mn-cs"/>
              </a:rPr>
              <a:t>debug</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release</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dll</a:t>
            </a:r>
            <a:r>
              <a:rPr lang="zh-CN" altLang="en-US" sz="1200" b="0" i="0" kern="1200" dirty="0" smtClean="0">
                <a:solidFill>
                  <a:schemeClr val="tx1"/>
                </a:solidFill>
                <a:effectLst/>
                <a:latin typeface="+mn-lt"/>
                <a:ea typeface="+mn-ea"/>
                <a:cs typeface="+mn-cs"/>
              </a:rPr>
              <a:t>来拷贝，请随意。</a:t>
            </a:r>
          </a:p>
          <a:p>
            <a:endParaRPr lang="zh-CN" altLang="en-US" dirty="0"/>
          </a:p>
        </p:txBody>
      </p:sp>
      <p:sp>
        <p:nvSpPr>
          <p:cNvPr id="4" name="灯片编号占位符 3"/>
          <p:cNvSpPr>
            <a:spLocks noGrp="1"/>
          </p:cNvSpPr>
          <p:nvPr>
            <p:ph type="sldNum" sz="quarter" idx="10"/>
          </p:nvPr>
        </p:nvSpPr>
        <p:spPr/>
        <p:txBody>
          <a:bodyPr/>
          <a:lstStyle/>
          <a:p>
            <a:fld id="{684B1CD8-9F96-4F1D-A5B8-2D9E0ECCEB33}" type="slidenum">
              <a:rPr lang="zh-CN" altLang="en-US" smtClean="0"/>
              <a:t>15</a:t>
            </a:fld>
            <a:endParaRPr lang="zh-CN" altLang="en-US"/>
          </a:p>
        </p:txBody>
      </p:sp>
    </p:spTree>
    <p:extLst>
      <p:ext uri="{BB962C8B-B14F-4D97-AF65-F5344CB8AC3E}">
        <p14:creationId xmlns:p14="http://schemas.microsoft.com/office/powerpoint/2010/main" val="3095507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要适配跨</a:t>
            </a:r>
            <a:r>
              <a:rPr lang="en-US" altLang="zh-CN" sz="1200" b="0" i="0" kern="1200" dirty="0" smtClean="0">
                <a:solidFill>
                  <a:schemeClr val="tx1"/>
                </a:solidFill>
                <a:effectLst/>
                <a:latin typeface="+mn-lt"/>
                <a:ea typeface="+mn-ea"/>
                <a:cs typeface="+mn-cs"/>
              </a:rPr>
              <a:t>windows</a:t>
            </a:r>
            <a:r>
              <a:rPr lang="zh-CN" altLang="en-US" sz="1200" b="0" i="0" kern="1200" dirty="0" smtClean="0">
                <a:solidFill>
                  <a:schemeClr val="tx1"/>
                </a:solidFill>
                <a:effectLst/>
                <a:latin typeface="+mn-lt"/>
                <a:ea typeface="+mn-ea"/>
                <a:cs typeface="+mn-cs"/>
              </a:rPr>
              <a:t>平台，核心没什么特别的。</a:t>
            </a:r>
          </a:p>
          <a:p>
            <a:r>
              <a:rPr lang="zh-CN" altLang="en-US" sz="1200" b="0" i="0" kern="1200" dirty="0" smtClean="0">
                <a:solidFill>
                  <a:schemeClr val="tx1"/>
                </a:solidFill>
                <a:effectLst/>
                <a:latin typeface="+mn-lt"/>
                <a:ea typeface="+mn-ea"/>
                <a:cs typeface="+mn-cs"/>
              </a:rPr>
              <a:t>需要的库文件都在</a:t>
            </a:r>
            <a:r>
              <a:rPr lang="en-US" altLang="zh-CN" sz="1200" b="0" i="0" kern="1200" dirty="0" smtClean="0">
                <a:solidFill>
                  <a:schemeClr val="tx1"/>
                </a:solidFill>
                <a:effectLst/>
                <a:latin typeface="+mn-lt"/>
                <a:ea typeface="+mn-ea"/>
                <a:cs typeface="+mn-cs"/>
              </a:rPr>
              <a:t>C:\Qt\Qt5.2.1-86\5.2.1\msvc2012\bin</a:t>
            </a:r>
            <a:r>
              <a:rPr lang="zh-CN" altLang="en-US" sz="1200" b="0" i="0" kern="1200" dirty="0" smtClean="0">
                <a:solidFill>
                  <a:schemeClr val="tx1"/>
                </a:solidFill>
                <a:effectLst/>
                <a:latin typeface="+mn-lt"/>
                <a:ea typeface="+mn-ea"/>
                <a:cs typeface="+mn-cs"/>
              </a:rPr>
              <a:t>。根据自己具体目录更改。</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另外不同平台下需要</a:t>
            </a:r>
            <a:r>
              <a:rPr lang="en-US" altLang="zh-CN" sz="1200" b="0" i="0" kern="1200" dirty="0" smtClean="0">
                <a:solidFill>
                  <a:schemeClr val="tx1"/>
                </a:solidFill>
                <a:effectLst/>
                <a:latin typeface="+mn-lt"/>
                <a:ea typeface="+mn-ea"/>
                <a:cs typeface="+mn-cs"/>
              </a:rPr>
              <a:t>platform</a:t>
            </a:r>
            <a:r>
              <a:rPr lang="zh-CN" altLang="en-US" sz="1200" b="0" i="0" kern="1200" dirty="0" smtClean="0">
                <a:solidFill>
                  <a:schemeClr val="tx1"/>
                </a:solidFill>
                <a:effectLst/>
                <a:latin typeface="+mn-lt"/>
                <a:ea typeface="+mn-ea"/>
                <a:cs typeface="+mn-cs"/>
              </a:rPr>
              <a:t>文件夹</a:t>
            </a:r>
            <a:r>
              <a:rPr lang="en-US" altLang="zh-CN" sz="1200" b="0" i="0" kern="1200" dirty="0" smtClean="0">
                <a:solidFill>
                  <a:schemeClr val="tx1"/>
                </a:solidFill>
                <a:effectLst/>
                <a:latin typeface="+mn-lt"/>
                <a:ea typeface="+mn-ea"/>
                <a:cs typeface="+mn-cs"/>
              </a:rPr>
              <a:t>C:\Qt\Qt5.2.1-86\5.2.1\msvc2012\plugins\platforms</a:t>
            </a:r>
          </a:p>
          <a:p>
            <a:r>
              <a:rPr lang="zh-CN" altLang="en-US" sz="1200" b="0" i="0" kern="1200" dirty="0" smtClean="0">
                <a:solidFill>
                  <a:schemeClr val="tx1"/>
                </a:solidFill>
                <a:effectLst/>
                <a:latin typeface="+mn-lt"/>
                <a:ea typeface="+mn-ea"/>
                <a:cs typeface="+mn-cs"/>
              </a:rPr>
              <a:t>如果没有设置程序访问库文件路径的，需要把</a:t>
            </a:r>
            <a:r>
              <a:rPr lang="en-US" altLang="zh-CN" sz="1200" b="0" i="0" kern="1200" dirty="0" smtClean="0">
                <a:solidFill>
                  <a:schemeClr val="tx1"/>
                </a:solidFill>
                <a:effectLst/>
                <a:latin typeface="+mn-lt"/>
                <a:ea typeface="+mn-ea"/>
                <a:cs typeface="+mn-cs"/>
              </a:rPr>
              <a:t>platform</a:t>
            </a:r>
            <a:r>
              <a:rPr lang="zh-CN" altLang="en-US" sz="1200" b="0" i="0" kern="1200" dirty="0" smtClean="0">
                <a:solidFill>
                  <a:schemeClr val="tx1"/>
                </a:solidFill>
                <a:effectLst/>
                <a:latin typeface="+mn-lt"/>
                <a:ea typeface="+mn-ea"/>
                <a:cs typeface="+mn-cs"/>
              </a:rPr>
              <a:t>放到</a:t>
            </a:r>
            <a:r>
              <a:rPr lang="en-US" altLang="zh-CN" sz="1200" b="0" i="0" kern="1200" dirty="0" smtClean="0">
                <a:solidFill>
                  <a:schemeClr val="tx1"/>
                </a:solidFill>
                <a:effectLst/>
                <a:latin typeface="+mn-lt"/>
                <a:ea typeface="+mn-ea"/>
                <a:cs typeface="+mn-cs"/>
              </a:rPr>
              <a:t>exe</a:t>
            </a:r>
            <a:r>
              <a:rPr lang="zh-CN" altLang="en-US" sz="1200" b="0" i="0" kern="1200" dirty="0" smtClean="0">
                <a:solidFill>
                  <a:schemeClr val="tx1"/>
                </a:solidFill>
                <a:effectLst/>
                <a:latin typeface="+mn-lt"/>
                <a:ea typeface="+mn-ea"/>
                <a:cs typeface="+mn-cs"/>
              </a:rPr>
              <a:t>同级路径下。比较杂乱。</a:t>
            </a:r>
          </a:p>
          <a:p>
            <a:r>
              <a:rPr lang="zh-CN" altLang="en-US" sz="1200" b="0" i="0" kern="1200" dirty="0" smtClean="0">
                <a:solidFill>
                  <a:schemeClr val="tx1"/>
                </a:solidFill>
                <a:effectLst/>
                <a:latin typeface="+mn-lt"/>
                <a:ea typeface="+mn-ea"/>
                <a:cs typeface="+mn-cs"/>
              </a:rPr>
              <a:t>注意有几个文件缺少并不会提示</a:t>
            </a:r>
            <a:r>
              <a:rPr lang="en-US" altLang="zh-CN" sz="1200" b="0" i="0" kern="1200" dirty="0" err="1" smtClean="0">
                <a:solidFill>
                  <a:schemeClr val="tx1"/>
                </a:solidFill>
                <a:effectLst/>
                <a:latin typeface="+mn-lt"/>
                <a:ea typeface="+mn-ea"/>
                <a:cs typeface="+mn-cs"/>
              </a:rPr>
              <a:t>dll</a:t>
            </a:r>
            <a:r>
              <a:rPr lang="zh-CN" altLang="en-US" sz="1200" b="0" i="0" kern="1200" dirty="0" smtClean="0">
                <a:solidFill>
                  <a:schemeClr val="tx1"/>
                </a:solidFill>
                <a:effectLst/>
                <a:latin typeface="+mn-lt"/>
                <a:ea typeface="+mn-ea"/>
                <a:cs typeface="+mn-cs"/>
              </a:rPr>
              <a:t>缺失，但是没有就报错，请把</a:t>
            </a:r>
            <a:r>
              <a:rPr lang="en-US" altLang="zh-CN" sz="1200" b="0" i="0" kern="1200" dirty="0" smtClean="0">
                <a:solidFill>
                  <a:schemeClr val="tx1"/>
                </a:solidFill>
                <a:effectLst/>
                <a:latin typeface="+mn-lt"/>
                <a:ea typeface="+mn-ea"/>
                <a:cs typeface="+mn-cs"/>
              </a:rPr>
              <a:t>bin</a:t>
            </a:r>
            <a:r>
              <a:rPr lang="zh-CN" altLang="en-US" sz="1200" b="0" i="0" kern="1200" dirty="0" smtClean="0">
                <a:solidFill>
                  <a:schemeClr val="tx1"/>
                </a:solidFill>
                <a:effectLst/>
                <a:latin typeface="+mn-lt"/>
                <a:ea typeface="+mn-ea"/>
                <a:cs typeface="+mn-cs"/>
              </a:rPr>
              <a:t>下非</a:t>
            </a:r>
            <a:r>
              <a:rPr lang="en-US" altLang="zh-CN" sz="1200" b="0" i="0" kern="1200" dirty="0" smtClean="0">
                <a:solidFill>
                  <a:schemeClr val="tx1"/>
                </a:solidFill>
                <a:effectLst/>
                <a:latin typeface="+mn-lt"/>
                <a:ea typeface="+mn-ea"/>
                <a:cs typeface="+mn-cs"/>
              </a:rPr>
              <a:t>Q</a:t>
            </a:r>
            <a:r>
              <a:rPr lang="zh-CN" altLang="en-US" sz="1200" b="0" i="0" kern="1200" dirty="0" smtClean="0">
                <a:solidFill>
                  <a:schemeClr val="tx1"/>
                </a:solidFill>
                <a:effectLst/>
                <a:latin typeface="+mn-lt"/>
                <a:ea typeface="+mn-ea"/>
                <a:cs typeface="+mn-cs"/>
              </a:rPr>
              <a:t>开头的文件全部拷上。</a:t>
            </a:r>
          </a:p>
          <a:p>
            <a:r>
              <a:rPr lang="zh-CN" altLang="en-US" sz="1200" b="0" i="0" kern="1200" dirty="0" smtClean="0">
                <a:solidFill>
                  <a:schemeClr val="tx1"/>
                </a:solidFill>
                <a:effectLst/>
                <a:latin typeface="+mn-lt"/>
                <a:ea typeface="+mn-ea"/>
                <a:cs typeface="+mn-cs"/>
              </a:rPr>
              <a:t>当然为了节约可以区分</a:t>
            </a:r>
            <a:r>
              <a:rPr lang="en-US" altLang="zh-CN" sz="1200" b="0" i="0" kern="1200" dirty="0" smtClean="0">
                <a:solidFill>
                  <a:schemeClr val="tx1"/>
                </a:solidFill>
                <a:effectLst/>
                <a:latin typeface="+mn-lt"/>
                <a:ea typeface="+mn-ea"/>
                <a:cs typeface="+mn-cs"/>
              </a:rPr>
              <a:t>debug</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release</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dll</a:t>
            </a:r>
            <a:r>
              <a:rPr lang="zh-CN" altLang="en-US" sz="1200" b="0" i="0" kern="1200" dirty="0" smtClean="0">
                <a:solidFill>
                  <a:schemeClr val="tx1"/>
                </a:solidFill>
                <a:effectLst/>
                <a:latin typeface="+mn-lt"/>
                <a:ea typeface="+mn-ea"/>
                <a:cs typeface="+mn-cs"/>
              </a:rPr>
              <a:t>来拷贝，请随意。</a:t>
            </a:r>
          </a:p>
          <a:p>
            <a:endParaRPr lang="zh-CN" altLang="en-US" dirty="0"/>
          </a:p>
        </p:txBody>
      </p:sp>
      <p:sp>
        <p:nvSpPr>
          <p:cNvPr id="4" name="灯片编号占位符 3"/>
          <p:cNvSpPr>
            <a:spLocks noGrp="1"/>
          </p:cNvSpPr>
          <p:nvPr>
            <p:ph type="sldNum" sz="quarter" idx="10"/>
          </p:nvPr>
        </p:nvSpPr>
        <p:spPr/>
        <p:txBody>
          <a:bodyPr/>
          <a:lstStyle/>
          <a:p>
            <a:fld id="{684B1CD8-9F96-4F1D-A5B8-2D9E0ECCEB33}" type="slidenum">
              <a:rPr lang="zh-CN" altLang="en-US" smtClean="0"/>
              <a:t>16</a:t>
            </a:fld>
            <a:endParaRPr lang="zh-CN" altLang="en-US"/>
          </a:p>
        </p:txBody>
      </p:sp>
    </p:spTree>
    <p:extLst>
      <p:ext uri="{BB962C8B-B14F-4D97-AF65-F5344CB8AC3E}">
        <p14:creationId xmlns:p14="http://schemas.microsoft.com/office/powerpoint/2010/main" val="1592922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要适配跨</a:t>
            </a:r>
            <a:r>
              <a:rPr lang="en-US" altLang="zh-CN" sz="1200" b="0" i="0" kern="1200" dirty="0" smtClean="0">
                <a:solidFill>
                  <a:schemeClr val="tx1"/>
                </a:solidFill>
                <a:effectLst/>
                <a:latin typeface="+mn-lt"/>
                <a:ea typeface="+mn-ea"/>
                <a:cs typeface="+mn-cs"/>
              </a:rPr>
              <a:t>windows</a:t>
            </a:r>
            <a:r>
              <a:rPr lang="zh-CN" altLang="en-US" sz="1200" b="0" i="0" kern="1200" dirty="0" smtClean="0">
                <a:solidFill>
                  <a:schemeClr val="tx1"/>
                </a:solidFill>
                <a:effectLst/>
                <a:latin typeface="+mn-lt"/>
                <a:ea typeface="+mn-ea"/>
                <a:cs typeface="+mn-cs"/>
              </a:rPr>
              <a:t>平台，核心没什么特别的。</a:t>
            </a:r>
          </a:p>
          <a:p>
            <a:r>
              <a:rPr lang="zh-CN" altLang="en-US" sz="1200" b="0" i="0" kern="1200" dirty="0" smtClean="0">
                <a:solidFill>
                  <a:schemeClr val="tx1"/>
                </a:solidFill>
                <a:effectLst/>
                <a:latin typeface="+mn-lt"/>
                <a:ea typeface="+mn-ea"/>
                <a:cs typeface="+mn-cs"/>
              </a:rPr>
              <a:t>需要的库文件都在</a:t>
            </a:r>
            <a:r>
              <a:rPr lang="en-US" altLang="zh-CN" sz="1200" b="0" i="0" kern="1200" dirty="0" smtClean="0">
                <a:solidFill>
                  <a:schemeClr val="tx1"/>
                </a:solidFill>
                <a:effectLst/>
                <a:latin typeface="+mn-lt"/>
                <a:ea typeface="+mn-ea"/>
                <a:cs typeface="+mn-cs"/>
              </a:rPr>
              <a:t>C:\Qt\Qt5.2.1-86\5.2.1\msvc2012\bin</a:t>
            </a:r>
            <a:r>
              <a:rPr lang="zh-CN" altLang="en-US" sz="1200" b="0" i="0" kern="1200" dirty="0" smtClean="0">
                <a:solidFill>
                  <a:schemeClr val="tx1"/>
                </a:solidFill>
                <a:effectLst/>
                <a:latin typeface="+mn-lt"/>
                <a:ea typeface="+mn-ea"/>
                <a:cs typeface="+mn-cs"/>
              </a:rPr>
              <a:t>。根据自己具体目录更改。</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另外不同平台下需要</a:t>
            </a:r>
            <a:r>
              <a:rPr lang="en-US" altLang="zh-CN" sz="1200" b="0" i="0" kern="1200" dirty="0" smtClean="0">
                <a:solidFill>
                  <a:schemeClr val="tx1"/>
                </a:solidFill>
                <a:effectLst/>
                <a:latin typeface="+mn-lt"/>
                <a:ea typeface="+mn-ea"/>
                <a:cs typeface="+mn-cs"/>
              </a:rPr>
              <a:t>platform</a:t>
            </a:r>
            <a:r>
              <a:rPr lang="zh-CN" altLang="en-US" sz="1200" b="0" i="0" kern="1200" dirty="0" smtClean="0">
                <a:solidFill>
                  <a:schemeClr val="tx1"/>
                </a:solidFill>
                <a:effectLst/>
                <a:latin typeface="+mn-lt"/>
                <a:ea typeface="+mn-ea"/>
                <a:cs typeface="+mn-cs"/>
              </a:rPr>
              <a:t>文件夹</a:t>
            </a:r>
            <a:r>
              <a:rPr lang="en-US" altLang="zh-CN" sz="1200" b="0" i="0" kern="1200" dirty="0" smtClean="0">
                <a:solidFill>
                  <a:schemeClr val="tx1"/>
                </a:solidFill>
                <a:effectLst/>
                <a:latin typeface="+mn-lt"/>
                <a:ea typeface="+mn-ea"/>
                <a:cs typeface="+mn-cs"/>
              </a:rPr>
              <a:t>C:\Qt\Qt5.2.1-86\5.2.1\msvc2012\plugins\platforms</a:t>
            </a:r>
          </a:p>
          <a:p>
            <a:r>
              <a:rPr lang="zh-CN" altLang="en-US" sz="1200" b="0" i="0" kern="1200" dirty="0" smtClean="0">
                <a:solidFill>
                  <a:schemeClr val="tx1"/>
                </a:solidFill>
                <a:effectLst/>
                <a:latin typeface="+mn-lt"/>
                <a:ea typeface="+mn-ea"/>
                <a:cs typeface="+mn-cs"/>
              </a:rPr>
              <a:t>如果没有设置程序访问库文件路径的，需要把</a:t>
            </a:r>
            <a:r>
              <a:rPr lang="en-US" altLang="zh-CN" sz="1200" b="0" i="0" kern="1200" dirty="0" smtClean="0">
                <a:solidFill>
                  <a:schemeClr val="tx1"/>
                </a:solidFill>
                <a:effectLst/>
                <a:latin typeface="+mn-lt"/>
                <a:ea typeface="+mn-ea"/>
                <a:cs typeface="+mn-cs"/>
              </a:rPr>
              <a:t>platform</a:t>
            </a:r>
            <a:r>
              <a:rPr lang="zh-CN" altLang="en-US" sz="1200" b="0" i="0" kern="1200" dirty="0" smtClean="0">
                <a:solidFill>
                  <a:schemeClr val="tx1"/>
                </a:solidFill>
                <a:effectLst/>
                <a:latin typeface="+mn-lt"/>
                <a:ea typeface="+mn-ea"/>
                <a:cs typeface="+mn-cs"/>
              </a:rPr>
              <a:t>放到</a:t>
            </a:r>
            <a:r>
              <a:rPr lang="en-US" altLang="zh-CN" sz="1200" b="0" i="0" kern="1200" dirty="0" smtClean="0">
                <a:solidFill>
                  <a:schemeClr val="tx1"/>
                </a:solidFill>
                <a:effectLst/>
                <a:latin typeface="+mn-lt"/>
                <a:ea typeface="+mn-ea"/>
                <a:cs typeface="+mn-cs"/>
              </a:rPr>
              <a:t>exe</a:t>
            </a:r>
            <a:r>
              <a:rPr lang="zh-CN" altLang="en-US" sz="1200" b="0" i="0" kern="1200" dirty="0" smtClean="0">
                <a:solidFill>
                  <a:schemeClr val="tx1"/>
                </a:solidFill>
                <a:effectLst/>
                <a:latin typeface="+mn-lt"/>
                <a:ea typeface="+mn-ea"/>
                <a:cs typeface="+mn-cs"/>
              </a:rPr>
              <a:t>同级路径下。比较杂乱。</a:t>
            </a:r>
          </a:p>
          <a:p>
            <a:r>
              <a:rPr lang="zh-CN" altLang="en-US" sz="1200" b="0" i="0" kern="1200" dirty="0" smtClean="0">
                <a:solidFill>
                  <a:schemeClr val="tx1"/>
                </a:solidFill>
                <a:effectLst/>
                <a:latin typeface="+mn-lt"/>
                <a:ea typeface="+mn-ea"/>
                <a:cs typeface="+mn-cs"/>
              </a:rPr>
              <a:t>注意有几个文件缺少并不会提示</a:t>
            </a:r>
            <a:r>
              <a:rPr lang="en-US" altLang="zh-CN" sz="1200" b="0" i="0" kern="1200" dirty="0" err="1" smtClean="0">
                <a:solidFill>
                  <a:schemeClr val="tx1"/>
                </a:solidFill>
                <a:effectLst/>
                <a:latin typeface="+mn-lt"/>
                <a:ea typeface="+mn-ea"/>
                <a:cs typeface="+mn-cs"/>
              </a:rPr>
              <a:t>dll</a:t>
            </a:r>
            <a:r>
              <a:rPr lang="zh-CN" altLang="en-US" sz="1200" b="0" i="0" kern="1200" dirty="0" smtClean="0">
                <a:solidFill>
                  <a:schemeClr val="tx1"/>
                </a:solidFill>
                <a:effectLst/>
                <a:latin typeface="+mn-lt"/>
                <a:ea typeface="+mn-ea"/>
                <a:cs typeface="+mn-cs"/>
              </a:rPr>
              <a:t>缺失，但是没有就报错，请把</a:t>
            </a:r>
            <a:r>
              <a:rPr lang="en-US" altLang="zh-CN" sz="1200" b="0" i="0" kern="1200" dirty="0" smtClean="0">
                <a:solidFill>
                  <a:schemeClr val="tx1"/>
                </a:solidFill>
                <a:effectLst/>
                <a:latin typeface="+mn-lt"/>
                <a:ea typeface="+mn-ea"/>
                <a:cs typeface="+mn-cs"/>
              </a:rPr>
              <a:t>bin</a:t>
            </a:r>
            <a:r>
              <a:rPr lang="zh-CN" altLang="en-US" sz="1200" b="0" i="0" kern="1200" dirty="0" smtClean="0">
                <a:solidFill>
                  <a:schemeClr val="tx1"/>
                </a:solidFill>
                <a:effectLst/>
                <a:latin typeface="+mn-lt"/>
                <a:ea typeface="+mn-ea"/>
                <a:cs typeface="+mn-cs"/>
              </a:rPr>
              <a:t>下非</a:t>
            </a:r>
            <a:r>
              <a:rPr lang="en-US" altLang="zh-CN" sz="1200" b="0" i="0" kern="1200" dirty="0" smtClean="0">
                <a:solidFill>
                  <a:schemeClr val="tx1"/>
                </a:solidFill>
                <a:effectLst/>
                <a:latin typeface="+mn-lt"/>
                <a:ea typeface="+mn-ea"/>
                <a:cs typeface="+mn-cs"/>
              </a:rPr>
              <a:t>Q</a:t>
            </a:r>
            <a:r>
              <a:rPr lang="zh-CN" altLang="en-US" sz="1200" b="0" i="0" kern="1200" dirty="0" smtClean="0">
                <a:solidFill>
                  <a:schemeClr val="tx1"/>
                </a:solidFill>
                <a:effectLst/>
                <a:latin typeface="+mn-lt"/>
                <a:ea typeface="+mn-ea"/>
                <a:cs typeface="+mn-cs"/>
              </a:rPr>
              <a:t>开头的文件全部拷上。</a:t>
            </a:r>
          </a:p>
          <a:p>
            <a:r>
              <a:rPr lang="zh-CN" altLang="en-US" sz="1200" b="0" i="0" kern="1200" dirty="0" smtClean="0">
                <a:solidFill>
                  <a:schemeClr val="tx1"/>
                </a:solidFill>
                <a:effectLst/>
                <a:latin typeface="+mn-lt"/>
                <a:ea typeface="+mn-ea"/>
                <a:cs typeface="+mn-cs"/>
              </a:rPr>
              <a:t>当然为了节约可以区分</a:t>
            </a:r>
            <a:r>
              <a:rPr lang="en-US" altLang="zh-CN" sz="1200" b="0" i="0" kern="1200" dirty="0" smtClean="0">
                <a:solidFill>
                  <a:schemeClr val="tx1"/>
                </a:solidFill>
                <a:effectLst/>
                <a:latin typeface="+mn-lt"/>
                <a:ea typeface="+mn-ea"/>
                <a:cs typeface="+mn-cs"/>
              </a:rPr>
              <a:t>debug</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release</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dll</a:t>
            </a:r>
            <a:r>
              <a:rPr lang="zh-CN" altLang="en-US" sz="1200" b="0" i="0" kern="1200" dirty="0" smtClean="0">
                <a:solidFill>
                  <a:schemeClr val="tx1"/>
                </a:solidFill>
                <a:effectLst/>
                <a:latin typeface="+mn-lt"/>
                <a:ea typeface="+mn-ea"/>
                <a:cs typeface="+mn-cs"/>
              </a:rPr>
              <a:t>来拷贝，请随意。</a:t>
            </a:r>
          </a:p>
          <a:p>
            <a:endParaRPr lang="zh-CN" altLang="en-US" dirty="0"/>
          </a:p>
        </p:txBody>
      </p:sp>
      <p:sp>
        <p:nvSpPr>
          <p:cNvPr id="4" name="灯片编号占位符 3"/>
          <p:cNvSpPr>
            <a:spLocks noGrp="1"/>
          </p:cNvSpPr>
          <p:nvPr>
            <p:ph type="sldNum" sz="quarter" idx="10"/>
          </p:nvPr>
        </p:nvSpPr>
        <p:spPr/>
        <p:txBody>
          <a:bodyPr/>
          <a:lstStyle/>
          <a:p>
            <a:fld id="{684B1CD8-9F96-4F1D-A5B8-2D9E0ECCEB33}" type="slidenum">
              <a:rPr lang="zh-CN" altLang="en-US" smtClean="0"/>
              <a:t>17</a:t>
            </a:fld>
            <a:endParaRPr lang="zh-CN" altLang="en-US"/>
          </a:p>
        </p:txBody>
      </p:sp>
    </p:spTree>
    <p:extLst>
      <p:ext uri="{BB962C8B-B14F-4D97-AF65-F5344CB8AC3E}">
        <p14:creationId xmlns:p14="http://schemas.microsoft.com/office/powerpoint/2010/main" val="1241358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628650" y="407005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dirty="0" smtClean="0"/>
              <a:t>单击此处编辑母版标题样式</a:t>
            </a:r>
            <a:endParaRPr lang="zh-CN" altLang="en-US" dirty="0"/>
          </a:p>
        </p:txBody>
      </p:sp>
      <p:sp>
        <p:nvSpPr>
          <p:cNvPr id="6" name="副标题 2"/>
          <p:cNvSpPr>
            <a:spLocks noGrp="1"/>
          </p:cNvSpPr>
          <p:nvPr>
            <p:ph type="subTitle" idx="1"/>
          </p:nvPr>
        </p:nvSpPr>
        <p:spPr>
          <a:xfrm>
            <a:off x="628650" y="5034521"/>
            <a:ext cx="7886700" cy="604299"/>
          </a:xfrm>
        </p:spPr>
        <p:txBody>
          <a:bodyPr anchor="ctr">
            <a:noAutofit/>
          </a:bodyPr>
          <a:lstStyle>
            <a:lvl1pPr algn="ctr">
              <a:defRPr lang="zh-CN" altLang="en-US" sz="2800" b="0">
                <a:solidFill>
                  <a:schemeClr val="bg1"/>
                </a:solidFill>
                <a:latin typeface="+mn-ea"/>
                <a:cs typeface="+mj-cs"/>
              </a:defRPr>
            </a:lvl1pPr>
          </a:lstStyle>
          <a:p>
            <a:pPr lvl="0" algn="ctr">
              <a:lnSpc>
                <a:spcPct val="90000"/>
              </a:lnSpc>
              <a:spcBef>
                <a:spcPct val="0"/>
              </a:spcBef>
              <a:buNone/>
            </a:pPr>
            <a:r>
              <a:rPr lang="zh-CN" altLang="en-US" smtClean="0"/>
              <a:t>单击以编辑母版副标题样式</a:t>
            </a:r>
            <a:endParaRPr lang="zh-CN" altLang="en-US"/>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189123"/>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15:guide id="1" orient="horz" pos="2160">
          <p15:clr>
            <a:srgbClr val="FBAE40"/>
          </p15:clr>
        </p15:guide>
        <p15:guide id="2"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两栏-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4" y="975600"/>
            <a:ext cx="8566445" cy="576000"/>
          </a:xfrm>
          <a:prstGeom prst="rect">
            <a:avLst/>
          </a:prstGeom>
        </p:spPr>
        <p:txBody>
          <a:bodyPr/>
          <a:lstStyle>
            <a:lvl1pPr>
              <a:defRPr lang="zh-CN" altLang="en-US" sz="3200" b="1">
                <a:solidFill>
                  <a:schemeClr val="accent1"/>
                </a:solidFill>
              </a:defRPr>
            </a:lvl1pPr>
          </a:lstStyle>
          <a:p>
            <a:pPr lvl="0"/>
            <a:r>
              <a:rPr lang="zh-CN" altLang="en-US" smtClean="0"/>
              <a:t>单击此处编辑母版标题样式</a:t>
            </a:r>
            <a:endParaRPr lang="zh-CN" altLang="en-US"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userDrawn="1"/>
        </p:nvSpPr>
        <p:spPr>
          <a:xfrm>
            <a:off x="8250026" y="313200"/>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7569443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160">
          <p15:clr>
            <a:srgbClr val="FBAE40"/>
          </p15:clr>
        </p15:guide>
        <p15:guide id="2" pos="389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smtClean="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smtClean="0"/>
              <a:t>单击此处编辑标题</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2239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160">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smtClean="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smtClean="0"/>
              <a:t>单击此处编辑标题</a:t>
            </a:r>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userDrawn="1"/>
        </p:nvSpPr>
        <p:spPr>
          <a:xfrm>
            <a:off x="8250026" y="313200"/>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488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160">
          <p15:clr>
            <a:srgbClr val="FBAE40"/>
          </p15:clr>
        </p15:guide>
        <p15:guide id="2" pos="3895">
          <p15:clr>
            <a:srgbClr val="FBAE40"/>
          </p15:clr>
        </p15:guide>
        <p15:guide id="3" pos="5193"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469124" y="4006448"/>
            <a:ext cx="8325019" cy="1114192"/>
          </a:xfrm>
          <a:prstGeom prst="rect">
            <a:avLst/>
          </a:prstGeom>
        </p:spPr>
        <p:txBody>
          <a:bodyPr anchor="ctr">
            <a:noAutofit/>
          </a:bodyPr>
          <a:lstStyle>
            <a:lvl1pPr algn="l">
              <a:lnSpc>
                <a:spcPct val="100000"/>
              </a:lnSpc>
              <a:defRPr sz="4000" b="1">
                <a:solidFill>
                  <a:schemeClr val="bg1"/>
                </a:solidFill>
                <a:latin typeface="+mn-ea"/>
                <a:ea typeface="+mn-ea"/>
              </a:defRPr>
            </a:lvl1pPr>
          </a:lstStyle>
          <a:p>
            <a:r>
              <a:rPr lang="zh-CN" altLang="en-US" dirty="0" smtClean="0"/>
              <a:t>单击此处编辑母版标题样式</a:t>
            </a:r>
            <a:endParaRPr lang="zh-CN" altLang="en-US" dirty="0"/>
          </a:p>
        </p:txBody>
      </p:sp>
      <p:sp>
        <p:nvSpPr>
          <p:cNvPr id="6" name="副标题 2"/>
          <p:cNvSpPr>
            <a:spLocks noGrp="1"/>
          </p:cNvSpPr>
          <p:nvPr>
            <p:ph type="subTitle" idx="1"/>
          </p:nvPr>
        </p:nvSpPr>
        <p:spPr>
          <a:xfrm>
            <a:off x="469125" y="5245248"/>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dirty="0" smtClean="0"/>
              <a:t>单击以编辑母版副标题样式</a:t>
            </a:r>
            <a:endParaRPr lang="zh-CN" altLang="en-US" dirty="0"/>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sz="quarter" idx="10" hasCustomPrompt="1"/>
          </p:nvPr>
        </p:nvSpPr>
        <p:spPr>
          <a:xfrm>
            <a:off x="469125"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smtClean="0"/>
              <a:t>单击此处添加日期</a:t>
            </a:r>
            <a:endParaRPr lang="zh-CN" altLang="en-US" dirty="0"/>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11" name="直接连接符 10"/>
          <p:cNvCxnSpPr/>
          <p:nvPr userDrawn="1"/>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09989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21">
          <p15:clr>
            <a:srgbClr val="FBAE40"/>
          </p15:clr>
        </p15:guide>
        <p15:guide id="3" pos="29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212546"/>
            <a:ext cx="9144000" cy="279654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9991" y="4211593"/>
            <a:ext cx="3021843" cy="799946"/>
          </a:xfrm>
          <a:prstGeom prst="rect">
            <a:avLst/>
          </a:prstGeom>
        </p:spPr>
      </p:pic>
      <p:sp>
        <p:nvSpPr>
          <p:cNvPr id="3" name="标题 2"/>
          <p:cNvSpPr>
            <a:spLocks noGrp="1"/>
          </p:cNvSpPr>
          <p:nvPr>
            <p:ph type="title"/>
          </p:nvPr>
        </p:nvSpPr>
        <p:spPr>
          <a:xfrm>
            <a:off x="628650" y="1552217"/>
            <a:ext cx="7886700" cy="1325563"/>
          </a:xfrm>
          <a:prstGeom prst="rect">
            <a:avLst/>
          </a:prstGeom>
        </p:spPr>
        <p:txBody>
          <a:bodyPr anchor="ctr"/>
          <a:lstStyle>
            <a:lvl1pPr algn="ctr">
              <a:defRPr b="1">
                <a:solidFill>
                  <a:schemeClr val="bg1"/>
                </a:solidFill>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3551077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内页">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4" y="974279"/>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4132269748"/>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a:p>
        </p:txBody>
      </p:sp>
      <p:sp>
        <p:nvSpPr>
          <p:cNvPr id="9" name="文本框 8"/>
          <p:cNvSpPr txBox="1"/>
          <p:nvPr/>
        </p:nvSpPr>
        <p:spPr>
          <a:xfrm>
            <a:off x="8250027"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5"/>
          <p:cNvSpPr txBox="1">
            <a:spLocks/>
          </p:cNvSpPr>
          <p:nvPr/>
        </p:nvSpPr>
        <p:spPr>
          <a:xfrm>
            <a:off x="86976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Tree>
    <p:extLst>
      <p:ext uri="{BB962C8B-B14F-4D97-AF65-F5344CB8AC3E}">
        <p14:creationId xmlns:p14="http://schemas.microsoft.com/office/powerpoint/2010/main" val="134762871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7" name="矩形 6"/>
          <p:cNvSpPr/>
          <p:nvPr/>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4" y="6100773"/>
            <a:ext cx="1958547" cy="518469"/>
          </a:xfrm>
          <a:prstGeom prst="rect">
            <a:avLst/>
          </a:prstGeom>
        </p:spPr>
      </p:pic>
      <p:sp>
        <p:nvSpPr>
          <p:cNvPr id="2" name="标题 1"/>
          <p:cNvSpPr>
            <a:spLocks noGrp="1"/>
          </p:cNvSpPr>
          <p:nvPr>
            <p:ph type="title"/>
          </p:nvPr>
        </p:nvSpPr>
        <p:spPr>
          <a:xfrm>
            <a:off x="323851" y="235137"/>
            <a:ext cx="6474515" cy="337358"/>
          </a:xfrm>
          <a:prstGeom prst="rect">
            <a:avLst/>
          </a:prstGeom>
        </p:spPr>
        <p:txBody>
          <a:bodyPr anchor="ctr"/>
          <a:lstStyle>
            <a:lvl1pPr>
              <a:defRPr sz="2000">
                <a:solidFill>
                  <a:schemeClr val="accent1"/>
                </a:solidFill>
                <a:effectLst>
                  <a:glow rad="25400">
                    <a:srgbClr val="BFE2F3"/>
                  </a:glow>
                </a:effectLst>
              </a:defRPr>
            </a:lvl1pPr>
          </a:lstStyle>
          <a:p>
            <a:r>
              <a:rPr lang="zh-CN" altLang="en-US" smtClean="0"/>
              <a:t>单击此处编辑母版标题样式</a:t>
            </a:r>
            <a:endParaRPr lang="zh-CN" altLang="en-US" dirty="0"/>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10" name="矩形 9"/>
          <p:cNvSpPr/>
          <p:nvPr userDrawn="1"/>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spTree>
    <p:extLst>
      <p:ext uri="{BB962C8B-B14F-4D97-AF65-F5344CB8AC3E}">
        <p14:creationId xmlns:p14="http://schemas.microsoft.com/office/powerpoint/2010/main" val="179539240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4167">
          <p15:clr>
            <a:srgbClr val="FBAE40"/>
          </p15:clr>
        </p15:guide>
        <p15:guide id="2" pos="153">
          <p15:clr>
            <a:srgbClr val="FBAE40"/>
          </p15:clr>
        </p15:guide>
        <p15:guide id="3" pos="5556" userDrawn="1">
          <p15:clr>
            <a:srgbClr val="FBAE40"/>
          </p15:clr>
        </p15:guide>
        <p15:guide id="4"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纯标题">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8260526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纯标题-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
        <p:nvSpPr>
          <p:cNvPr id="10" name="文本框 9"/>
          <p:cNvSpPr txBox="1"/>
          <p:nvPr/>
        </p:nvSpPr>
        <p:spPr>
          <a:xfrm>
            <a:off x="8250027"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6"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pPr lvl="0"/>
              <a:t>‹#›</a:t>
            </a:fld>
            <a:endParaRPr lang="zh-CN" altLang="en-US" sz="1200" dirty="0"/>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4" name="矩形 13"/>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09890728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7" name="矩形 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843896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8250027"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1" y="313202"/>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userDrawn="1"/>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47757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两栏">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2" name="标题 1"/>
          <p:cNvSpPr>
            <a:spLocks noGrp="1"/>
          </p:cNvSpPr>
          <p:nvPr>
            <p:ph type="title"/>
          </p:nvPr>
        </p:nvSpPr>
        <p:spPr>
          <a:xfrm>
            <a:off x="262394" y="975600"/>
            <a:ext cx="8556169" cy="576000"/>
          </a:xfrm>
          <a:prstGeom prst="rect">
            <a:avLst/>
          </a:prstGeom>
        </p:spPr>
        <p:txBody>
          <a:bodyPr/>
          <a:lstStyle>
            <a:lvl1pPr>
              <a:defRPr lang="zh-CN" altLang="en-US" sz="3200" b="1">
                <a:solidFill>
                  <a:schemeClr val="accent1"/>
                </a:solidFill>
              </a:defRPr>
            </a:lvl1pPr>
          </a:lstStyle>
          <a:p>
            <a:pPr lvl="0"/>
            <a:r>
              <a:rPr lang="zh-CN" altLang="en-US" smtClean="0"/>
              <a:t>单击此处编辑母版标题样式</a:t>
            </a:r>
            <a:endParaRPr lang="zh-CN" altLang="en-US"/>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00434335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5" name="标题 1"/>
          <p:cNvSpPr txBox="1">
            <a:spLocks/>
          </p:cNvSpPr>
          <p:nvPr/>
        </p:nvSpPr>
        <p:spPr>
          <a:xfrm>
            <a:off x="323851"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sz="2000" dirty="0" smtClean="0">
                <a:solidFill>
                  <a:schemeClr val="accent1"/>
                </a:solidFill>
              </a:rPr>
              <a:t>单击此处编辑母版标题样式</a:t>
            </a:r>
            <a:endParaRPr lang="zh-CN" altLang="en-US" sz="2000" dirty="0">
              <a:solidFill>
                <a:schemeClr val="accent1"/>
              </a:solidFill>
            </a:endParaRPr>
          </a:p>
        </p:txBody>
      </p:sp>
      <p:sp>
        <p:nvSpPr>
          <p:cNvPr id="6" name="文本占位符 5"/>
          <p:cNvSpPr>
            <a:spLocks noGrp="1"/>
          </p:cNvSpPr>
          <p:nvPr>
            <p:ph type="body" idx="1"/>
          </p:nvPr>
        </p:nvSpPr>
        <p:spPr>
          <a:xfrm>
            <a:off x="413469" y="807632"/>
            <a:ext cx="8340421" cy="5865560"/>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矩形 6"/>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9" name="标题 1"/>
          <p:cNvSpPr txBox="1">
            <a:spLocks/>
          </p:cNvSpPr>
          <p:nvPr userDrawn="1"/>
        </p:nvSpPr>
        <p:spPr>
          <a:xfrm>
            <a:off x="323850"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dirty="0" smtClean="0">
                <a:solidFill>
                  <a:schemeClr val="accent1"/>
                </a:solidFill>
              </a:rPr>
              <a:t>单击此处编辑母版标题样式</a:t>
            </a:r>
            <a:endParaRPr lang="zh-CN" altLang="en-US" dirty="0">
              <a:solidFill>
                <a:schemeClr val="accent1"/>
              </a:solidFill>
            </a:endParaRPr>
          </a:p>
        </p:txBody>
      </p:sp>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38783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3" r:id="rId14"/>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dirty="0" smtClean="0">
                <a:latin typeface="微软雅黑" panose="020B0503020204020204" pitchFamily="34" charset="-122"/>
                <a:ea typeface="微软雅黑" panose="020B0503020204020204" pitchFamily="34" charset="-122"/>
              </a:rPr>
              <a:t>MFC</a:t>
            </a:r>
            <a:r>
              <a:rPr lang="zh-CN" altLang="en-US" sz="4000" dirty="0" smtClean="0">
                <a:latin typeface="微软雅黑" panose="020B0503020204020204" pitchFamily="34" charset="-122"/>
                <a:ea typeface="微软雅黑" panose="020B0503020204020204" pitchFamily="34" charset="-122"/>
              </a:rPr>
              <a:t>实例及</a:t>
            </a:r>
            <a:r>
              <a:rPr lang="zh-CN" altLang="en-US" sz="4000" dirty="0">
                <a:latin typeface="微软雅黑" panose="020B0503020204020204" pitchFamily="34" charset="-122"/>
                <a:ea typeface="微软雅黑" panose="020B0503020204020204" pitchFamily="34" charset="-122"/>
              </a:rPr>
              <a:t>可</a:t>
            </a:r>
            <a:r>
              <a:rPr lang="zh-CN" altLang="en-US" sz="4000" dirty="0" smtClean="0">
                <a:latin typeface="微软雅黑" panose="020B0503020204020204" pitchFamily="34" charset="-122"/>
                <a:ea typeface="微软雅黑" panose="020B0503020204020204" pitchFamily="34" charset="-122"/>
              </a:rPr>
              <a:t>执行文件</a:t>
            </a:r>
            <a:r>
              <a:rPr lang="en-US" altLang="zh-CN" sz="4000" dirty="0" smtClean="0">
                <a:latin typeface="微软雅黑" panose="020B0503020204020204" pitchFamily="34" charset="-122"/>
                <a:ea typeface="微软雅黑" panose="020B0503020204020204" pitchFamily="34" charset="-122"/>
              </a:rPr>
              <a:t>(.exe)</a:t>
            </a:r>
            <a:r>
              <a:rPr lang="zh-CN" altLang="en-US" sz="4000" dirty="0" smtClean="0">
                <a:latin typeface="微软雅黑" panose="020B0503020204020204" pitchFamily="34" charset="-122"/>
                <a:ea typeface="微软雅黑" panose="020B0503020204020204" pitchFamily="34" charset="-122"/>
              </a:rPr>
              <a:t>生成</a:t>
            </a:r>
            <a:endParaRPr lang="zh-CN" altLang="en-US" sz="4000" dirty="0">
              <a:latin typeface="微软雅黑" panose="020B0503020204020204" pitchFamily="34" charset="-122"/>
              <a:ea typeface="微软雅黑" panose="020B0503020204020204" pitchFamily="34" charset="-122"/>
            </a:endParaRPr>
          </a:p>
        </p:txBody>
      </p:sp>
      <p:sp>
        <p:nvSpPr>
          <p:cNvPr id="2" name="副标题 1"/>
          <p:cNvSpPr>
            <a:spLocks noGrp="1"/>
          </p:cNvSpPr>
          <p:nvPr>
            <p:ph type="subTitle" idx="1"/>
          </p:nvPr>
        </p:nvSpPr>
        <p:spPr>
          <a:xfrm>
            <a:off x="396638" y="5307476"/>
            <a:ext cx="7886700" cy="604299"/>
          </a:xfrm>
        </p:spPr>
        <p:txBody>
          <a:bodyPr/>
          <a:lstStyle/>
          <a:p>
            <a:pPr algn="l"/>
            <a:r>
              <a:rPr lang="en-US" altLang="zh-CN" dirty="0" smtClean="0">
                <a:latin typeface="微软雅黑" panose="020B0503020204020204" pitchFamily="34" charset="-122"/>
                <a:ea typeface="微软雅黑" panose="020B0503020204020204" pitchFamily="34" charset="-122"/>
              </a:rPr>
              <a:t>2017</a:t>
            </a:r>
            <a:r>
              <a:rPr lang="zh-CN" altLang="en-US" dirty="0" smtClean="0">
                <a:latin typeface="微软雅黑" panose="020B0503020204020204" pitchFamily="34" charset="-122"/>
                <a:ea typeface="微软雅黑" panose="020B0503020204020204" pitchFamily="34" charset="-122"/>
              </a:rPr>
              <a:t>年</a:t>
            </a:r>
            <a:r>
              <a:rPr lang="en-US" altLang="zh-CN" dirty="0" smtClean="0">
                <a:latin typeface="微软雅黑" panose="020B0503020204020204" pitchFamily="34" charset="-122"/>
                <a:ea typeface="微软雅黑" panose="020B0503020204020204" pitchFamily="34" charset="-122"/>
              </a:rPr>
              <a:t>9</a:t>
            </a:r>
            <a:r>
              <a:rPr lang="zh-CN" altLang="en-US" dirty="0" smtClean="0">
                <a:latin typeface="微软雅黑" panose="020B0503020204020204" pitchFamily="34" charset="-122"/>
                <a:ea typeface="微软雅黑" panose="020B0503020204020204" pitchFamily="34" charset="-122"/>
              </a:rPr>
              <a:t>月</a:t>
            </a:r>
            <a:endParaRPr lang="en-US" altLang="zh-CN" dirty="0" smtClean="0">
              <a:latin typeface="微软雅黑" panose="020B0503020204020204" pitchFamily="34" charset="-122"/>
              <a:ea typeface="微软雅黑" panose="020B0503020204020204" pitchFamily="34" charset="-122"/>
            </a:endParaRPr>
          </a:p>
          <a:p>
            <a:pPr algn="l"/>
            <a:r>
              <a:rPr lang="zh-CN" altLang="en-US" dirty="0">
                <a:latin typeface="微软雅黑" panose="020B0503020204020204" pitchFamily="34" charset="-122"/>
                <a:ea typeface="微软雅黑" panose="020B0503020204020204" pitchFamily="34" charset="-122"/>
              </a:rPr>
              <a:t>庞博</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2887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latin typeface="Times New Roman" panose="02020603050405020304" pitchFamily="18" charset="0"/>
                <a:ea typeface="微软雅黑" panose="020B0503020204020204" pitchFamily="34" charset="-122"/>
              </a:rPr>
              <a:t>Header Files</a:t>
            </a:r>
            <a:endParaRPr lang="zh-CN" altLang="en-US" dirty="0">
              <a:latin typeface="Times New Roman" panose="02020603050405020304" pitchFamily="18" charset="0"/>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439" y="1673339"/>
            <a:ext cx="6667332" cy="4986253"/>
          </a:xfrm>
          <a:prstGeom prst="rect">
            <a:avLst/>
          </a:prstGeom>
        </p:spPr>
      </p:pic>
    </p:spTree>
    <p:extLst>
      <p:ext uri="{BB962C8B-B14F-4D97-AF65-F5344CB8AC3E}">
        <p14:creationId xmlns:p14="http://schemas.microsoft.com/office/powerpoint/2010/main" val="135374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latin typeface="Times New Roman" panose="02020603050405020304" pitchFamily="18" charset="0"/>
                <a:ea typeface="微软雅黑" panose="020B0503020204020204" pitchFamily="34" charset="-122"/>
              </a:rPr>
              <a:t>Resouce</a:t>
            </a:r>
            <a:r>
              <a:rPr lang="en-US" altLang="zh-CN" dirty="0" smtClean="0">
                <a:latin typeface="Times New Roman" panose="02020603050405020304" pitchFamily="18" charset="0"/>
                <a:ea typeface="微软雅黑" panose="020B0503020204020204" pitchFamily="34" charset="-122"/>
              </a:rPr>
              <a:t> Files</a:t>
            </a:r>
            <a:endParaRPr lang="zh-CN" altLang="en-US" dirty="0">
              <a:latin typeface="Times New Roman" panose="02020603050405020304" pitchFamily="18" charset="0"/>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1098" y="1648724"/>
            <a:ext cx="6718014" cy="5024156"/>
          </a:xfrm>
          <a:prstGeom prst="rect">
            <a:avLst/>
          </a:prstGeom>
        </p:spPr>
      </p:pic>
    </p:spTree>
    <p:extLst>
      <p:ext uri="{BB962C8B-B14F-4D97-AF65-F5344CB8AC3E}">
        <p14:creationId xmlns:p14="http://schemas.microsoft.com/office/powerpoint/2010/main" val="11548064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latin typeface="Times New Roman" panose="02020603050405020304" pitchFamily="18" charset="0"/>
                <a:ea typeface="微软雅黑" panose="020B0503020204020204" pitchFamily="34" charset="-122"/>
              </a:rPr>
              <a:t>Resouce</a:t>
            </a:r>
            <a:r>
              <a:rPr lang="en-US" altLang="zh-CN" dirty="0" smtClean="0">
                <a:latin typeface="Times New Roman" panose="02020603050405020304" pitchFamily="18" charset="0"/>
                <a:ea typeface="微软雅黑" panose="020B0503020204020204" pitchFamily="34" charset="-122"/>
              </a:rPr>
              <a:t> Files</a:t>
            </a:r>
            <a:endParaRPr lang="zh-CN" altLang="en-US" dirty="0">
              <a:latin typeface="Times New Roman" panose="02020603050405020304" pitchFamily="18" charset="0"/>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979" y="2303791"/>
            <a:ext cx="5466251" cy="3579423"/>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3800" y="1674122"/>
            <a:ext cx="6652607" cy="4975240"/>
          </a:xfrm>
          <a:prstGeom prst="rect">
            <a:avLst/>
          </a:prstGeom>
        </p:spPr>
      </p:pic>
    </p:spTree>
    <p:extLst>
      <p:ext uri="{BB962C8B-B14F-4D97-AF65-F5344CB8AC3E}">
        <p14:creationId xmlns:p14="http://schemas.microsoft.com/office/powerpoint/2010/main" val="27685300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Times New Roman" panose="02020603050405020304" pitchFamily="18" charset="0"/>
                <a:ea typeface="微软雅黑" panose="020B0503020204020204" pitchFamily="34" charset="-122"/>
              </a:rPr>
              <a:t>可执行文件（</a:t>
            </a:r>
            <a:r>
              <a:rPr lang="en-US" altLang="zh-CN" dirty="0" smtClean="0">
                <a:latin typeface="Times New Roman" panose="02020603050405020304" pitchFamily="18" charset="0"/>
                <a:ea typeface="微软雅黑" panose="020B0503020204020204" pitchFamily="34" charset="-122"/>
              </a:rPr>
              <a:t>.exe</a:t>
            </a:r>
            <a:r>
              <a:rPr lang="zh-CN" altLang="en-US" dirty="0" smtClean="0">
                <a:latin typeface="Times New Roman" panose="02020603050405020304" pitchFamily="18" charset="0"/>
                <a:ea typeface="微软雅黑" panose="020B0503020204020204" pitchFamily="34" charset="-122"/>
              </a:rPr>
              <a:t>）的生成</a:t>
            </a:r>
            <a:endParaRPr lang="zh-CN" altLang="en-US" dirty="0">
              <a:latin typeface="Times New Roman" panose="02020603050405020304" pitchFamily="18" charset="0"/>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7074" y="1651980"/>
            <a:ext cx="6666062" cy="4985302"/>
          </a:xfrm>
          <a:prstGeom prst="rect">
            <a:avLst/>
          </a:prstGeom>
        </p:spPr>
      </p:pic>
      <p:sp>
        <p:nvSpPr>
          <p:cNvPr id="6" name="圆角矩形 5"/>
          <p:cNvSpPr/>
          <p:nvPr/>
        </p:nvSpPr>
        <p:spPr>
          <a:xfrm>
            <a:off x="4667534" y="1897039"/>
            <a:ext cx="1719618" cy="1037230"/>
          </a:xfrm>
          <a:prstGeom prst="roundRect">
            <a:avLst/>
          </a:prstGeom>
          <a:noFill/>
          <a:ln w="38100">
            <a:solidFill>
              <a:srgbClr val="C915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408405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Times New Roman" panose="02020603050405020304" pitchFamily="18" charset="0"/>
                <a:ea typeface="微软雅黑" panose="020B0503020204020204" pitchFamily="34" charset="-122"/>
              </a:rPr>
              <a:t>可执行文件（</a:t>
            </a:r>
            <a:r>
              <a:rPr lang="en-US" altLang="zh-CN" dirty="0" smtClean="0">
                <a:latin typeface="Times New Roman" panose="02020603050405020304" pitchFamily="18" charset="0"/>
                <a:ea typeface="微软雅黑" panose="020B0503020204020204" pitchFamily="34" charset="-122"/>
              </a:rPr>
              <a:t>.exe</a:t>
            </a:r>
            <a:r>
              <a:rPr lang="zh-CN" altLang="en-US" dirty="0" smtClean="0">
                <a:latin typeface="Times New Roman" panose="02020603050405020304" pitchFamily="18" charset="0"/>
                <a:ea typeface="微软雅黑" panose="020B0503020204020204" pitchFamily="34" charset="-122"/>
              </a:rPr>
              <a:t>）的生成</a:t>
            </a:r>
            <a:endParaRPr lang="zh-CN" altLang="en-US" dirty="0">
              <a:latin typeface="Times New Roman" panose="02020603050405020304" pitchFamily="18" charset="0"/>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4492" y="1935754"/>
            <a:ext cx="5991225" cy="2000250"/>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6892" y="4554373"/>
            <a:ext cx="5838825" cy="1466850"/>
          </a:xfrm>
          <a:prstGeom prst="rect">
            <a:avLst/>
          </a:prstGeom>
        </p:spPr>
      </p:pic>
      <p:sp>
        <p:nvSpPr>
          <p:cNvPr id="7" name="圆角矩形 6"/>
          <p:cNvSpPr/>
          <p:nvPr/>
        </p:nvSpPr>
        <p:spPr>
          <a:xfrm>
            <a:off x="2057399" y="5124365"/>
            <a:ext cx="1143001" cy="608220"/>
          </a:xfrm>
          <a:prstGeom prst="roundRect">
            <a:avLst/>
          </a:prstGeom>
          <a:noFill/>
          <a:ln w="38100">
            <a:solidFill>
              <a:srgbClr val="C915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30304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latin typeface="Times New Roman" panose="02020603050405020304" pitchFamily="18" charset="0"/>
                <a:ea typeface="微软雅黑" panose="020B0503020204020204" pitchFamily="34" charset="-122"/>
              </a:rPr>
              <a:t>Qt</a:t>
            </a:r>
            <a:r>
              <a:rPr lang="zh-CN" altLang="en-US" dirty="0">
                <a:latin typeface="Times New Roman" panose="02020603050405020304" pitchFamily="18" charset="0"/>
                <a:ea typeface="微软雅黑" panose="020B0503020204020204" pitchFamily="34" charset="-122"/>
              </a:rPr>
              <a:t>程序</a:t>
            </a:r>
            <a:r>
              <a:rPr lang="zh-CN" altLang="en-US" dirty="0" smtClean="0">
                <a:latin typeface="Times New Roman" panose="02020603050405020304" pitchFamily="18" charset="0"/>
                <a:ea typeface="微软雅黑" panose="020B0503020204020204" pitchFamily="34" charset="-122"/>
              </a:rPr>
              <a:t>的跨平台使用</a:t>
            </a:r>
            <a:r>
              <a:rPr lang="en-US" altLang="zh-CN" dirty="0" smtClean="0">
                <a:latin typeface="Times New Roman" panose="02020603050405020304" pitchFamily="18" charset="0"/>
                <a:ea typeface="微软雅黑" panose="020B0503020204020204" pitchFamily="34" charset="-122"/>
              </a:rPr>
              <a:t/>
            </a:r>
            <a:br>
              <a:rPr lang="en-US" altLang="zh-CN" dirty="0" smtClean="0">
                <a:latin typeface="Times New Roman" panose="02020603050405020304" pitchFamily="18" charset="0"/>
                <a:ea typeface="微软雅黑" panose="020B0503020204020204" pitchFamily="34" charset="-122"/>
              </a:rPr>
            </a:br>
            <a:endParaRPr lang="zh-CN" altLang="en-US" dirty="0">
              <a:latin typeface="Times New Roman" panose="02020603050405020304" pitchFamily="18" charset="0"/>
              <a:ea typeface="微软雅黑" panose="020B0503020204020204" pitchFamily="34" charset="-122"/>
            </a:endParaRPr>
          </a:p>
        </p:txBody>
      </p:sp>
      <p:grpSp>
        <p:nvGrpSpPr>
          <p:cNvPr id="9" name="组合 8"/>
          <p:cNvGrpSpPr/>
          <p:nvPr/>
        </p:nvGrpSpPr>
        <p:grpSpPr>
          <a:xfrm>
            <a:off x="1632105" y="1812231"/>
            <a:ext cx="6096000" cy="4572000"/>
            <a:chOff x="1632105" y="1812231"/>
            <a:chExt cx="6096000" cy="457200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2105" y="1812231"/>
              <a:ext cx="6096000" cy="4572000"/>
            </a:xfrm>
            <a:prstGeom prst="rect">
              <a:avLst/>
            </a:prstGeom>
          </p:spPr>
        </p:pic>
        <p:sp>
          <p:nvSpPr>
            <p:cNvPr id="6" name="圆角矩形 5"/>
            <p:cNvSpPr/>
            <p:nvPr/>
          </p:nvSpPr>
          <p:spPr>
            <a:xfrm>
              <a:off x="2779059" y="3873222"/>
              <a:ext cx="797859" cy="437255"/>
            </a:xfrm>
            <a:prstGeom prst="roundRect">
              <a:avLst/>
            </a:prstGeom>
            <a:noFill/>
            <a:ln w="38100">
              <a:solidFill>
                <a:srgbClr val="C915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2779059" y="4448743"/>
              <a:ext cx="797859" cy="445986"/>
            </a:xfrm>
            <a:prstGeom prst="roundRect">
              <a:avLst/>
            </a:prstGeom>
            <a:noFill/>
            <a:ln w="38100">
              <a:solidFill>
                <a:srgbClr val="C915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5943600" y="4274619"/>
              <a:ext cx="905435" cy="445986"/>
            </a:xfrm>
            <a:prstGeom prst="roundRect">
              <a:avLst/>
            </a:prstGeom>
            <a:noFill/>
            <a:ln w="38100">
              <a:solidFill>
                <a:srgbClr val="C915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5548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latin typeface="Times New Roman" panose="02020603050405020304" pitchFamily="18" charset="0"/>
                <a:ea typeface="微软雅黑" panose="020B0503020204020204" pitchFamily="34" charset="-122"/>
              </a:rPr>
              <a:t>Qt</a:t>
            </a:r>
            <a:r>
              <a:rPr lang="zh-CN" altLang="en-US" dirty="0" smtClean="0">
                <a:latin typeface="Times New Roman" panose="02020603050405020304" pitchFamily="18" charset="0"/>
                <a:ea typeface="微软雅黑" panose="020B0503020204020204" pitchFamily="34" charset="-122"/>
              </a:rPr>
              <a:t>程序的跨平台使用</a:t>
            </a:r>
            <a:r>
              <a:rPr lang="en-US" altLang="zh-CN" dirty="0" smtClean="0">
                <a:latin typeface="Times New Roman" panose="02020603050405020304" pitchFamily="18" charset="0"/>
                <a:ea typeface="微软雅黑" panose="020B0503020204020204" pitchFamily="34" charset="-122"/>
              </a:rPr>
              <a:t/>
            </a:r>
            <a:br>
              <a:rPr lang="en-US" altLang="zh-CN" dirty="0" smtClean="0">
                <a:latin typeface="Times New Roman" panose="02020603050405020304" pitchFamily="18" charset="0"/>
                <a:ea typeface="微软雅黑" panose="020B0503020204020204" pitchFamily="34" charset="-122"/>
              </a:rPr>
            </a:br>
            <a:endParaRPr lang="zh-CN" altLang="en-US" dirty="0">
              <a:latin typeface="Times New Roman" panose="02020603050405020304" pitchFamily="18" charset="0"/>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098" y="1963980"/>
            <a:ext cx="7500013" cy="4384066"/>
          </a:xfrm>
          <a:prstGeom prst="rect">
            <a:avLst/>
          </a:prstGeom>
        </p:spPr>
      </p:pic>
      <p:sp>
        <p:nvSpPr>
          <p:cNvPr id="6" name="圆角矩形 5"/>
          <p:cNvSpPr/>
          <p:nvPr/>
        </p:nvSpPr>
        <p:spPr>
          <a:xfrm>
            <a:off x="1168196" y="2637691"/>
            <a:ext cx="1719618" cy="701023"/>
          </a:xfrm>
          <a:prstGeom prst="roundRect">
            <a:avLst/>
          </a:prstGeom>
          <a:noFill/>
          <a:ln w="38100">
            <a:solidFill>
              <a:srgbClr val="C915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7209692" y="2637690"/>
            <a:ext cx="1220419" cy="701023"/>
          </a:xfrm>
          <a:prstGeom prst="roundRect">
            <a:avLst/>
          </a:prstGeom>
          <a:noFill/>
          <a:ln w="38100">
            <a:solidFill>
              <a:srgbClr val="C915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2719090" y="1871662"/>
            <a:ext cx="3179686" cy="548810"/>
          </a:xfrm>
          <a:prstGeom prst="roundRect">
            <a:avLst/>
          </a:prstGeom>
          <a:noFill/>
          <a:ln w="38100">
            <a:solidFill>
              <a:srgbClr val="C915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98024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latin typeface="Times New Roman" panose="02020603050405020304" pitchFamily="18" charset="0"/>
                <a:ea typeface="微软雅黑" panose="020B0503020204020204" pitchFamily="34" charset="-122"/>
              </a:rPr>
              <a:t>Qt</a:t>
            </a:r>
            <a:r>
              <a:rPr lang="zh-CN" altLang="en-US" dirty="0" smtClean="0">
                <a:latin typeface="Times New Roman" panose="02020603050405020304" pitchFamily="18" charset="0"/>
                <a:ea typeface="微软雅黑" panose="020B0503020204020204" pitchFamily="34" charset="-122"/>
              </a:rPr>
              <a:t>程序的跨平台使用</a:t>
            </a:r>
            <a:r>
              <a:rPr lang="en-US" altLang="zh-CN" dirty="0" smtClean="0">
                <a:latin typeface="Times New Roman" panose="02020603050405020304" pitchFamily="18" charset="0"/>
                <a:ea typeface="微软雅黑" panose="020B0503020204020204" pitchFamily="34" charset="-122"/>
              </a:rPr>
              <a:t/>
            </a:r>
            <a:br>
              <a:rPr lang="en-US" altLang="zh-CN" dirty="0" smtClean="0">
                <a:latin typeface="Times New Roman" panose="02020603050405020304" pitchFamily="18" charset="0"/>
                <a:ea typeface="微软雅黑" panose="020B0503020204020204" pitchFamily="34" charset="-122"/>
              </a:rPr>
            </a:br>
            <a:endParaRPr lang="zh-CN" altLang="en-US" dirty="0">
              <a:latin typeface="Times New Roman" panose="02020603050405020304" pitchFamily="18" charset="0"/>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9617" y="2562591"/>
            <a:ext cx="6800975" cy="2519363"/>
          </a:xfrm>
          <a:prstGeom prst="rect">
            <a:avLst/>
          </a:prstGeom>
        </p:spPr>
      </p:pic>
    </p:spTree>
    <p:extLst>
      <p:ext uri="{BB962C8B-B14F-4D97-AF65-F5344CB8AC3E}">
        <p14:creationId xmlns:p14="http://schemas.microsoft.com/office/powerpoint/2010/main" val="172904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latin typeface="Times New Roman" panose="02020603050405020304" pitchFamily="18" charset="0"/>
                <a:ea typeface="微软雅黑" panose="020B0503020204020204" pitchFamily="34" charset="-122"/>
              </a:rPr>
              <a:t>Qt</a:t>
            </a:r>
            <a:r>
              <a:rPr lang="zh-CN" altLang="en-US" dirty="0" smtClean="0">
                <a:latin typeface="Times New Roman" panose="02020603050405020304" pitchFamily="18" charset="0"/>
                <a:ea typeface="微软雅黑" panose="020B0503020204020204" pitchFamily="34" charset="-122"/>
              </a:rPr>
              <a:t>程序的跨平台使用</a:t>
            </a:r>
            <a:r>
              <a:rPr lang="en-US" altLang="zh-CN" dirty="0" smtClean="0">
                <a:latin typeface="Times New Roman" panose="02020603050405020304" pitchFamily="18" charset="0"/>
                <a:ea typeface="微软雅黑" panose="020B0503020204020204" pitchFamily="34" charset="-122"/>
              </a:rPr>
              <a:t/>
            </a:r>
            <a:br>
              <a:rPr lang="en-US" altLang="zh-CN" dirty="0" smtClean="0">
                <a:latin typeface="Times New Roman" panose="02020603050405020304" pitchFamily="18" charset="0"/>
                <a:ea typeface="微软雅黑" panose="020B0503020204020204" pitchFamily="34" charset="-122"/>
              </a:rPr>
            </a:br>
            <a:endParaRPr lang="zh-CN" altLang="en-US" dirty="0">
              <a:latin typeface="Times New Roman" panose="02020603050405020304" pitchFamily="18" charset="0"/>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222" y="2023330"/>
            <a:ext cx="8465765" cy="4148871"/>
          </a:xfrm>
          <a:prstGeom prst="rect">
            <a:avLst/>
          </a:prstGeom>
        </p:spPr>
      </p:pic>
      <p:sp>
        <p:nvSpPr>
          <p:cNvPr id="5" name="圆角矩形 4"/>
          <p:cNvSpPr/>
          <p:nvPr/>
        </p:nvSpPr>
        <p:spPr>
          <a:xfrm>
            <a:off x="3023213" y="1899138"/>
            <a:ext cx="3993049" cy="509954"/>
          </a:xfrm>
          <a:prstGeom prst="roundRect">
            <a:avLst/>
          </a:prstGeom>
          <a:noFill/>
          <a:ln w="38100">
            <a:solidFill>
              <a:srgbClr val="C915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228600" y="3165231"/>
            <a:ext cx="861646" cy="896815"/>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414425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latin typeface="Times New Roman" panose="02020603050405020304" pitchFamily="18" charset="0"/>
                <a:ea typeface="微软雅黑" panose="020B0503020204020204" pitchFamily="34" charset="-122"/>
              </a:rPr>
              <a:t>Qt</a:t>
            </a:r>
            <a:r>
              <a:rPr lang="zh-CN" altLang="en-US" dirty="0" smtClean="0">
                <a:latin typeface="Times New Roman" panose="02020603050405020304" pitchFamily="18" charset="0"/>
                <a:ea typeface="微软雅黑" panose="020B0503020204020204" pitchFamily="34" charset="-122"/>
              </a:rPr>
              <a:t>程序的跨平台使用</a:t>
            </a:r>
            <a:r>
              <a:rPr lang="en-US" altLang="zh-CN" dirty="0" smtClean="0">
                <a:latin typeface="Times New Roman" panose="02020603050405020304" pitchFamily="18" charset="0"/>
                <a:ea typeface="微软雅黑" panose="020B0503020204020204" pitchFamily="34" charset="-122"/>
              </a:rPr>
              <a:t/>
            </a:r>
            <a:br>
              <a:rPr lang="en-US" altLang="zh-CN" dirty="0" smtClean="0">
                <a:latin typeface="Times New Roman" panose="02020603050405020304" pitchFamily="18" charset="0"/>
                <a:ea typeface="微软雅黑" panose="020B0503020204020204" pitchFamily="34" charset="-122"/>
              </a:rPr>
            </a:br>
            <a:endParaRPr lang="zh-CN" altLang="en-US" dirty="0">
              <a:latin typeface="Times New Roman" panose="02020603050405020304" pitchFamily="18" charset="0"/>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1187" y="1952401"/>
            <a:ext cx="6877836" cy="4676490"/>
          </a:xfrm>
          <a:prstGeom prst="rect">
            <a:avLst/>
          </a:prstGeom>
        </p:spPr>
      </p:pic>
      <p:sp>
        <p:nvSpPr>
          <p:cNvPr id="5" name="圆角矩形 4"/>
          <p:cNvSpPr/>
          <p:nvPr/>
        </p:nvSpPr>
        <p:spPr>
          <a:xfrm>
            <a:off x="810364" y="2919047"/>
            <a:ext cx="861646" cy="3165230"/>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flipH="1">
            <a:off x="1672006" y="4466492"/>
            <a:ext cx="1422885" cy="2021724"/>
          </a:xfrm>
          <a:prstGeom prst="roundRect">
            <a:avLst/>
          </a:prstGeom>
          <a:noFill/>
          <a:ln w="38100">
            <a:solidFill>
              <a:srgbClr val="C915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68290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en-US" altLang="zh-CN" sz="2400" dirty="0" smtClean="0">
                <a:latin typeface="Times New Roman" panose="02020603050405020304" pitchFamily="18" charset="0"/>
                <a:ea typeface="微软雅黑" panose="020B0503020204020204" pitchFamily="34" charset="-122"/>
              </a:rPr>
              <a:t>MFC (Microsoft Foundation Classes) </a:t>
            </a:r>
            <a:r>
              <a:rPr lang="zh-CN" altLang="en-US" sz="2400" dirty="0" smtClean="0">
                <a:latin typeface="Times New Roman" panose="02020603050405020304" pitchFamily="18" charset="0"/>
                <a:ea typeface="微软雅黑" panose="020B0503020204020204" pitchFamily="34" charset="-122"/>
              </a:rPr>
              <a:t>是</a:t>
            </a:r>
            <a:r>
              <a:rPr lang="zh-CN" altLang="en-US" sz="2400" dirty="0">
                <a:latin typeface="Times New Roman" panose="02020603050405020304" pitchFamily="18" charset="0"/>
                <a:ea typeface="微软雅黑" panose="020B0503020204020204" pitchFamily="34" charset="-122"/>
              </a:rPr>
              <a:t>微软基础类库的</a:t>
            </a:r>
            <a:r>
              <a:rPr lang="zh-CN" altLang="en-US" sz="2400" dirty="0" smtClean="0">
                <a:latin typeface="Times New Roman" panose="02020603050405020304" pitchFamily="18" charset="0"/>
                <a:ea typeface="微软雅黑" panose="020B0503020204020204" pitchFamily="34" charset="-122"/>
              </a:rPr>
              <a:t>简称</a:t>
            </a:r>
            <a:endParaRPr lang="en-US" altLang="zh-CN" sz="2400" dirty="0" smtClean="0">
              <a:latin typeface="Times New Roman" panose="02020603050405020304" pitchFamily="18" charset="0"/>
              <a:ea typeface="微软雅黑" panose="020B0503020204020204" pitchFamily="34" charset="-122"/>
            </a:endParaRPr>
          </a:p>
          <a:p>
            <a:pPr marL="620713"/>
            <a:r>
              <a:rPr lang="en-US" altLang="zh-CN" sz="2400" dirty="0" err="1" smtClean="0">
                <a:latin typeface="Times New Roman" panose="02020603050405020304" pitchFamily="18" charset="0"/>
                <a:ea typeface="微软雅黑" panose="020B0503020204020204" pitchFamily="34" charset="-122"/>
              </a:rPr>
              <a:t>c</a:t>
            </a:r>
            <a:r>
              <a:rPr lang="en-US" altLang="zh-CN" sz="2400" dirty="0" err="1">
                <a:latin typeface="Times New Roman" panose="02020603050405020304" pitchFamily="18" charset="0"/>
                <a:ea typeface="微软雅黑" panose="020B0503020204020204" pitchFamily="34" charset="-122"/>
              </a:rPr>
              <a:t>++</a:t>
            </a:r>
            <a:r>
              <a:rPr lang="zh-CN" altLang="en-US" sz="2400" dirty="0">
                <a:latin typeface="Times New Roman" panose="02020603050405020304" pitchFamily="18" charset="0"/>
                <a:ea typeface="微软雅黑" panose="020B0503020204020204" pitchFamily="34" charset="-122"/>
              </a:rPr>
              <a:t>类库</a:t>
            </a:r>
            <a:r>
              <a:rPr lang="zh-CN" altLang="en-US" sz="2400" dirty="0" smtClean="0">
                <a:latin typeface="Times New Roman" panose="02020603050405020304" pitchFamily="18" charset="0"/>
                <a:ea typeface="微软雅黑" panose="020B0503020204020204" pitchFamily="34" charset="-122"/>
              </a:rPr>
              <a:t>，封装</a:t>
            </a:r>
            <a:r>
              <a:rPr lang="zh-CN" altLang="en-US" sz="2400" dirty="0">
                <a:latin typeface="Times New Roman" panose="02020603050405020304" pitchFamily="18" charset="0"/>
                <a:ea typeface="微软雅黑" panose="020B0503020204020204" pitchFamily="34" charset="-122"/>
              </a:rPr>
              <a:t>了大部分的</a:t>
            </a:r>
            <a:r>
              <a:rPr lang="en-US" altLang="zh-CN" sz="2400" dirty="0">
                <a:latin typeface="Times New Roman" panose="02020603050405020304" pitchFamily="18" charset="0"/>
                <a:ea typeface="微软雅黑" panose="020B0503020204020204" pitchFamily="34" charset="-122"/>
              </a:rPr>
              <a:t>windows </a:t>
            </a:r>
            <a:r>
              <a:rPr lang="en-US" altLang="zh-CN" sz="2400" dirty="0" smtClean="0">
                <a:latin typeface="Times New Roman" panose="02020603050405020304" pitchFamily="18" charset="0"/>
                <a:ea typeface="微软雅黑" panose="020B0503020204020204" pitchFamily="34" charset="-122"/>
              </a:rPr>
              <a:t>API</a:t>
            </a:r>
            <a:r>
              <a:rPr lang="zh-CN" altLang="en-US" sz="2400" dirty="0">
                <a:latin typeface="Times New Roman" panose="02020603050405020304" pitchFamily="18" charset="0"/>
                <a:ea typeface="微软雅黑" panose="020B0503020204020204" pitchFamily="34" charset="-122"/>
              </a:rPr>
              <a:t>（</a:t>
            </a:r>
            <a:r>
              <a:rPr lang="en-US" altLang="zh-CN" sz="2400" dirty="0">
                <a:latin typeface="Times New Roman" panose="02020603050405020304" pitchFamily="18" charset="0"/>
                <a:ea typeface="微软雅黑" panose="020B0503020204020204" pitchFamily="34" charset="-122"/>
              </a:rPr>
              <a:t>Application Programming Interface,</a:t>
            </a:r>
            <a:r>
              <a:rPr lang="zh-CN" altLang="en-US" sz="2400" dirty="0">
                <a:latin typeface="Times New Roman" panose="02020603050405020304" pitchFamily="18" charset="0"/>
                <a:ea typeface="微软雅黑" panose="020B0503020204020204" pitchFamily="34" charset="-122"/>
              </a:rPr>
              <a:t>应用程序编程接口）函数</a:t>
            </a:r>
            <a:endParaRPr lang="en-US" altLang="zh-CN" sz="2400" dirty="0">
              <a:latin typeface="Times New Roman" panose="02020603050405020304" pitchFamily="18" charset="0"/>
              <a:ea typeface="微软雅黑" panose="020B0503020204020204" pitchFamily="34" charset="-122"/>
            </a:endParaRPr>
          </a:p>
          <a:p>
            <a:pPr marL="620713"/>
            <a:r>
              <a:rPr lang="zh-CN" altLang="en-US" sz="2400" dirty="0" smtClean="0">
                <a:latin typeface="Times New Roman" panose="02020603050405020304" pitchFamily="18" charset="0"/>
                <a:ea typeface="微软雅黑" panose="020B0503020204020204" pitchFamily="34" charset="-122"/>
              </a:rPr>
              <a:t>框架，</a:t>
            </a:r>
            <a:r>
              <a:rPr lang="en-US" altLang="zh-CN" sz="2400" dirty="0" smtClean="0">
                <a:latin typeface="Times New Roman" panose="02020603050405020304" pitchFamily="18" charset="0"/>
                <a:ea typeface="微软雅黑" panose="020B0503020204020204" pitchFamily="34" charset="-122"/>
              </a:rPr>
              <a:t>MFC</a:t>
            </a:r>
            <a:r>
              <a:rPr lang="zh-CN" altLang="en-US" sz="2400" dirty="0" smtClean="0">
                <a:latin typeface="Times New Roman" panose="02020603050405020304" pitchFamily="18" charset="0"/>
                <a:ea typeface="微软雅黑" panose="020B0503020204020204" pitchFamily="34" charset="-122"/>
              </a:rPr>
              <a:t>工程</a:t>
            </a:r>
            <a:endParaRPr lang="en-US" altLang="zh-CN" sz="2400" dirty="0" smtClean="0">
              <a:latin typeface="Times New Roman" panose="02020603050405020304" pitchFamily="18" charset="0"/>
              <a:ea typeface="微软雅黑" panose="020B0503020204020204" pitchFamily="34" charset="-122"/>
            </a:endParaRPr>
          </a:p>
        </p:txBody>
      </p:sp>
      <p:sp>
        <p:nvSpPr>
          <p:cNvPr id="3" name="标题 2"/>
          <p:cNvSpPr>
            <a:spLocks noGrp="1"/>
          </p:cNvSpPr>
          <p:nvPr>
            <p:ph type="title"/>
          </p:nvPr>
        </p:nvSpPr>
        <p:spPr/>
        <p:txBody>
          <a:bodyPr/>
          <a:lstStyle/>
          <a:p>
            <a:r>
              <a:rPr lang="en-US" altLang="zh-CN" dirty="0" smtClean="0">
                <a:latin typeface="Times New Roman" panose="02020603050405020304" pitchFamily="18" charset="0"/>
                <a:ea typeface="微软雅黑" panose="020B0503020204020204" pitchFamily="34" charset="-122"/>
              </a:rPr>
              <a:t>MFC</a:t>
            </a:r>
            <a:r>
              <a:rPr lang="zh-CN" altLang="en-US" dirty="0" smtClean="0">
                <a:latin typeface="Times New Roman" panose="02020603050405020304" pitchFamily="18" charset="0"/>
                <a:ea typeface="微软雅黑" panose="020B0503020204020204" pitchFamily="34" charset="-122"/>
              </a:rPr>
              <a:t>简介</a:t>
            </a:r>
            <a:endParaRPr lang="zh-CN" altLang="en-US" dirty="0">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18497784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23348" y="1816797"/>
            <a:ext cx="2468946" cy="923330"/>
          </a:xfrm>
          <a:prstGeom prst="rect">
            <a:avLst/>
          </a:prstGeom>
          <a:noFill/>
        </p:spPr>
        <p:txBody>
          <a:bodyPr wrap="none" rtlCol="0">
            <a:spAutoFit/>
          </a:bodyPr>
          <a:lstStyle/>
          <a:p>
            <a:r>
              <a:rPr lang="zh-CN" altLang="en-US" sz="5400" b="1" dirty="0" smtClean="0">
                <a:solidFill>
                  <a:schemeClr val="bg1"/>
                </a:solidFill>
                <a:latin typeface="微软雅黑" panose="020B0503020204020204" pitchFamily="34" charset="-122"/>
                <a:ea typeface="微软雅黑" panose="020B0503020204020204" pitchFamily="34" charset="-122"/>
              </a:rPr>
              <a:t>谢 谢！</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4054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内容占位符 1"/>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652568" y="1603054"/>
            <a:ext cx="8055074" cy="5097998"/>
          </a:xfrm>
        </p:spPr>
      </p:pic>
      <p:sp>
        <p:nvSpPr>
          <p:cNvPr id="3" name="标题 2"/>
          <p:cNvSpPr>
            <a:spLocks noGrp="1"/>
          </p:cNvSpPr>
          <p:nvPr>
            <p:ph type="title"/>
          </p:nvPr>
        </p:nvSpPr>
        <p:spPr/>
        <p:txBody>
          <a:bodyPr/>
          <a:lstStyle/>
          <a:p>
            <a:r>
              <a:rPr lang="zh-CN" altLang="en-US" dirty="0" smtClean="0">
                <a:latin typeface="Times New Roman" panose="02020603050405020304" pitchFamily="18" charset="0"/>
                <a:ea typeface="微软雅黑" panose="020B0503020204020204" pitchFamily="34" charset="-122"/>
              </a:rPr>
              <a:t>新建</a:t>
            </a:r>
            <a:r>
              <a:rPr lang="en-US" altLang="zh-CN" dirty="0" smtClean="0">
                <a:latin typeface="Times New Roman" panose="02020603050405020304" pitchFamily="18" charset="0"/>
                <a:ea typeface="微软雅黑" panose="020B0503020204020204" pitchFamily="34" charset="-122"/>
              </a:rPr>
              <a:t>MFC</a:t>
            </a:r>
            <a:r>
              <a:rPr lang="zh-CN" altLang="en-US" dirty="0" smtClean="0">
                <a:latin typeface="Times New Roman" panose="02020603050405020304" pitchFamily="18" charset="0"/>
                <a:ea typeface="微软雅黑" panose="020B0503020204020204" pitchFamily="34" charset="-122"/>
              </a:rPr>
              <a:t>工程</a:t>
            </a:r>
            <a:endParaRPr lang="zh-CN" altLang="en-US" dirty="0">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3034282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Times New Roman" panose="02020603050405020304" pitchFamily="18" charset="0"/>
                <a:ea typeface="微软雅黑" panose="020B0503020204020204" pitchFamily="34" charset="-122"/>
              </a:rPr>
              <a:t>新建</a:t>
            </a:r>
            <a:r>
              <a:rPr lang="en-US" altLang="zh-CN" dirty="0" smtClean="0">
                <a:latin typeface="Times New Roman" panose="02020603050405020304" pitchFamily="18" charset="0"/>
                <a:ea typeface="微软雅黑" panose="020B0503020204020204" pitchFamily="34" charset="-122"/>
              </a:rPr>
              <a:t>MFC</a:t>
            </a:r>
            <a:r>
              <a:rPr lang="zh-CN" altLang="en-US" dirty="0" smtClean="0">
                <a:latin typeface="Times New Roman" panose="02020603050405020304" pitchFamily="18" charset="0"/>
                <a:ea typeface="微软雅黑" panose="020B0503020204020204" pitchFamily="34" charset="-122"/>
              </a:rPr>
              <a:t>工程</a:t>
            </a:r>
            <a:endParaRPr lang="zh-CN" altLang="en-US" dirty="0">
              <a:latin typeface="Times New Roman" panose="02020603050405020304" pitchFamily="18" charset="0"/>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441" y="1705729"/>
            <a:ext cx="8193327" cy="4993210"/>
          </a:xfrm>
          <a:prstGeom prst="rect">
            <a:avLst/>
          </a:prstGeom>
        </p:spPr>
      </p:pic>
      <p:sp>
        <p:nvSpPr>
          <p:cNvPr id="6" name="圆角矩形 5"/>
          <p:cNvSpPr/>
          <p:nvPr/>
        </p:nvSpPr>
        <p:spPr>
          <a:xfrm>
            <a:off x="2522211" y="2195977"/>
            <a:ext cx="1719618" cy="494469"/>
          </a:xfrm>
          <a:prstGeom prst="roundRect">
            <a:avLst/>
          </a:prstGeom>
          <a:noFill/>
          <a:ln w="38100">
            <a:solidFill>
              <a:srgbClr val="C915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01165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Times New Roman" panose="02020603050405020304" pitchFamily="18" charset="0"/>
                <a:ea typeface="微软雅黑" panose="020B0503020204020204" pitchFamily="34" charset="-122"/>
              </a:rPr>
              <a:t>新建</a:t>
            </a:r>
            <a:r>
              <a:rPr lang="en-US" altLang="zh-CN" dirty="0" smtClean="0">
                <a:latin typeface="Times New Roman" panose="02020603050405020304" pitchFamily="18" charset="0"/>
                <a:ea typeface="微软雅黑" panose="020B0503020204020204" pitchFamily="34" charset="-122"/>
              </a:rPr>
              <a:t>MFC</a:t>
            </a:r>
            <a:r>
              <a:rPr lang="zh-CN" altLang="en-US" dirty="0" smtClean="0">
                <a:latin typeface="Times New Roman" panose="02020603050405020304" pitchFamily="18" charset="0"/>
                <a:ea typeface="微软雅黑" panose="020B0503020204020204" pitchFamily="34" charset="-122"/>
              </a:rPr>
              <a:t>工程</a:t>
            </a:r>
            <a:endParaRPr lang="zh-CN" altLang="en-US" dirty="0">
              <a:latin typeface="Times New Roman" panose="02020603050405020304" pitchFamily="18" charset="0"/>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792" y="1617474"/>
            <a:ext cx="6524625" cy="5057775"/>
          </a:xfrm>
          <a:prstGeom prst="rect">
            <a:avLst/>
          </a:prstGeom>
        </p:spPr>
      </p:pic>
    </p:spTree>
    <p:extLst>
      <p:ext uri="{BB962C8B-B14F-4D97-AF65-F5344CB8AC3E}">
        <p14:creationId xmlns:p14="http://schemas.microsoft.com/office/powerpoint/2010/main" val="23046443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Times New Roman" panose="02020603050405020304" pitchFamily="18" charset="0"/>
                <a:ea typeface="微软雅黑" panose="020B0503020204020204" pitchFamily="34" charset="-122"/>
              </a:rPr>
              <a:t>新建</a:t>
            </a:r>
            <a:r>
              <a:rPr lang="en-US" altLang="zh-CN" dirty="0" smtClean="0">
                <a:latin typeface="Times New Roman" panose="02020603050405020304" pitchFamily="18" charset="0"/>
                <a:ea typeface="微软雅黑" panose="020B0503020204020204" pitchFamily="34" charset="-122"/>
              </a:rPr>
              <a:t>MFC</a:t>
            </a:r>
            <a:r>
              <a:rPr lang="zh-CN" altLang="en-US" dirty="0" smtClean="0">
                <a:latin typeface="Times New Roman" panose="02020603050405020304" pitchFamily="18" charset="0"/>
                <a:ea typeface="微软雅黑" panose="020B0503020204020204" pitchFamily="34" charset="-122"/>
              </a:rPr>
              <a:t>工程</a:t>
            </a:r>
            <a:endParaRPr lang="zh-CN" altLang="en-US" dirty="0">
              <a:latin typeface="Times New Roman" panose="02020603050405020304" pitchFamily="18" charset="0"/>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7792" y="1617474"/>
            <a:ext cx="6524625" cy="5057775"/>
          </a:xfrm>
          <a:prstGeom prst="rect">
            <a:avLst/>
          </a:prstGeom>
        </p:spPr>
      </p:pic>
      <p:sp>
        <p:nvSpPr>
          <p:cNvPr id="6" name="圆角矩形 5"/>
          <p:cNvSpPr/>
          <p:nvPr/>
        </p:nvSpPr>
        <p:spPr>
          <a:xfrm>
            <a:off x="5502961" y="4437529"/>
            <a:ext cx="1775011" cy="762376"/>
          </a:xfrm>
          <a:prstGeom prst="roundRect">
            <a:avLst/>
          </a:prstGeom>
          <a:noFill/>
          <a:ln w="38100">
            <a:solidFill>
              <a:srgbClr val="C915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3343835" y="3509488"/>
            <a:ext cx="1775011" cy="762376"/>
          </a:xfrm>
          <a:prstGeom prst="roundRect">
            <a:avLst/>
          </a:prstGeom>
          <a:noFill/>
          <a:ln w="38100">
            <a:solidFill>
              <a:srgbClr val="C915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88023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Times New Roman" panose="02020603050405020304" pitchFamily="18" charset="0"/>
                <a:ea typeface="微软雅黑" panose="020B0503020204020204" pitchFamily="34" charset="-122"/>
              </a:rPr>
              <a:t>新建</a:t>
            </a:r>
            <a:r>
              <a:rPr lang="en-US" altLang="zh-CN" dirty="0" smtClean="0">
                <a:latin typeface="Times New Roman" panose="02020603050405020304" pitchFamily="18" charset="0"/>
                <a:ea typeface="微软雅黑" panose="020B0503020204020204" pitchFamily="34" charset="-122"/>
              </a:rPr>
              <a:t>MFC</a:t>
            </a:r>
            <a:r>
              <a:rPr lang="zh-CN" altLang="en-US" dirty="0" smtClean="0">
                <a:latin typeface="Times New Roman" panose="02020603050405020304" pitchFamily="18" charset="0"/>
                <a:ea typeface="微软雅黑" panose="020B0503020204020204" pitchFamily="34" charset="-122"/>
              </a:rPr>
              <a:t>工程</a:t>
            </a:r>
            <a:endParaRPr lang="zh-CN" altLang="en-US" dirty="0">
              <a:latin typeface="Times New Roman" panose="02020603050405020304" pitchFamily="18" charset="0"/>
              <a:ea typeface="微软雅黑" panose="020B0503020204020204" pitchFamily="34" charset="-122"/>
            </a:endParaRPr>
          </a:p>
        </p:txBody>
      </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r="16656"/>
          <a:stretch/>
        </p:blipFill>
        <p:spPr>
          <a:xfrm>
            <a:off x="6407610" y="2023006"/>
            <a:ext cx="2458577" cy="4158617"/>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213" y="2124848"/>
            <a:ext cx="5579031" cy="4056775"/>
          </a:xfrm>
          <a:prstGeom prst="rect">
            <a:avLst/>
          </a:prstGeom>
        </p:spPr>
      </p:pic>
      <p:sp>
        <p:nvSpPr>
          <p:cNvPr id="9" name="右箭头标注 8"/>
          <p:cNvSpPr/>
          <p:nvPr/>
        </p:nvSpPr>
        <p:spPr>
          <a:xfrm>
            <a:off x="3807724" y="2661313"/>
            <a:ext cx="2770497" cy="2975212"/>
          </a:xfrm>
          <a:prstGeom prst="rightArrowCallout">
            <a:avLst/>
          </a:prstGeom>
          <a:noFill/>
          <a:ln w="38100">
            <a:solidFill>
              <a:srgbClr val="C915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227380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latin typeface="Times New Roman" panose="02020603050405020304" pitchFamily="18" charset="0"/>
                <a:ea typeface="微软雅黑" panose="020B0503020204020204" pitchFamily="34" charset="-122"/>
              </a:rPr>
              <a:t>MFC</a:t>
            </a:r>
            <a:r>
              <a:rPr lang="zh-CN" altLang="en-US" dirty="0" smtClean="0">
                <a:latin typeface="Times New Roman" panose="02020603050405020304" pitchFamily="18" charset="0"/>
                <a:ea typeface="微软雅黑" panose="020B0503020204020204" pitchFamily="34" charset="-122"/>
              </a:rPr>
              <a:t>实例</a:t>
            </a:r>
            <a:r>
              <a:rPr lang="en-US" altLang="zh-CN" dirty="0" smtClean="0">
                <a:latin typeface="Times New Roman" panose="02020603050405020304" pitchFamily="18" charset="0"/>
                <a:ea typeface="微软雅黑" panose="020B0503020204020204" pitchFamily="34" charset="-122"/>
              </a:rPr>
              <a:t>——calculator</a:t>
            </a:r>
            <a:endParaRPr lang="zh-CN" altLang="en-US" dirty="0">
              <a:latin typeface="Times New Roman" panose="02020603050405020304" pitchFamily="18" charset="0"/>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979" y="2303791"/>
            <a:ext cx="5466251" cy="3579423"/>
          </a:xfrm>
          <a:prstGeom prst="rect">
            <a:avLst/>
          </a:prstGeom>
        </p:spPr>
      </p:pic>
    </p:spTree>
    <p:extLst>
      <p:ext uri="{BB962C8B-B14F-4D97-AF65-F5344CB8AC3E}">
        <p14:creationId xmlns:p14="http://schemas.microsoft.com/office/powerpoint/2010/main" val="1445341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latin typeface="Times New Roman" panose="02020603050405020304" pitchFamily="18" charset="0"/>
                <a:ea typeface="微软雅黑" panose="020B0503020204020204" pitchFamily="34" charset="-122"/>
              </a:rPr>
              <a:t>Source Files</a:t>
            </a:r>
            <a:endParaRPr lang="zh-CN" altLang="en-US" dirty="0">
              <a:latin typeface="Times New Roman" panose="02020603050405020304" pitchFamily="18" charset="0"/>
              <a:ea typeface="微软雅黑" panose="020B0503020204020204" pitchFamily="34" charset="-122"/>
            </a:endParaRPr>
          </a:p>
        </p:txBody>
      </p:sp>
      <p:pic>
        <p:nvPicPr>
          <p:cNvPr id="5" name="内容占位符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342063" y="1644982"/>
            <a:ext cx="6676084" cy="4992798"/>
          </a:xfrm>
        </p:spPr>
      </p:pic>
    </p:spTree>
    <p:extLst>
      <p:ext uri="{BB962C8B-B14F-4D97-AF65-F5344CB8AC3E}">
        <p14:creationId xmlns:p14="http://schemas.microsoft.com/office/powerpoint/2010/main" val="1478913258"/>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6-VI主题">
  <a:themeElements>
    <a:clrScheme name="VI统一色">
      <a:dk1>
        <a:srgbClr val="000000"/>
      </a:dk1>
      <a:lt1>
        <a:srgbClr val="FFFFFF"/>
      </a:lt1>
      <a:dk2>
        <a:srgbClr val="BD9F68"/>
      </a:dk2>
      <a:lt2>
        <a:srgbClr val="B5B5B6"/>
      </a:lt2>
      <a:accent1>
        <a:srgbClr val="C8161E"/>
      </a:accent1>
      <a:accent2>
        <a:srgbClr val="F08300"/>
      </a:accent2>
      <a:accent3>
        <a:srgbClr val="FDD000"/>
      </a:accent3>
      <a:accent4>
        <a:srgbClr val="338D27"/>
      </a:accent4>
      <a:accent5>
        <a:srgbClr val="0086D1"/>
      </a:accent5>
      <a:accent6>
        <a:srgbClr val="004098"/>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 id="{5AE3302E-EAD3-4AF6-9B05-44D5CA6E31FB}" vid="{55D1CDEE-FEEF-4D3E-ACCF-BFCE645E4B0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Template>
  <TotalTime>3485</TotalTime>
  <Words>546</Words>
  <Application>Microsoft Office PowerPoint</Application>
  <PresentationFormat>全屏显示(4:3)</PresentationFormat>
  <Paragraphs>77</Paragraphs>
  <Slides>20</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等线</vt:lpstr>
      <vt:lpstr>等线 Light</vt:lpstr>
      <vt:lpstr>微软雅黑</vt:lpstr>
      <vt:lpstr>Arial</vt:lpstr>
      <vt:lpstr>Calibri</vt:lpstr>
      <vt:lpstr>Times New Roman</vt:lpstr>
      <vt:lpstr>2016-VI主题</vt:lpstr>
      <vt:lpstr>MFC实例及可执行文件(.exe)生成</vt:lpstr>
      <vt:lpstr>MFC简介</vt:lpstr>
      <vt:lpstr>新建MFC工程</vt:lpstr>
      <vt:lpstr>新建MFC工程</vt:lpstr>
      <vt:lpstr>新建MFC工程</vt:lpstr>
      <vt:lpstr>新建MFC工程</vt:lpstr>
      <vt:lpstr>新建MFC工程</vt:lpstr>
      <vt:lpstr>MFC实例——calculator</vt:lpstr>
      <vt:lpstr>Source Files</vt:lpstr>
      <vt:lpstr>Header Files</vt:lpstr>
      <vt:lpstr>Resouce Files</vt:lpstr>
      <vt:lpstr>Resouce Files</vt:lpstr>
      <vt:lpstr>可执行文件（.exe）的生成</vt:lpstr>
      <vt:lpstr>可执行文件（.exe）的生成</vt:lpstr>
      <vt:lpstr>Qt程序的跨平台使用 </vt:lpstr>
      <vt:lpstr>Qt程序的跨平台使用 </vt:lpstr>
      <vt:lpstr>Qt程序的跨平台使用 </vt:lpstr>
      <vt:lpstr>Qt程序的跨平台使用 </vt:lpstr>
      <vt:lpstr>Qt程序的跨平台使用 </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Dell</cp:lastModifiedBy>
  <cp:revision>103</cp:revision>
  <dcterms:created xsi:type="dcterms:W3CDTF">2016-01-21T16:32:22Z</dcterms:created>
  <dcterms:modified xsi:type="dcterms:W3CDTF">2017-09-28T16:51:41Z</dcterms:modified>
</cp:coreProperties>
</file>