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4" r:id="rId4"/>
    <p:sldMasterId id="2147483702" r:id="rId5"/>
    <p:sldMasterId id="2147483720" r:id="rId6"/>
    <p:sldMasterId id="2147483738" r:id="rId7"/>
  </p:sldMasterIdLst>
  <p:notesMasterIdLst>
    <p:notesMasterId r:id="rId9"/>
  </p:notesMasterIdLst>
  <p:handoutMasterIdLst>
    <p:handoutMasterId r:id="rId50"/>
  </p:handoutMasterIdLst>
  <p:sldIdLst>
    <p:sldId id="838" r:id="rId8"/>
    <p:sldId id="839" r:id="rId10"/>
    <p:sldId id="1044" r:id="rId11"/>
    <p:sldId id="831" r:id="rId12"/>
    <p:sldId id="1007" r:id="rId13"/>
    <p:sldId id="843" r:id="rId14"/>
    <p:sldId id="844" r:id="rId15"/>
    <p:sldId id="1008" r:id="rId16"/>
    <p:sldId id="1004" r:id="rId17"/>
    <p:sldId id="1005" r:id="rId18"/>
    <p:sldId id="1006" r:id="rId19"/>
    <p:sldId id="848" r:id="rId20"/>
    <p:sldId id="902" r:id="rId21"/>
    <p:sldId id="1009" r:id="rId22"/>
    <p:sldId id="1010" r:id="rId23"/>
    <p:sldId id="1011" r:id="rId24"/>
    <p:sldId id="1012" r:id="rId25"/>
    <p:sldId id="1013" r:id="rId26"/>
    <p:sldId id="852" r:id="rId27"/>
    <p:sldId id="1003" r:id="rId28"/>
    <p:sldId id="1015" r:id="rId29"/>
    <p:sldId id="1016" r:id="rId30"/>
    <p:sldId id="1017" r:id="rId31"/>
    <p:sldId id="1018" r:id="rId32"/>
    <p:sldId id="859" r:id="rId33"/>
    <p:sldId id="1014" r:id="rId34"/>
    <p:sldId id="1021" r:id="rId35"/>
    <p:sldId id="1022" r:id="rId36"/>
    <p:sldId id="890" r:id="rId37"/>
    <p:sldId id="1019" r:id="rId38"/>
    <p:sldId id="1023" r:id="rId39"/>
    <p:sldId id="1024" r:id="rId40"/>
    <p:sldId id="1025" r:id="rId41"/>
    <p:sldId id="1026" r:id="rId42"/>
    <p:sldId id="1027" r:id="rId43"/>
    <p:sldId id="1029" r:id="rId44"/>
    <p:sldId id="1030" r:id="rId45"/>
    <p:sldId id="901" r:id="rId46"/>
    <p:sldId id="1028" r:id="rId47"/>
    <p:sldId id="1020" r:id="rId48"/>
    <p:sldId id="282" r:id="rId49"/>
  </p:sldIdLst>
  <p:sldSz cx="9144000" cy="6858000" type="screen4x3"/>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志凯"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467" autoAdjust="0"/>
  </p:normalViewPr>
  <p:slideViewPr>
    <p:cSldViewPr snapToGrid="0">
      <p:cViewPr varScale="1">
        <p:scale>
          <a:sx n="63" d="100"/>
          <a:sy n="63" d="100"/>
        </p:scale>
        <p:origin x="2054" y="5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5" Type="http://schemas.openxmlformats.org/officeDocument/2006/relationships/tags" Target="tags/tag43.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buNone/>
            </a:pPr>
            <a:r>
              <a:rPr lang="en-US" altLang="zh-CN" dirty="0"/>
              <a:t>LLM development pipeline involves numerous small-scale associated jobs, such as evaluation.</a:t>
            </a:r>
            <a:r>
              <a:rPr lang="zh-CN" altLang="en-US" dirty="0"/>
              <a:t>许多小型的</a:t>
            </a:r>
            <a:r>
              <a:rPr lang="en-US" altLang="zh-CN" dirty="0" err="1"/>
              <a:t>llm</a:t>
            </a:r>
            <a:r>
              <a:rPr lang="zh-CN" altLang="en-US" dirty="0"/>
              <a:t>作业，如评估作业</a:t>
            </a:r>
            <a:endParaRPr lang="en-US" altLang="zh-CN" dirty="0"/>
          </a:p>
          <a:p>
            <a:endParaRPr lang="en-US" altLang="zh-CN" dirty="0"/>
          </a:p>
          <a:p>
            <a:r>
              <a:rPr lang="zh-CN" altLang="en-US" dirty="0"/>
              <a:t>大约 </a:t>
            </a:r>
            <a:r>
              <a:rPr lang="en-US" altLang="zh-CN" dirty="0"/>
              <a:t>40% </a:t>
            </a:r>
            <a:r>
              <a:rPr lang="zh-CN" altLang="en-US" dirty="0"/>
              <a:t>的作业失败，完成的作业仅消耗 </a:t>
            </a:r>
            <a:r>
              <a:rPr lang="en-US" altLang="zh-CN" dirty="0"/>
              <a:t>20∼30% </a:t>
            </a:r>
            <a:r>
              <a:rPr lang="zh-CN" altLang="en-US" dirty="0"/>
              <a:t>的 </a:t>
            </a:r>
            <a:r>
              <a:rPr lang="en-US" altLang="zh-CN" dirty="0"/>
              <a:t>GPU </a:t>
            </a:r>
            <a:r>
              <a:rPr lang="zh-CN" altLang="en-US" dirty="0"/>
              <a:t>资源。这凸显了对容错系统的迫切需求</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buNone/>
            </a:pPr>
            <a:r>
              <a:rPr lang="en-US" altLang="zh-CN" dirty="0"/>
              <a:t>LLM development pipeline involves numerous small-scale associated jobs, such as evaluation.</a:t>
            </a:r>
            <a:r>
              <a:rPr lang="zh-CN" altLang="en-US" dirty="0"/>
              <a:t>许多小型的</a:t>
            </a:r>
            <a:r>
              <a:rPr lang="en-US" altLang="zh-CN" dirty="0" err="1"/>
              <a:t>llm</a:t>
            </a:r>
            <a:r>
              <a:rPr lang="zh-CN" altLang="en-US" dirty="0"/>
              <a:t>作业，如评估作业</a:t>
            </a:r>
            <a:endParaRPr lang="en-US" altLang="zh-CN" dirty="0"/>
          </a:p>
          <a:p>
            <a:endParaRPr lang="en-US" altLang="zh-CN" dirty="0"/>
          </a:p>
          <a:p>
            <a:r>
              <a:rPr lang="zh-CN" altLang="en-US" dirty="0"/>
              <a:t>大约 </a:t>
            </a:r>
            <a:r>
              <a:rPr lang="en-US" altLang="zh-CN" dirty="0"/>
              <a:t>40% </a:t>
            </a:r>
            <a:r>
              <a:rPr lang="zh-CN" altLang="en-US" dirty="0"/>
              <a:t>的作业失败，完成的作业仅消耗 </a:t>
            </a:r>
            <a:r>
              <a:rPr lang="en-US" altLang="zh-CN" dirty="0"/>
              <a:t>20∼30% </a:t>
            </a:r>
            <a:r>
              <a:rPr lang="zh-CN" altLang="en-US" dirty="0"/>
              <a:t>的 </a:t>
            </a:r>
            <a:r>
              <a:rPr lang="en-US" altLang="zh-CN" dirty="0"/>
              <a:t>GPU </a:t>
            </a:r>
            <a:r>
              <a:rPr lang="zh-CN" altLang="en-US" dirty="0"/>
              <a:t>资源。这凸显了对容错系统的迫切需求</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buNone/>
            </a:pPr>
            <a:r>
              <a:rPr lang="zh-CN" altLang="en-US" dirty="0"/>
              <a:t>高度倾斜的工作负载分布</a:t>
            </a:r>
            <a:br>
              <a:rPr lang="en-US" altLang="zh-CN" dirty="0"/>
            </a:br>
            <a:r>
              <a:rPr lang="zh-CN" altLang="en-US" dirty="0"/>
              <a:t>大多数作业是单 </a:t>
            </a:r>
            <a:r>
              <a:rPr lang="en-US" altLang="zh-CN" dirty="0"/>
              <a:t>GPU </a:t>
            </a:r>
            <a:r>
              <a:rPr lang="zh-CN" altLang="en-US" dirty="0"/>
              <a:t>作业，只有不到 </a:t>
            </a:r>
            <a:r>
              <a:rPr lang="en-US" altLang="zh-CN" dirty="0"/>
              <a:t>7% </a:t>
            </a:r>
            <a:r>
              <a:rPr lang="zh-CN" altLang="en-US" dirty="0"/>
              <a:t>的作业请求超过 </a:t>
            </a:r>
            <a:r>
              <a:rPr lang="en-US" altLang="zh-CN" dirty="0"/>
              <a:t>8 </a:t>
            </a:r>
            <a:r>
              <a:rPr lang="zh-CN" altLang="en-US" dirty="0"/>
              <a:t>个 </a:t>
            </a:r>
            <a:r>
              <a:rPr lang="en-US" altLang="zh-CN" dirty="0"/>
              <a:t>GPU</a:t>
            </a:r>
            <a:r>
              <a:rPr lang="zh-CN" altLang="en-US" dirty="0"/>
              <a:t>但在检查 </a:t>
            </a:r>
            <a:r>
              <a:rPr lang="en-US" altLang="zh-CN" dirty="0"/>
              <a:t>GPU </a:t>
            </a:r>
            <a:r>
              <a:rPr lang="zh-CN" altLang="en-US" dirty="0"/>
              <a:t>时间时，单 </a:t>
            </a:r>
            <a:r>
              <a:rPr lang="en-US" altLang="zh-CN" dirty="0"/>
              <a:t>GPU </a:t>
            </a:r>
            <a:r>
              <a:rPr lang="zh-CN" altLang="en-US" dirty="0"/>
              <a:t>作业在我们的两个集群中仅占不到 </a:t>
            </a:r>
            <a:r>
              <a:rPr lang="en-US" altLang="zh-CN" dirty="0"/>
              <a:t>2% </a:t>
            </a:r>
            <a:r>
              <a:rPr lang="zh-CN" altLang="en-US" dirty="0"/>
              <a:t>的资源，而在 </a:t>
            </a:r>
            <a:r>
              <a:rPr lang="en-US" altLang="zh-CN" dirty="0"/>
              <a:t>PAI </a:t>
            </a:r>
            <a:r>
              <a:rPr lang="zh-CN" altLang="en-US" dirty="0"/>
              <a:t>中占用了超过 </a:t>
            </a:r>
            <a:r>
              <a:rPr lang="en-US" altLang="zh-CN" dirty="0"/>
              <a:t>68% </a:t>
            </a:r>
            <a:r>
              <a:rPr lang="zh-CN" altLang="en-US" dirty="0"/>
              <a:t>的 </a:t>
            </a:r>
            <a:r>
              <a:rPr lang="en-US" altLang="zh-CN" dirty="0"/>
              <a:t>GPU </a:t>
            </a:r>
            <a:r>
              <a:rPr lang="zh-CN" altLang="en-US" dirty="0"/>
              <a:t>时间。与此形成鲜明对比的是，大规模作业（≥ </a:t>
            </a:r>
            <a:r>
              <a:rPr lang="en-US" altLang="zh-CN" dirty="0"/>
              <a:t>256 </a:t>
            </a:r>
            <a:r>
              <a:rPr lang="zh-CN" altLang="en-US" dirty="0"/>
              <a:t>个 </a:t>
            </a:r>
            <a:r>
              <a:rPr lang="en-US" altLang="zh-CN" dirty="0"/>
              <a:t>GPU</a:t>
            </a:r>
            <a:r>
              <a:rPr lang="zh-CN" altLang="en-US" dirty="0"/>
              <a:t>）在 </a:t>
            </a:r>
            <a:r>
              <a:rPr lang="en-US" altLang="zh-CN" dirty="0" err="1"/>
              <a:t>Kalos</a:t>
            </a:r>
            <a:r>
              <a:rPr lang="en-US" altLang="zh-CN" dirty="0"/>
              <a:t> </a:t>
            </a:r>
            <a:r>
              <a:rPr lang="zh-CN" altLang="en-US" dirty="0"/>
              <a:t>的 </a:t>
            </a:r>
            <a:r>
              <a:rPr lang="en-US" altLang="zh-CN" dirty="0"/>
              <a:t>GPU </a:t>
            </a:r>
            <a:r>
              <a:rPr lang="zh-CN" altLang="en-US" dirty="0"/>
              <a:t>时间中占据主导地位，占据了 </a:t>
            </a:r>
            <a:r>
              <a:rPr lang="en-US" altLang="zh-CN" dirty="0"/>
              <a:t>96% </a:t>
            </a:r>
            <a:r>
              <a:rPr lang="zh-CN" altLang="en-US" dirty="0"/>
              <a:t>以上的资源。更陡峭的分布给集群计划程序的设计带来了巨大的挑战。</a:t>
            </a:r>
            <a:endParaRPr lang="en-US" altLang="zh-CN" dirty="0"/>
          </a:p>
          <a:p>
            <a:pPr marL="0" indent="0">
              <a:lnSpc>
                <a:spcPct val="150000"/>
              </a:lnSpc>
              <a:buNone/>
            </a:pPr>
            <a:endParaRPr lang="en-US" altLang="zh-CN" dirty="0"/>
          </a:p>
          <a:p>
            <a:pPr marL="0" indent="0">
              <a:lnSpc>
                <a:spcPct val="150000"/>
              </a:lnSpc>
              <a:buNone/>
            </a:pPr>
            <a:r>
              <a:rPr lang="zh-CN" altLang="en-US" dirty="0"/>
              <a:t>大部分资源分配给少数预训练作业，这可能会导致 </a:t>
            </a:r>
            <a:r>
              <a:rPr lang="en-US" altLang="zh-CN" dirty="0"/>
              <a:t>Head of Line </a:t>
            </a:r>
            <a:r>
              <a:rPr lang="zh-CN" altLang="en-US" dirty="0"/>
              <a:t>阻塞问题，并导致严重的排队延迟。</a:t>
            </a:r>
            <a:br>
              <a:rPr lang="en-US" altLang="zh-CN" dirty="0"/>
            </a:br>
            <a:r>
              <a:rPr lang="zh-CN" altLang="en-US" dirty="0"/>
              <a:t>现有的 </a:t>
            </a:r>
            <a:r>
              <a:rPr lang="en-US" altLang="zh-CN" dirty="0"/>
              <a:t>DL </a:t>
            </a:r>
            <a:r>
              <a:rPr lang="zh-CN" altLang="en-US" dirty="0"/>
              <a:t>集群调度器 通常依赖于抢占机制，但是，相当大的恢复开销使它们不适用于 </a:t>
            </a:r>
            <a:r>
              <a:rPr lang="en-US" altLang="zh-CN" dirty="0"/>
              <a:t>LLM </a:t>
            </a:r>
            <a:r>
              <a:rPr lang="zh-CN" altLang="en-US" dirty="0"/>
              <a:t>工作负载。考虑到整个管道的工作负载特征，这凸显了对为 </a:t>
            </a:r>
            <a:r>
              <a:rPr lang="en-US" altLang="zh-CN" dirty="0"/>
              <a:t>LLM </a:t>
            </a:r>
            <a:r>
              <a:rPr lang="zh-CN" altLang="en-US" dirty="0"/>
              <a:t>集群量身定制的调度系统的迫切需求。</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buNone/>
            </a:pPr>
            <a:r>
              <a:rPr lang="zh-CN" altLang="en-US" dirty="0"/>
              <a:t>类似的时间分布。图 </a:t>
            </a:r>
            <a:r>
              <a:rPr lang="en-US" altLang="zh-CN" dirty="0"/>
              <a:t>6 </a:t>
            </a:r>
            <a:r>
              <a:rPr lang="zh-CN" altLang="en-US" dirty="0"/>
              <a:t>显示了不同工作负载之间的作业持续时间和排队延迟的分布。在作业持续时间方面，虽然预训练作业的持续时间最长，但它们在中位数上超过其他工作负载在一个数量级内，在两个集群中，只有不到 </a:t>
            </a:r>
            <a:r>
              <a:rPr lang="en-US" altLang="zh-CN" dirty="0"/>
              <a:t>5% </a:t>
            </a:r>
            <a:r>
              <a:rPr lang="zh-CN" altLang="en-US" dirty="0"/>
              <a:t>的作业持续时间超过 </a:t>
            </a:r>
            <a:r>
              <a:rPr lang="en-US" altLang="zh-CN" dirty="0"/>
              <a:t>1 </a:t>
            </a:r>
            <a:r>
              <a:rPr lang="zh-CN" altLang="en-US" dirty="0"/>
              <a:t>天</a:t>
            </a:r>
            <a:r>
              <a:rPr lang="en-US" altLang="zh-CN" dirty="0"/>
              <a:t>(10^5)</a:t>
            </a:r>
            <a:r>
              <a:rPr lang="zh-CN" altLang="en-US" dirty="0"/>
              <a:t>。这可以归因于预训练期间的频繁失败，这将在 </a:t>
            </a:r>
            <a:r>
              <a:rPr lang="en-US" altLang="zh-CN" dirty="0"/>
              <a:t>§5 </a:t>
            </a:r>
            <a:r>
              <a:rPr lang="zh-CN" altLang="en-US" dirty="0"/>
              <a:t>中进一步探讨。关于作业排队延迟，与之前的报告 相反，这些报告表明更大规模的作业会经历更长的等待时间，我们观察到，尽管 </a:t>
            </a:r>
            <a:r>
              <a:rPr lang="en-US" altLang="zh-CN" dirty="0"/>
              <a:t>GPU </a:t>
            </a:r>
            <a:r>
              <a:rPr lang="zh-CN" altLang="en-US" dirty="0"/>
              <a:t>需求最低且作业持续时间最短，但评估作业的排队延迟最长。这种差异是由于大部分资源被预留用于预训练作业，以最大限度地减少其排队延迟。评估作业通常以较低的优先级同时作为批处理提交，利用有限的备用资源</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buNone/>
            </a:pPr>
            <a:r>
              <a:rPr lang="zh-CN" altLang="en-US" dirty="0"/>
              <a:t>更高的 </a:t>
            </a:r>
            <a:r>
              <a:rPr lang="en-US" altLang="zh-CN" dirty="0"/>
              <a:t>GPU </a:t>
            </a:r>
            <a:r>
              <a:rPr lang="zh-CN" altLang="en-US" dirty="0"/>
              <a:t>利用率。鉴于 </a:t>
            </a:r>
            <a:r>
              <a:rPr lang="en-US" altLang="zh-CN" dirty="0"/>
              <a:t>GPU </a:t>
            </a:r>
            <a:r>
              <a:rPr lang="zh-CN" altLang="en-US" dirty="0"/>
              <a:t>在 </a:t>
            </a:r>
            <a:r>
              <a:rPr lang="en-US" altLang="zh-CN" dirty="0"/>
              <a:t>LLM </a:t>
            </a:r>
            <a:r>
              <a:rPr lang="zh-CN" altLang="en-US" dirty="0"/>
              <a:t>开发中的关键作用，如图 </a:t>
            </a:r>
            <a:r>
              <a:rPr lang="en-US" altLang="zh-CN" dirty="0"/>
              <a:t>7 </a:t>
            </a:r>
            <a:r>
              <a:rPr lang="zh-CN" altLang="en-US" dirty="0"/>
              <a:t>（</a:t>
            </a:r>
            <a:r>
              <a:rPr lang="en-US" altLang="zh-CN" dirty="0"/>
              <a:t>a</a:t>
            </a:r>
            <a:r>
              <a:rPr lang="zh-CN" altLang="en-US" dirty="0"/>
              <a:t>、</a:t>
            </a:r>
            <a:r>
              <a:rPr lang="en-US" altLang="zh-CN" dirty="0"/>
              <a:t>b</a:t>
            </a:r>
            <a:r>
              <a:rPr lang="zh-CN" altLang="en-US" dirty="0"/>
              <a:t>）所示，我们从 </a:t>
            </a:r>
            <a:r>
              <a:rPr lang="en-US" altLang="zh-CN" dirty="0"/>
              <a:t>DCGM </a:t>
            </a:r>
            <a:r>
              <a:rPr lang="zh-CN" altLang="en-US" dirty="0"/>
              <a:t>收集了细粒度的性能计数器指标，包括 </a:t>
            </a:r>
            <a:r>
              <a:rPr lang="en-US" altLang="zh-CN" dirty="0"/>
              <a:t>SM </a:t>
            </a:r>
            <a:r>
              <a:rPr lang="zh-CN" altLang="en-US" dirty="0"/>
              <a:t>活动（ </a:t>
            </a:r>
            <a:r>
              <a:rPr lang="en-US" altLang="zh-CN" dirty="0"/>
              <a:t>PROF_SM_ACTIVE </a:t>
            </a:r>
            <a:r>
              <a:rPr lang="zh-CN" altLang="en-US" dirty="0"/>
              <a:t>）、</a:t>
            </a:r>
            <a:r>
              <a:rPr lang="en-US" altLang="zh-CN" dirty="0"/>
              <a:t>TC </a:t>
            </a:r>
            <a:r>
              <a:rPr lang="zh-CN" altLang="en-US" dirty="0"/>
              <a:t>活动（ </a:t>
            </a:r>
            <a:r>
              <a:rPr lang="en-US" altLang="zh-CN" dirty="0"/>
              <a:t>PROF_PIPE_TENSOR_ACTIVE </a:t>
            </a:r>
            <a:r>
              <a:rPr lang="zh-CN" altLang="en-US" dirty="0"/>
              <a:t>）和 </a:t>
            </a:r>
            <a:r>
              <a:rPr lang="en-US" altLang="zh-CN" dirty="0"/>
              <a:t>GPU </a:t>
            </a:r>
            <a:r>
              <a:rPr lang="zh-CN" altLang="en-US" dirty="0"/>
              <a:t>内存占用（ </a:t>
            </a:r>
            <a:r>
              <a:rPr lang="en-US" altLang="zh-CN" dirty="0"/>
              <a:t>DEV_FB_USED </a:t>
            </a:r>
            <a:r>
              <a:rPr lang="zh-CN" altLang="en-US" dirty="0"/>
              <a:t>）。与 </a:t>
            </a:r>
            <a:r>
              <a:rPr lang="en-US" altLang="zh-CN" dirty="0"/>
              <a:t>PAI [97] </a:t>
            </a:r>
            <a:r>
              <a:rPr lang="zh-CN" altLang="en-US" dirty="0"/>
              <a:t>相比，</a:t>
            </a:r>
            <a:r>
              <a:rPr lang="en-US" altLang="zh-CN" dirty="0"/>
              <a:t>PAI [97] </a:t>
            </a:r>
            <a:r>
              <a:rPr lang="zh-CN" altLang="en-US" dirty="0"/>
              <a:t>的很大一部分 </a:t>
            </a:r>
            <a:r>
              <a:rPr lang="en-US" altLang="zh-CN" dirty="0"/>
              <a:t>GPU </a:t>
            </a:r>
            <a:r>
              <a:rPr lang="zh-CN" altLang="en-US" dirty="0"/>
              <a:t>内存未得到充分利用（不到 </a:t>
            </a:r>
            <a:r>
              <a:rPr lang="en-US" altLang="zh-CN" dirty="0"/>
              <a:t>25% </a:t>
            </a:r>
            <a:r>
              <a:rPr lang="zh-CN" altLang="en-US" dirty="0"/>
              <a:t>的内存），我们在 </a:t>
            </a:r>
            <a:r>
              <a:rPr lang="en-US" altLang="zh-CN" dirty="0" err="1"/>
              <a:t>Kalos</a:t>
            </a:r>
            <a:r>
              <a:rPr lang="en-US" altLang="zh-CN" dirty="0"/>
              <a:t> </a:t>
            </a:r>
            <a:r>
              <a:rPr lang="zh-CN" altLang="en-US" dirty="0"/>
              <a:t>中的观察表明，</a:t>
            </a:r>
            <a:r>
              <a:rPr lang="en-US" altLang="zh-CN" dirty="0"/>
              <a:t>50% </a:t>
            </a:r>
            <a:r>
              <a:rPr lang="zh-CN" altLang="en-US" dirty="0"/>
              <a:t>的 </a:t>
            </a:r>
            <a:r>
              <a:rPr lang="en-US" altLang="zh-CN" dirty="0"/>
              <a:t>GPU </a:t>
            </a:r>
            <a:r>
              <a:rPr lang="zh-CN" altLang="en-US" dirty="0"/>
              <a:t>消耗了超过 </a:t>
            </a:r>
            <a:r>
              <a:rPr lang="en-US" altLang="zh-CN" dirty="0"/>
              <a:t>75% </a:t>
            </a:r>
            <a:r>
              <a:rPr lang="zh-CN" altLang="en-US" dirty="0"/>
              <a:t>的 </a:t>
            </a:r>
            <a:r>
              <a:rPr lang="en-US" altLang="zh-CN" dirty="0"/>
              <a:t>GPU </a:t>
            </a:r>
            <a:r>
              <a:rPr lang="zh-CN" altLang="en-US" dirty="0"/>
              <a:t>内存（</a:t>
            </a:r>
            <a:r>
              <a:rPr lang="en-US" altLang="zh-CN" dirty="0"/>
              <a:t>60 GB</a:t>
            </a:r>
            <a:r>
              <a:rPr lang="zh-CN" altLang="en-US" dirty="0"/>
              <a:t>）。此外，我们观察到两个集群的 </a:t>
            </a:r>
            <a:r>
              <a:rPr lang="en-US" altLang="zh-CN" dirty="0"/>
              <a:t>SM </a:t>
            </a:r>
            <a:r>
              <a:rPr lang="zh-CN" altLang="en-US" dirty="0"/>
              <a:t>活动中位数约为 </a:t>
            </a:r>
            <a:r>
              <a:rPr lang="en-US" altLang="zh-CN" dirty="0"/>
              <a:t>40%</a:t>
            </a:r>
            <a:r>
              <a:rPr lang="zh-CN" altLang="en-US" dirty="0"/>
              <a:t>，是 </a:t>
            </a:r>
            <a:r>
              <a:rPr lang="en-US" altLang="zh-CN" dirty="0"/>
              <a:t>PAI </a:t>
            </a:r>
            <a:r>
              <a:rPr lang="zh-CN" altLang="en-US" dirty="0"/>
              <a:t>中报告的 </a:t>
            </a:r>
            <a:r>
              <a:rPr lang="en-US" altLang="zh-CN" dirty="0"/>
              <a:t>20% </a:t>
            </a:r>
            <a:r>
              <a:rPr lang="zh-CN" altLang="en-US" dirty="0"/>
              <a:t>的两倍。</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buNone/>
            </a:pPr>
            <a:r>
              <a:rPr lang="zh-CN" altLang="en-US" dirty="0"/>
              <a:t>未充分利用的关联资源。我们还深入研究了与 </a:t>
            </a:r>
            <a:r>
              <a:rPr lang="en-US" altLang="zh-CN" dirty="0"/>
              <a:t>LLM </a:t>
            </a:r>
            <a:r>
              <a:rPr lang="zh-CN" altLang="en-US" dirty="0"/>
              <a:t>开发密切相关的 </a:t>
            </a:r>
            <a:r>
              <a:rPr lang="en-US" altLang="zh-CN" dirty="0"/>
              <a:t>CPU</a:t>
            </a:r>
            <a:r>
              <a:rPr lang="zh-CN" altLang="en-US" dirty="0"/>
              <a:t>、主机内存和网络方面。在图 </a:t>
            </a:r>
            <a:r>
              <a:rPr lang="en-US" altLang="zh-CN" dirty="0"/>
              <a:t>7 </a:t>
            </a:r>
            <a:r>
              <a:rPr lang="zh-CN" altLang="en-US" dirty="0"/>
              <a:t>（</a:t>
            </a:r>
            <a:r>
              <a:rPr lang="en-US" altLang="zh-CN" dirty="0"/>
              <a:t>b</a:t>
            </a:r>
            <a:r>
              <a:rPr lang="zh-CN" altLang="en-US" dirty="0"/>
              <a:t>） 中，我们比较了主机端和 </a:t>
            </a:r>
            <a:r>
              <a:rPr lang="en-US" altLang="zh-CN" dirty="0"/>
              <a:t>GPU </a:t>
            </a:r>
            <a:r>
              <a:rPr lang="zh-CN" altLang="en-US" dirty="0"/>
              <a:t>端的内存占用情况。很明显，</a:t>
            </a:r>
            <a:r>
              <a:rPr lang="en-US" altLang="zh-CN" dirty="0"/>
              <a:t>CPU </a:t>
            </a:r>
            <a:r>
              <a:rPr lang="zh-CN" altLang="en-US" dirty="0"/>
              <a:t>内存利用率保持在 </a:t>
            </a:r>
            <a:r>
              <a:rPr lang="en-US" altLang="zh-CN" dirty="0"/>
              <a:t>50% </a:t>
            </a:r>
            <a:r>
              <a:rPr lang="zh-CN" altLang="en-US" dirty="0"/>
              <a:t>以下。请注意，</a:t>
            </a:r>
            <a:r>
              <a:rPr lang="en-US" altLang="zh-CN" dirty="0" err="1"/>
              <a:t>Kalos</a:t>
            </a:r>
            <a:r>
              <a:rPr lang="en-US" altLang="zh-CN" dirty="0"/>
              <a:t> </a:t>
            </a:r>
            <a:r>
              <a:rPr lang="zh-CN" altLang="en-US" dirty="0"/>
              <a:t>的内存容量是 </a:t>
            </a:r>
            <a:r>
              <a:rPr lang="en-US" altLang="zh-CN" dirty="0" err="1"/>
              <a:t>Seren</a:t>
            </a:r>
            <a:r>
              <a:rPr lang="en-US" altLang="zh-CN" dirty="0"/>
              <a:t> </a:t>
            </a:r>
            <a:r>
              <a:rPr lang="zh-CN" altLang="en-US" dirty="0"/>
              <a:t>的两倍 （</a:t>
            </a:r>
            <a:r>
              <a:rPr lang="en-US" altLang="zh-CN" dirty="0"/>
              <a:t>2TB</a:t>
            </a:r>
            <a:r>
              <a:rPr lang="zh-CN" altLang="en-US" dirty="0"/>
              <a:t>）（表 </a:t>
            </a:r>
            <a:r>
              <a:rPr lang="en-US" altLang="zh-CN" dirty="0"/>
              <a:t>1</a:t>
            </a:r>
            <a:r>
              <a:rPr lang="zh-CN" altLang="en-US" dirty="0"/>
              <a:t>）。这表明 </a:t>
            </a:r>
            <a:r>
              <a:rPr lang="en-US" altLang="zh-CN" dirty="0"/>
              <a:t>CPU </a:t>
            </a:r>
            <a:r>
              <a:rPr lang="zh-CN" altLang="en-US" dirty="0"/>
              <a:t>内存的利用率严重不足。附录 </a:t>
            </a:r>
            <a:r>
              <a:rPr lang="en-US" altLang="zh-CN" dirty="0"/>
              <a:t>A.2 </a:t>
            </a:r>
            <a:r>
              <a:rPr lang="zh-CN" altLang="en-US" dirty="0"/>
              <a:t>中提供了更详细的分析。尽管 </a:t>
            </a:r>
            <a:r>
              <a:rPr lang="en-US" altLang="zh-CN" dirty="0"/>
              <a:t>GPU </a:t>
            </a:r>
            <a:r>
              <a:rPr lang="zh-CN" altLang="en-US" dirty="0"/>
              <a:t>内存卸载技术 </a:t>
            </a:r>
            <a:r>
              <a:rPr lang="en-US" altLang="zh-CN" dirty="0"/>
              <a:t>[80‒81] </a:t>
            </a:r>
            <a:r>
              <a:rPr lang="zh-CN" altLang="en-US" dirty="0"/>
              <a:t>提高了 </a:t>
            </a:r>
            <a:r>
              <a:rPr lang="en-US" altLang="zh-CN" dirty="0"/>
              <a:t>CPU </a:t>
            </a:r>
            <a:r>
              <a:rPr lang="zh-CN" altLang="en-US" dirty="0"/>
              <a:t>内存利用率并缓解了 </a:t>
            </a:r>
            <a:r>
              <a:rPr lang="en-US" altLang="zh-CN" dirty="0"/>
              <a:t>GPU </a:t>
            </a:r>
            <a:r>
              <a:rPr lang="zh-CN" altLang="en-US" dirty="0"/>
              <a:t>内存限制，但由于 </a:t>
            </a:r>
            <a:r>
              <a:rPr lang="en-US" altLang="zh-CN" dirty="0"/>
              <a:t>PCIe </a:t>
            </a:r>
            <a:r>
              <a:rPr lang="zh-CN" altLang="en-US" dirty="0"/>
              <a:t>带宽有限，它也阻碍了训练吞吐量。因此，我们不采用卸载机制。此外，由于 </a:t>
            </a:r>
            <a:r>
              <a:rPr lang="en-US" altLang="zh-CN" dirty="0"/>
              <a:t>CPU </a:t>
            </a:r>
            <a:r>
              <a:rPr lang="zh-CN" altLang="en-US" dirty="0"/>
              <a:t>与 </a:t>
            </a:r>
            <a:r>
              <a:rPr lang="en-US" altLang="zh-CN" dirty="0"/>
              <a:t>GPU </a:t>
            </a:r>
            <a:r>
              <a:rPr lang="zh-CN" altLang="en-US" dirty="0"/>
              <a:t>的比率较高（每个 </a:t>
            </a:r>
            <a:r>
              <a:rPr lang="en-US" altLang="zh-CN" dirty="0"/>
              <a:t>GPU 16 </a:t>
            </a:r>
            <a:r>
              <a:rPr lang="zh-CN" altLang="en-US" dirty="0"/>
              <a:t>个 </a:t>
            </a:r>
            <a:r>
              <a:rPr lang="en-US" altLang="zh-CN" dirty="0"/>
              <a:t>CPU</a:t>
            </a:r>
            <a:r>
              <a:rPr lang="zh-CN" altLang="en-US" dirty="0"/>
              <a:t>），</a:t>
            </a:r>
            <a:r>
              <a:rPr lang="en-US" altLang="zh-CN" dirty="0"/>
              <a:t>CPU </a:t>
            </a:r>
            <a:r>
              <a:rPr lang="zh-CN" altLang="en-US" dirty="0"/>
              <a:t>通常未得到充分利用，如图 </a:t>
            </a:r>
            <a:r>
              <a:rPr lang="en-US" altLang="zh-CN" dirty="0"/>
              <a:t>7 </a:t>
            </a:r>
            <a:r>
              <a:rPr lang="zh-CN" altLang="en-US" dirty="0"/>
              <a:t>（</a:t>
            </a:r>
            <a:r>
              <a:rPr lang="en-US" altLang="zh-CN" dirty="0"/>
              <a:t>c</a:t>
            </a:r>
            <a:r>
              <a:rPr lang="zh-CN" altLang="en-US" dirty="0"/>
              <a:t>） 所示。此外，在图 </a:t>
            </a:r>
            <a:r>
              <a:rPr lang="en-US" altLang="zh-CN" dirty="0"/>
              <a:t>7 </a:t>
            </a:r>
            <a:r>
              <a:rPr lang="zh-CN" altLang="en-US" dirty="0"/>
              <a:t>（</a:t>
            </a:r>
            <a:r>
              <a:rPr lang="en-US" altLang="zh-CN" dirty="0"/>
              <a:t>d</a:t>
            </a:r>
            <a:r>
              <a:rPr lang="zh-CN" altLang="en-US" dirty="0"/>
              <a:t>） 中，我们测量了 </a:t>
            </a:r>
            <a:r>
              <a:rPr lang="en-US" altLang="zh-CN" dirty="0" err="1"/>
              <a:t>Seren</a:t>
            </a:r>
            <a:r>
              <a:rPr lang="en-US" altLang="zh-CN" dirty="0"/>
              <a:t> </a:t>
            </a:r>
            <a:r>
              <a:rPr lang="zh-CN" altLang="en-US" dirty="0"/>
              <a:t>中 </a:t>
            </a:r>
            <a:r>
              <a:rPr lang="en-US" altLang="zh-CN" dirty="0"/>
              <a:t>IB </a:t>
            </a:r>
            <a:r>
              <a:rPr lang="zh-CN" altLang="en-US" dirty="0"/>
              <a:t>的网络发送和接收带宽。两条线路很好地重叠，因为 </a:t>
            </a:r>
            <a:r>
              <a:rPr lang="en-US" altLang="zh-CN" dirty="0"/>
              <a:t>IB </a:t>
            </a:r>
            <a:r>
              <a:rPr lang="zh-CN" altLang="en-US" dirty="0"/>
              <a:t>在 </a:t>
            </a:r>
            <a:r>
              <a:rPr lang="en-US" altLang="zh-CN" dirty="0"/>
              <a:t>LLM </a:t>
            </a:r>
            <a:r>
              <a:rPr lang="zh-CN" altLang="en-US" dirty="0"/>
              <a:t>执行期间用于对称通信。我们观察到网卡在 </a:t>
            </a:r>
            <a:r>
              <a:rPr lang="en-US" altLang="zh-CN" dirty="0"/>
              <a:t>60% </a:t>
            </a:r>
            <a:r>
              <a:rPr lang="zh-CN" altLang="en-US" dirty="0"/>
              <a:t>以上的时间内保持空闲状态，并且活动带宽很少超过 </a:t>
            </a:r>
            <a:r>
              <a:rPr lang="en-US" altLang="zh-CN" dirty="0"/>
              <a:t>IB </a:t>
            </a:r>
            <a:r>
              <a:rPr lang="zh-CN" altLang="en-US" dirty="0"/>
              <a:t>提供的最大带宽的 </a:t>
            </a:r>
            <a:r>
              <a:rPr lang="en-US" altLang="zh-CN" dirty="0"/>
              <a:t>25%</a:t>
            </a:r>
            <a:r>
              <a:rPr lang="zh-CN" altLang="en-US" dirty="0"/>
              <a:t>。</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GPU </a:t>
            </a:r>
            <a:r>
              <a:rPr lang="zh-CN" altLang="en-US" dirty="0"/>
              <a:t>内存占用。对于包含 </a:t>
            </a:r>
            <a:r>
              <a:rPr lang="en-US" altLang="zh-CN" dirty="0"/>
              <a:t>Ψ </a:t>
            </a:r>
            <a:r>
              <a:rPr lang="zh-CN" altLang="en-US" dirty="0"/>
              <a:t>参数的模型，在使用 </a:t>
            </a:r>
            <a:r>
              <a:rPr lang="en-US" altLang="zh-CN" dirty="0"/>
              <a:t>Adam [48] </a:t>
            </a:r>
            <a:r>
              <a:rPr lang="zh-CN" altLang="en-US" dirty="0"/>
              <a:t>优化器的主流混合精度训练中，参数、梯度和优化器状态的内存占用分别为 </a:t>
            </a:r>
            <a:r>
              <a:rPr lang="en-US" altLang="zh-CN" dirty="0"/>
              <a:t>2Ψ</a:t>
            </a:r>
            <a:r>
              <a:rPr lang="zh-CN" altLang="en-US" dirty="0"/>
              <a:t>、</a:t>
            </a:r>
            <a:r>
              <a:rPr lang="en-US" altLang="zh-CN" dirty="0"/>
              <a:t>2Ψ </a:t>
            </a:r>
            <a:r>
              <a:rPr lang="zh-CN" altLang="en-US" dirty="0"/>
              <a:t>和 </a:t>
            </a:r>
            <a:r>
              <a:rPr lang="en-US" altLang="zh-CN" dirty="0"/>
              <a:t>12Ψ</a:t>
            </a:r>
            <a:r>
              <a:rPr lang="zh-CN" altLang="en-US" dirty="0"/>
              <a:t>。为了降低内存成本，</a:t>
            </a:r>
            <a:r>
              <a:rPr lang="en-US" altLang="zh-CN" dirty="0" err="1"/>
              <a:t>ZeRO</a:t>
            </a:r>
            <a:r>
              <a:rPr lang="en-US" altLang="zh-CN" dirty="0"/>
              <a:t> [79] </a:t>
            </a:r>
            <a:r>
              <a:rPr lang="zh-CN" altLang="en-US" dirty="0"/>
              <a:t>有效地在全局 </a:t>
            </a:r>
            <a:r>
              <a:rPr lang="en-US" altLang="zh-CN" dirty="0"/>
              <a:t>GPU worker </a:t>
            </a:r>
            <a:r>
              <a:rPr lang="zh-CN" altLang="en-US" dirty="0"/>
              <a:t>中对这些元素的冗余内存进行分片。图 </a:t>
            </a:r>
            <a:r>
              <a:rPr lang="en-US" altLang="zh-CN" dirty="0"/>
              <a:t>11 </a:t>
            </a:r>
            <a:r>
              <a:rPr lang="zh-CN" altLang="en-US" dirty="0"/>
              <a:t>说明了 </a:t>
            </a:r>
            <a:r>
              <a:rPr lang="en-US" altLang="zh-CN" dirty="0" err="1"/>
              <a:t>Pytorch</a:t>
            </a:r>
            <a:r>
              <a:rPr lang="en-US" altLang="zh-CN" dirty="0"/>
              <a:t> </a:t>
            </a:r>
            <a:r>
              <a:rPr lang="zh-CN" altLang="en-US" dirty="0"/>
              <a:t>内存快照工具 </a:t>
            </a:r>
            <a:r>
              <a:rPr lang="en-US" altLang="zh-CN" dirty="0"/>
              <a:t>[11] </a:t>
            </a:r>
            <a:r>
              <a:rPr lang="zh-CN" altLang="en-US" dirty="0"/>
              <a:t>捕获的随时间推移的实际 </a:t>
            </a:r>
            <a:r>
              <a:rPr lang="en-US" altLang="zh-CN" dirty="0"/>
              <a:t>GPU </a:t>
            </a:r>
            <a:r>
              <a:rPr lang="zh-CN" altLang="en-US" dirty="0"/>
              <a:t>内存使用情况。上部 </a:t>
            </a:r>
            <a:r>
              <a:rPr lang="en-US" altLang="zh-CN" dirty="0"/>
              <a:t>dynamic </a:t>
            </a:r>
            <a:r>
              <a:rPr lang="zh-CN" altLang="en-US" dirty="0"/>
              <a:t>部分表示 </a:t>
            </a:r>
            <a:r>
              <a:rPr lang="en-US" altLang="zh-CN" dirty="0"/>
              <a:t>activation </a:t>
            </a:r>
            <a:r>
              <a:rPr lang="zh-CN" altLang="en-US" dirty="0"/>
              <a:t>和 </a:t>
            </a:r>
            <a:r>
              <a:rPr lang="en-US" altLang="zh-CN" dirty="0"/>
              <a:t>gradients</a:t>
            </a:r>
            <a:r>
              <a:rPr lang="zh-CN" altLang="en-US" dirty="0"/>
              <a:t>，而下部 </a:t>
            </a:r>
            <a:r>
              <a:rPr lang="en-US" altLang="zh-CN" dirty="0"/>
              <a:t>static </a:t>
            </a:r>
            <a:r>
              <a:rPr lang="zh-CN" altLang="en-US" dirty="0"/>
              <a:t>部分表示参数和优化器状态占用的内存。请注意，仅描述了已分配的内存，而未显示保留的内存。我们的分析表明，与分层 </a:t>
            </a:r>
            <a:r>
              <a:rPr lang="en-US" altLang="zh-CN" dirty="0" err="1"/>
              <a:t>ZeRO</a:t>
            </a:r>
            <a:r>
              <a:rPr lang="en-US" altLang="zh-CN" dirty="0"/>
              <a:t> </a:t>
            </a:r>
            <a:r>
              <a:rPr lang="zh-CN" altLang="en-US" dirty="0"/>
              <a:t>相比，</a:t>
            </a:r>
            <a:r>
              <a:rPr lang="en-US" altLang="zh-CN" dirty="0"/>
              <a:t>3D </a:t>
            </a:r>
            <a:r>
              <a:rPr lang="zh-CN" altLang="en-US" dirty="0"/>
              <a:t>并行性中激活的内存要求要高得多。这一观察结果强调了高效激活内存管理的重要性，它是提高 </a:t>
            </a:r>
            <a:r>
              <a:rPr lang="en-US" altLang="zh-CN" dirty="0"/>
              <a:t>3D </a:t>
            </a:r>
            <a:r>
              <a:rPr lang="zh-CN" altLang="en-US" dirty="0"/>
              <a:t>并行性中批量大小和吞吐量的关键因素</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模型加载和数据预处理开销高。</a:t>
            </a:r>
            <a:endParaRPr lang="zh-CN" altLang="en-US" dirty="0"/>
          </a:p>
          <a:p>
            <a:r>
              <a:rPr lang="zh-CN" altLang="en-US" dirty="0"/>
              <a:t>在评估作业的启动阶段，必须为每个任务加载模型检查点。此外，数据预处理阶段，尤其是对于标记化，构成了大量的时间消耗。这些因素导致分配的 </a:t>
            </a:r>
            <a:r>
              <a:rPr lang="en-US" altLang="zh-CN" dirty="0"/>
              <a:t>GPU </a:t>
            </a:r>
            <a:r>
              <a:rPr lang="zh-CN" altLang="en-US" dirty="0"/>
              <a:t>资源在相对较长的时间内利用率不足。</a:t>
            </a:r>
            <a:br>
              <a:rPr lang="zh-CN" altLang="en-US" dirty="0"/>
            </a:br>
            <a:r>
              <a:rPr lang="zh-CN" altLang="en-US" dirty="0"/>
              <a:t>如图 </a:t>
            </a:r>
            <a:r>
              <a:rPr lang="en-US" altLang="zh-CN" dirty="0"/>
              <a:t>13 </a:t>
            </a:r>
            <a:r>
              <a:rPr lang="zh-CN" altLang="en-US" dirty="0"/>
              <a:t>所示，评估任务在实际 </a:t>
            </a:r>
            <a:r>
              <a:rPr lang="en-US" altLang="zh-CN" dirty="0"/>
              <a:t>GPU </a:t>
            </a:r>
            <a:r>
              <a:rPr lang="zh-CN" altLang="en-US" dirty="0"/>
              <a:t>推理之前消耗超过 </a:t>
            </a:r>
            <a:r>
              <a:rPr lang="en-US" altLang="zh-CN" dirty="0"/>
              <a:t>1 </a:t>
            </a:r>
            <a:r>
              <a:rPr lang="zh-CN" altLang="en-US" dirty="0"/>
              <a:t>分钟，这种开销可能会随着模型或数据集的增加而增加。</a:t>
            </a:r>
            <a:endParaRPr lang="zh-CN" altLang="en-US" dirty="0"/>
          </a:p>
          <a:p>
            <a:r>
              <a:rPr lang="zh-CN" altLang="en-US" dirty="0"/>
              <a:t>为了解决预处理开销，一种有效的策略是缓存标记化数据。此外，评估作业非常灵活，允许将多个评估任务（数据集）合并到一个作业中。这种整合可以有效减少评估过程中模型加载阶段的相对时间开销</a:t>
            </a:r>
            <a:br>
              <a:rPr lang="zh-CN" altLang="en-US" dirty="0"/>
            </a:br>
            <a:endParaRPr lang="zh-CN" altLang="en-US" dirty="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模型加载和数据预处理开销高。</a:t>
            </a:r>
            <a:endParaRPr lang="zh-CN" altLang="en-US" dirty="0"/>
          </a:p>
          <a:p>
            <a:r>
              <a:rPr lang="zh-CN" altLang="en-US" dirty="0"/>
              <a:t>在评估作业的启动阶段，必须为每个任务加载模型检查点。此外，数据预处理阶段，尤其是对于标记化，构成了大量的时间消耗。这些因素导致分配的 </a:t>
            </a:r>
            <a:r>
              <a:rPr lang="en-US" altLang="zh-CN" dirty="0"/>
              <a:t>GPU </a:t>
            </a:r>
            <a:r>
              <a:rPr lang="zh-CN" altLang="en-US" dirty="0"/>
              <a:t>资源在相对较长的时间内利用率不足。</a:t>
            </a:r>
            <a:br>
              <a:rPr lang="zh-CN" altLang="en-US" dirty="0"/>
            </a:br>
            <a:r>
              <a:rPr lang="zh-CN" altLang="en-US" dirty="0"/>
              <a:t>如图 </a:t>
            </a:r>
            <a:r>
              <a:rPr lang="en-US" altLang="zh-CN" dirty="0"/>
              <a:t>13 </a:t>
            </a:r>
            <a:r>
              <a:rPr lang="zh-CN" altLang="en-US" dirty="0"/>
              <a:t>所示，评估任务在实际 </a:t>
            </a:r>
            <a:r>
              <a:rPr lang="en-US" altLang="zh-CN" dirty="0"/>
              <a:t>GPU </a:t>
            </a:r>
            <a:r>
              <a:rPr lang="zh-CN" altLang="en-US" dirty="0"/>
              <a:t>推理之前消耗超过 </a:t>
            </a:r>
            <a:r>
              <a:rPr lang="en-US" altLang="zh-CN" dirty="0"/>
              <a:t>1 </a:t>
            </a:r>
            <a:r>
              <a:rPr lang="zh-CN" altLang="en-US" dirty="0"/>
              <a:t>分钟，这种开销可能会随着模型或数据集的增加而增加。</a:t>
            </a:r>
            <a:endParaRPr lang="zh-CN" altLang="en-US" dirty="0"/>
          </a:p>
          <a:p>
            <a:r>
              <a:rPr lang="zh-CN" altLang="en-US" dirty="0"/>
              <a:t>为了解决预处理开销，一种有效的策略是缓存标记化数据。此外，评估作业非常灵活，允许将多个评估任务（数据集）合并到一个作业中。这种整合可以有效减少评估过程中模型加载阶段的相对时间开销</a:t>
            </a:r>
            <a:br>
              <a:rPr lang="zh-CN" altLang="en-US" dirty="0"/>
            </a:br>
            <a:endParaRPr lang="zh-CN" altLang="en-US" dirty="0"/>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a:t>
            </a:r>
            <a:r>
              <a:rPr lang="zh-CN" altLang="en-US" dirty="0"/>
              <a:t>基础设施。与基础设施相关的故障是由底层计算平台或远程存储中的问题引起的。这些失败主要发生在任务执行过程的中途，尤其是在预训练任务中。由于恢复过程费力且耗时，它们会严重影响训练进度。</a:t>
            </a:r>
            <a:endParaRPr lang="en-US" altLang="zh-CN" dirty="0"/>
          </a:p>
          <a:p>
            <a:r>
              <a:rPr lang="en-US" altLang="zh-CN" dirty="0"/>
              <a:t>•</a:t>
            </a:r>
            <a:r>
              <a:rPr lang="zh-CN" altLang="en-US" dirty="0"/>
              <a:t>框架。几种类型的运行时错误（例如 </a:t>
            </a:r>
            <a:r>
              <a:rPr lang="en-US" altLang="zh-CN" dirty="0" err="1"/>
              <a:t>RuntimeError</a:t>
            </a:r>
            <a:r>
              <a:rPr lang="zh-CN" altLang="en-US" dirty="0"/>
              <a:t>、</a:t>
            </a:r>
            <a:r>
              <a:rPr lang="en-US" altLang="zh-CN" dirty="0" err="1"/>
              <a:t>ValueError</a:t>
            </a:r>
            <a:r>
              <a:rPr lang="en-US" altLang="zh-CN" dirty="0"/>
              <a:t> </a:t>
            </a:r>
            <a:r>
              <a:rPr lang="zh-CN" altLang="en-US" dirty="0"/>
              <a:t>和 </a:t>
            </a:r>
            <a:r>
              <a:rPr lang="en-US" altLang="zh-CN" dirty="0" err="1"/>
              <a:t>AttributeError</a:t>
            </a:r>
            <a:r>
              <a:rPr lang="zh-CN" altLang="en-US" dirty="0"/>
              <a:t>）可能与张量运算、形状、数据类型或意外行为相关联。它们通常在作业的初始阶段观察到，通常通过修复配置来解决。</a:t>
            </a:r>
            <a:endParaRPr lang="en-US" altLang="zh-CN" dirty="0"/>
          </a:p>
          <a:p>
            <a:r>
              <a:rPr lang="en-US" altLang="zh-CN" dirty="0"/>
              <a:t>• </a:t>
            </a:r>
            <a:r>
              <a:rPr lang="zh-CN" altLang="en-US" dirty="0"/>
              <a:t>脚本。脚本错误通常由编程错误或用户疏忽引起。它们构成了大多数失败，通常通过修改代码来解决。</a:t>
            </a:r>
            <a:endParaRPr lang="en-US" altLang="zh-CN" dirty="0"/>
          </a:p>
          <a:p>
            <a:endParaRPr lang="en-US" altLang="zh-CN" dirty="0"/>
          </a:p>
          <a:p>
            <a:r>
              <a:rPr lang="zh-CN" altLang="en-US" dirty="0"/>
              <a:t>表 </a:t>
            </a:r>
            <a:r>
              <a:rPr lang="en-US" altLang="zh-CN" dirty="0"/>
              <a:t>3</a:t>
            </a:r>
            <a:r>
              <a:rPr lang="zh-CN" altLang="en-US" dirty="0"/>
              <a:t>：作业失败统计数据。它根据 </a:t>
            </a:r>
            <a:r>
              <a:rPr lang="en-US" altLang="zh-CN" dirty="0"/>
              <a:t>Total% </a:t>
            </a:r>
            <a:r>
              <a:rPr lang="zh-CN" altLang="en-US" dirty="0"/>
              <a:t>（即不同类别中 </a:t>
            </a:r>
            <a:r>
              <a:rPr lang="en-US" altLang="zh-CN" dirty="0"/>
              <a:t>GPU </a:t>
            </a:r>
            <a:r>
              <a:rPr lang="zh-CN" altLang="en-US" dirty="0"/>
              <a:t>时间总和的百分比） 进行排序。</a:t>
            </a:r>
            <a:r>
              <a:rPr lang="en-US" altLang="zh-CN" dirty="0"/>
              <a:t>num</a:t>
            </a:r>
            <a:r>
              <a:rPr lang="zh-CN" altLang="en-US" dirty="0"/>
              <a:t>：出现次数。</a:t>
            </a:r>
            <a:r>
              <a:rPr lang="en-US" altLang="zh-CN" dirty="0"/>
              <a:t>TF</a:t>
            </a:r>
            <a:r>
              <a:rPr lang="zh-CN" altLang="en-US" dirty="0"/>
              <a:t>：失败时间。</a:t>
            </a:r>
            <a:r>
              <a:rPr lang="en-US" altLang="zh-CN" dirty="0"/>
              <a:t>TR</a:t>
            </a:r>
            <a:r>
              <a:rPr lang="zh-CN" altLang="en-US" dirty="0"/>
              <a:t>：重启时间（即重启时间戳 − 失败时间戳）。</a:t>
            </a:r>
            <a:r>
              <a:rPr lang="en-US" altLang="zh-CN" dirty="0"/>
              <a:t>GPU </a:t>
            </a:r>
            <a:r>
              <a:rPr lang="zh-CN" altLang="en-US" dirty="0"/>
              <a:t>时间：</a:t>
            </a:r>
            <a:r>
              <a:rPr lang="en-US" altLang="zh-CN" dirty="0"/>
              <a:t>TF×GPU </a:t>
            </a:r>
            <a:r>
              <a:rPr lang="zh-CN" altLang="en-US" dirty="0"/>
              <a:t>需求。</a:t>
            </a:r>
            <a:r>
              <a:rPr lang="en-US" altLang="zh-CN" dirty="0"/>
              <a:t>S/K</a:t>
            </a:r>
            <a:r>
              <a:rPr lang="zh-CN" altLang="en-US" dirty="0"/>
              <a:t>：分别在 </a:t>
            </a:r>
            <a:r>
              <a:rPr lang="en-US" altLang="zh-CN" dirty="0" err="1"/>
              <a:t>Seren</a:t>
            </a:r>
            <a:r>
              <a:rPr lang="en-US" altLang="zh-CN" dirty="0"/>
              <a:t>/</a:t>
            </a:r>
            <a:r>
              <a:rPr lang="en-US" altLang="zh-CN" dirty="0" err="1"/>
              <a:t>Kalos</a:t>
            </a:r>
            <a:r>
              <a:rPr lang="en-US" altLang="zh-CN" dirty="0"/>
              <a:t> </a:t>
            </a:r>
            <a:r>
              <a:rPr lang="zh-CN" altLang="en-US" dirty="0"/>
              <a:t>中出现错误</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a:t>
            </a:r>
            <a:r>
              <a:rPr lang="zh-CN" altLang="en-US" dirty="0"/>
              <a:t>基础设施。与基础设施相关的故障是由底层计算平台或远程存储中的问题引起的。这些失败主要发生在任务执行过程的中途，尤其是在预训练任务中。由于恢复过程费力且耗时，它们会严重影响训练进度。</a:t>
            </a:r>
            <a:endParaRPr lang="en-US" altLang="zh-CN" dirty="0"/>
          </a:p>
          <a:p>
            <a:r>
              <a:rPr lang="en-US" altLang="zh-CN" dirty="0"/>
              <a:t>•</a:t>
            </a:r>
            <a:r>
              <a:rPr lang="zh-CN" altLang="en-US" dirty="0"/>
              <a:t>框架。几种类型的运行时错误（例如 </a:t>
            </a:r>
            <a:r>
              <a:rPr lang="en-US" altLang="zh-CN" dirty="0" err="1"/>
              <a:t>RuntimeError</a:t>
            </a:r>
            <a:r>
              <a:rPr lang="zh-CN" altLang="en-US" dirty="0"/>
              <a:t>、</a:t>
            </a:r>
            <a:r>
              <a:rPr lang="en-US" altLang="zh-CN" dirty="0" err="1"/>
              <a:t>ValueError</a:t>
            </a:r>
            <a:r>
              <a:rPr lang="en-US" altLang="zh-CN" dirty="0"/>
              <a:t> </a:t>
            </a:r>
            <a:r>
              <a:rPr lang="zh-CN" altLang="en-US" dirty="0"/>
              <a:t>和 </a:t>
            </a:r>
            <a:r>
              <a:rPr lang="en-US" altLang="zh-CN" dirty="0" err="1"/>
              <a:t>AttributeError</a:t>
            </a:r>
            <a:r>
              <a:rPr lang="zh-CN" altLang="en-US" dirty="0"/>
              <a:t>）可能与张量运算、形状、数据类型或意外行为相关联。它们通常在作业的初始阶段观察到，通常通过修复配置来解决。</a:t>
            </a:r>
            <a:endParaRPr lang="en-US" altLang="zh-CN" dirty="0"/>
          </a:p>
          <a:p>
            <a:r>
              <a:rPr lang="en-US" altLang="zh-CN" dirty="0"/>
              <a:t>• </a:t>
            </a:r>
            <a:r>
              <a:rPr lang="zh-CN" altLang="en-US" dirty="0"/>
              <a:t>脚本。脚本错误通常由编程错误或用户疏忽引起。它们构成了大多数失败，通常通过修改代码来解决。</a:t>
            </a:r>
            <a:endParaRPr lang="en-US" altLang="zh-CN" dirty="0"/>
          </a:p>
          <a:p>
            <a:endParaRPr lang="en-US" altLang="zh-CN" dirty="0"/>
          </a:p>
          <a:p>
            <a:r>
              <a:rPr lang="zh-CN" altLang="en-US" dirty="0"/>
              <a:t>表 </a:t>
            </a:r>
            <a:r>
              <a:rPr lang="en-US" altLang="zh-CN" dirty="0"/>
              <a:t>3</a:t>
            </a:r>
            <a:r>
              <a:rPr lang="zh-CN" altLang="en-US" dirty="0"/>
              <a:t>：作业失败统计数据。它根据 </a:t>
            </a:r>
            <a:r>
              <a:rPr lang="en-US" altLang="zh-CN" dirty="0"/>
              <a:t>Total% </a:t>
            </a:r>
            <a:r>
              <a:rPr lang="zh-CN" altLang="en-US" dirty="0"/>
              <a:t>（即不同类别中 </a:t>
            </a:r>
            <a:r>
              <a:rPr lang="en-US" altLang="zh-CN" dirty="0"/>
              <a:t>GPU </a:t>
            </a:r>
            <a:r>
              <a:rPr lang="zh-CN" altLang="en-US" dirty="0"/>
              <a:t>时间总和的百分比） 进行排序。</a:t>
            </a:r>
            <a:r>
              <a:rPr lang="en-US" altLang="zh-CN" dirty="0"/>
              <a:t>num</a:t>
            </a:r>
            <a:r>
              <a:rPr lang="zh-CN" altLang="en-US" dirty="0"/>
              <a:t>：出现次数。</a:t>
            </a:r>
            <a:r>
              <a:rPr lang="en-US" altLang="zh-CN" dirty="0"/>
              <a:t>TF</a:t>
            </a:r>
            <a:r>
              <a:rPr lang="zh-CN" altLang="en-US" dirty="0"/>
              <a:t>：失败时间。</a:t>
            </a:r>
            <a:r>
              <a:rPr lang="en-US" altLang="zh-CN" dirty="0"/>
              <a:t>TR</a:t>
            </a:r>
            <a:r>
              <a:rPr lang="zh-CN" altLang="en-US" dirty="0"/>
              <a:t>：重启时间（即重启时间戳 − 失败时间戳）。</a:t>
            </a:r>
            <a:r>
              <a:rPr lang="en-US" altLang="zh-CN" dirty="0"/>
              <a:t>GPU </a:t>
            </a:r>
            <a:r>
              <a:rPr lang="zh-CN" altLang="en-US" dirty="0"/>
              <a:t>时间：</a:t>
            </a:r>
            <a:r>
              <a:rPr lang="en-US" altLang="zh-CN" dirty="0"/>
              <a:t>TF×GPU </a:t>
            </a:r>
            <a:r>
              <a:rPr lang="zh-CN" altLang="en-US" dirty="0"/>
              <a:t>需求。</a:t>
            </a:r>
            <a:r>
              <a:rPr lang="en-US" altLang="zh-CN" dirty="0"/>
              <a:t>S/K</a:t>
            </a:r>
            <a:r>
              <a:rPr lang="zh-CN" altLang="en-US" dirty="0"/>
              <a:t>：分别在 </a:t>
            </a:r>
            <a:r>
              <a:rPr lang="en-US" altLang="zh-CN" dirty="0" err="1"/>
              <a:t>Seren</a:t>
            </a:r>
            <a:r>
              <a:rPr lang="en-US" altLang="zh-CN" dirty="0"/>
              <a:t>/</a:t>
            </a:r>
            <a:r>
              <a:rPr lang="en-US" altLang="zh-CN" dirty="0" err="1"/>
              <a:t>Kalos</a:t>
            </a:r>
            <a:r>
              <a:rPr lang="en-US" altLang="zh-CN" dirty="0"/>
              <a:t> </a:t>
            </a:r>
            <a:r>
              <a:rPr lang="zh-CN" altLang="en-US" dirty="0"/>
              <a:t>中出现错误</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a:t>
            </a:r>
            <a:r>
              <a:rPr lang="zh-CN" altLang="en-US" dirty="0"/>
              <a:t>基础设施。与基础设施相关的故障是由底层计算平台或远程存储中的问题引起的。这些失败主要发生在任务执行过程的中途，尤其是在预训练任务中。由于恢复过程费力且耗时，它们会严重影响训练进度。</a:t>
            </a:r>
            <a:endParaRPr lang="en-US" altLang="zh-CN" dirty="0"/>
          </a:p>
          <a:p>
            <a:r>
              <a:rPr lang="en-US" altLang="zh-CN" dirty="0"/>
              <a:t>•</a:t>
            </a:r>
            <a:r>
              <a:rPr lang="zh-CN" altLang="en-US" dirty="0"/>
              <a:t>框架。几种类型的运行时错误（例如 </a:t>
            </a:r>
            <a:r>
              <a:rPr lang="en-US" altLang="zh-CN" dirty="0" err="1"/>
              <a:t>RuntimeError</a:t>
            </a:r>
            <a:r>
              <a:rPr lang="zh-CN" altLang="en-US" dirty="0"/>
              <a:t>、</a:t>
            </a:r>
            <a:r>
              <a:rPr lang="en-US" altLang="zh-CN" dirty="0" err="1"/>
              <a:t>ValueError</a:t>
            </a:r>
            <a:r>
              <a:rPr lang="en-US" altLang="zh-CN" dirty="0"/>
              <a:t> </a:t>
            </a:r>
            <a:r>
              <a:rPr lang="zh-CN" altLang="en-US" dirty="0"/>
              <a:t>和 </a:t>
            </a:r>
            <a:r>
              <a:rPr lang="en-US" altLang="zh-CN" dirty="0" err="1"/>
              <a:t>AttributeError</a:t>
            </a:r>
            <a:r>
              <a:rPr lang="zh-CN" altLang="en-US" dirty="0"/>
              <a:t>）可能与张量运算、形状、数据类型或意外行为相关联。它们通常在作业的初始阶段观察到，通常通过修复配置来解决。</a:t>
            </a:r>
            <a:endParaRPr lang="en-US" altLang="zh-CN" dirty="0"/>
          </a:p>
          <a:p>
            <a:r>
              <a:rPr lang="en-US" altLang="zh-CN" dirty="0"/>
              <a:t>• </a:t>
            </a:r>
            <a:r>
              <a:rPr lang="zh-CN" altLang="en-US" dirty="0"/>
              <a:t>脚本。脚本错误通常由编程错误或用户疏忽引起。它们构成了大多数失败，通常通过修改代码来解决。</a:t>
            </a:r>
            <a:endParaRPr lang="en-US" altLang="zh-CN" dirty="0"/>
          </a:p>
          <a:p>
            <a:endParaRPr lang="en-US" altLang="zh-CN" dirty="0"/>
          </a:p>
          <a:p>
            <a:r>
              <a:rPr lang="zh-CN" altLang="en-US" dirty="0"/>
              <a:t>表 </a:t>
            </a:r>
            <a:r>
              <a:rPr lang="en-US" altLang="zh-CN" dirty="0"/>
              <a:t>3</a:t>
            </a:r>
            <a:r>
              <a:rPr lang="zh-CN" altLang="en-US" dirty="0"/>
              <a:t>：作业失败统计数据。它根据 </a:t>
            </a:r>
            <a:r>
              <a:rPr lang="en-US" altLang="zh-CN" dirty="0"/>
              <a:t>Total% </a:t>
            </a:r>
            <a:r>
              <a:rPr lang="zh-CN" altLang="en-US" dirty="0"/>
              <a:t>（即不同类别中 </a:t>
            </a:r>
            <a:r>
              <a:rPr lang="en-US" altLang="zh-CN" dirty="0"/>
              <a:t>GPU </a:t>
            </a:r>
            <a:r>
              <a:rPr lang="zh-CN" altLang="en-US" dirty="0"/>
              <a:t>时间总和的百分比） 进行排序。</a:t>
            </a:r>
            <a:r>
              <a:rPr lang="en-US" altLang="zh-CN" dirty="0"/>
              <a:t>num</a:t>
            </a:r>
            <a:r>
              <a:rPr lang="zh-CN" altLang="en-US" dirty="0"/>
              <a:t>：出现次数。</a:t>
            </a:r>
            <a:r>
              <a:rPr lang="en-US" altLang="zh-CN" dirty="0"/>
              <a:t>TF</a:t>
            </a:r>
            <a:r>
              <a:rPr lang="zh-CN" altLang="en-US" dirty="0"/>
              <a:t>：失败时间。</a:t>
            </a:r>
            <a:r>
              <a:rPr lang="en-US" altLang="zh-CN" dirty="0"/>
              <a:t>TR</a:t>
            </a:r>
            <a:r>
              <a:rPr lang="zh-CN" altLang="en-US" dirty="0"/>
              <a:t>：重启时间（即重启时间戳 − 失败时间戳）。</a:t>
            </a:r>
            <a:r>
              <a:rPr lang="en-US" altLang="zh-CN" dirty="0"/>
              <a:t>GPU </a:t>
            </a:r>
            <a:r>
              <a:rPr lang="zh-CN" altLang="en-US" dirty="0"/>
              <a:t>时间：</a:t>
            </a:r>
            <a:r>
              <a:rPr lang="en-US" altLang="zh-CN" dirty="0"/>
              <a:t>TF×GPU </a:t>
            </a:r>
            <a:r>
              <a:rPr lang="zh-CN" altLang="en-US" dirty="0"/>
              <a:t>需求。</a:t>
            </a:r>
            <a:r>
              <a:rPr lang="en-US" altLang="zh-CN" dirty="0"/>
              <a:t>S/K</a:t>
            </a:r>
            <a:r>
              <a:rPr lang="zh-CN" altLang="en-US" dirty="0"/>
              <a:t>：分别在 </a:t>
            </a:r>
            <a:r>
              <a:rPr lang="en-US" altLang="zh-CN" dirty="0" err="1"/>
              <a:t>Seren</a:t>
            </a:r>
            <a:r>
              <a:rPr lang="en-US" altLang="zh-CN" dirty="0"/>
              <a:t>/</a:t>
            </a:r>
            <a:r>
              <a:rPr lang="en-US" altLang="zh-CN" dirty="0" err="1"/>
              <a:t>Kalos</a:t>
            </a:r>
            <a:r>
              <a:rPr lang="en-US" altLang="zh-CN" dirty="0"/>
              <a:t> </a:t>
            </a:r>
            <a:r>
              <a:rPr lang="zh-CN" altLang="en-US" dirty="0"/>
              <a:t>中出现错误</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a:t>
            </a:r>
            <a:r>
              <a:rPr lang="en-US" altLang="zh-CN" dirty="0"/>
              <a:t>1</a:t>
            </a:r>
            <a:r>
              <a:rPr lang="zh-CN" altLang="en-US" dirty="0"/>
              <a:t>） 容错预训练，通过涉及 </a:t>
            </a:r>
            <a:r>
              <a:rPr lang="en-US" altLang="zh-CN" dirty="0"/>
              <a:t>LLM </a:t>
            </a:r>
            <a:r>
              <a:rPr lang="zh-CN" altLang="en-US" dirty="0"/>
              <a:t>的故障诊断和自动恢复来增强容错能力。</a:t>
            </a:r>
            <a:endParaRPr lang="en-US" altLang="zh-CN" dirty="0"/>
          </a:p>
          <a:p>
            <a:r>
              <a:rPr lang="zh-CN" altLang="en-US" dirty="0"/>
              <a:t>（</a:t>
            </a:r>
            <a:r>
              <a:rPr lang="en-US" altLang="zh-CN" dirty="0"/>
              <a:t>2</a:t>
            </a:r>
            <a:r>
              <a:rPr lang="zh-CN" altLang="en-US" dirty="0"/>
              <a:t>） 解耦调度评估，通过试验分解和调度优化实现及时的性能反馈。</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系统设计。包括三个基本模块：</a:t>
            </a:r>
            <a:br>
              <a:rPr lang="en-US" altLang="zh-CN" dirty="0"/>
            </a:br>
            <a:r>
              <a:rPr lang="zh-CN" altLang="en-US" dirty="0"/>
              <a:t>（</a:t>
            </a:r>
            <a:r>
              <a:rPr lang="en-US" altLang="zh-CN" dirty="0"/>
              <a:t>1</a:t>
            </a:r>
            <a:r>
              <a:rPr lang="zh-CN" altLang="en-US" dirty="0"/>
              <a:t>） 检查点、实现更频繁地保存模型以最大限度地减少训练损失进展</a:t>
            </a:r>
            <a:r>
              <a:rPr lang="en-US" altLang="zh-CN" dirty="0"/>
              <a:t>;</a:t>
            </a:r>
            <a:br>
              <a:rPr lang="en-US" altLang="zh-CN" dirty="0"/>
            </a:br>
            <a:r>
              <a:rPr lang="zh-CN" altLang="en-US" dirty="0"/>
              <a:t>（</a:t>
            </a:r>
            <a:r>
              <a:rPr lang="en-US" altLang="zh-CN" dirty="0"/>
              <a:t>2</a:t>
            </a:r>
            <a:r>
              <a:rPr lang="zh-CN" altLang="en-US" dirty="0"/>
              <a:t>） 诊断，使用启发式规则 结合 </a:t>
            </a:r>
            <a:r>
              <a:rPr lang="en-US" altLang="zh-CN" dirty="0"/>
              <a:t>LLM</a:t>
            </a:r>
            <a:r>
              <a:rPr lang="zh-CN" altLang="en-US" dirty="0"/>
              <a:t>，以准确识别不同故障的根本原因</a:t>
            </a:r>
            <a:r>
              <a:rPr lang="en-US" altLang="zh-CN" dirty="0"/>
              <a:t>;</a:t>
            </a:r>
            <a:br>
              <a:rPr lang="en-US" altLang="zh-CN" dirty="0"/>
            </a:br>
            <a:r>
              <a:rPr lang="zh-CN" altLang="en-US" dirty="0"/>
              <a:t>（</a:t>
            </a:r>
            <a:r>
              <a:rPr lang="en-US" altLang="zh-CN" dirty="0"/>
              <a:t>3</a:t>
            </a:r>
            <a:r>
              <a:rPr lang="zh-CN" altLang="en-US" dirty="0"/>
              <a:t>） 恢复，采用整体检测工具包来定位故障节点，并从正确保存的检查点自动重新开始训练。我们深入研究了它们。</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由于 </a:t>
            </a:r>
            <a:r>
              <a:rPr lang="en-US" altLang="zh-CN" dirty="0"/>
              <a:t>LLM </a:t>
            </a:r>
            <a:r>
              <a:rPr lang="zh-CN" altLang="en-US" dirty="0"/>
              <a:t>可以产生 </a:t>
            </a:r>
            <a:r>
              <a:rPr lang="en-US" altLang="zh-CN" dirty="0"/>
              <a:t>TB </a:t>
            </a:r>
            <a:r>
              <a:rPr lang="zh-CN" altLang="en-US" dirty="0"/>
              <a:t>级模型状态（指所有 </a:t>
            </a:r>
            <a:r>
              <a:rPr lang="en-US" altLang="zh-CN" dirty="0"/>
              <a:t>GPU </a:t>
            </a:r>
            <a:r>
              <a:rPr lang="zh-CN" altLang="en-US" dirty="0"/>
              <a:t>的总模型状态），因此保存检查点的过程本身可能会带来大量开销，导致训练时间减慢高达 </a:t>
            </a:r>
            <a:r>
              <a:rPr lang="en-US" altLang="zh-CN" dirty="0"/>
              <a:t>43% </a:t>
            </a:r>
            <a:r>
              <a:rPr lang="zh-CN" altLang="en-US" dirty="0"/>
              <a:t>。</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➤实时日志压缩。预训练作业生成的大量日志文件（主要由训练指标记录组成）的大小可能达到数百 </a:t>
            </a:r>
            <a:r>
              <a:rPr lang="en-US" altLang="zh-CN" dirty="0"/>
              <a:t>MB</a:t>
            </a:r>
            <a:r>
              <a:rPr lang="zh-CN" altLang="en-US" dirty="0"/>
              <a:t>。为了加快诊断速度并满足 </a:t>
            </a:r>
            <a:r>
              <a:rPr lang="en-US" altLang="zh-CN" dirty="0"/>
              <a:t>LLM </a:t>
            </a:r>
            <a:r>
              <a:rPr lang="zh-CN" altLang="en-US" dirty="0"/>
              <a:t>的上下文长度限制，首先执行日志压缩。系统会持续更新一组正则表达式，称为 </a:t>
            </a:r>
            <a:r>
              <a:rPr lang="en-US" altLang="zh-CN" dirty="0"/>
              <a:t>Filter Rules </a:t>
            </a:r>
            <a:r>
              <a:rPr lang="zh-CN" altLang="en-US" dirty="0"/>
              <a:t>（筛选规则）。这些规则可以有效地删除常规日志输出，例如初始化信息、训练指标记录、框架输出和调试信息。该系统的一个重要组成部分是基于 </a:t>
            </a:r>
            <a:r>
              <a:rPr lang="en-US" altLang="zh-CN" dirty="0"/>
              <a:t>LLM </a:t>
            </a:r>
            <a:r>
              <a:rPr lang="zh-CN" altLang="en-US" dirty="0"/>
              <a:t>的 </a:t>
            </a:r>
            <a:r>
              <a:rPr lang="en-US" altLang="zh-CN" dirty="0"/>
              <a:t>Log Agent</a:t>
            </a:r>
            <a:r>
              <a:rPr lang="zh-CN" altLang="en-US" dirty="0"/>
              <a:t>，负责分析实时生成的日志段并识别遵循固定模式的线路。这样，基于 </a:t>
            </a:r>
            <a:r>
              <a:rPr lang="en-US" altLang="zh-CN" dirty="0"/>
              <a:t>LLM </a:t>
            </a:r>
            <a:r>
              <a:rPr lang="zh-CN" altLang="en-US" dirty="0"/>
              <a:t>的日志代理会动态写入正则表达式以更新筛选规则，从而有效地最小化日志文件的大小。此外，</a:t>
            </a:r>
            <a:r>
              <a:rPr lang="en-US" altLang="zh-CN" dirty="0"/>
              <a:t>Log Agent </a:t>
            </a:r>
            <a:r>
              <a:rPr lang="zh-CN" altLang="en-US" dirty="0"/>
              <a:t>会将识别出的错误消息转发给后续模块进行诊断</a:t>
            </a:r>
            <a:br>
              <a:rPr lang="en-US" altLang="zh-CN" dirty="0"/>
            </a:br>
            <a:br>
              <a:rPr lang="en-US" altLang="zh-CN" dirty="0"/>
            </a:br>
            <a:r>
              <a:rPr lang="zh-CN" altLang="en-US" dirty="0"/>
              <a:t>此外，我们采用自洽 方法来确保 </a:t>
            </a:r>
            <a:r>
              <a:rPr lang="en-US" altLang="zh-CN" dirty="0"/>
              <a:t>Log Agent </a:t>
            </a:r>
            <a:r>
              <a:rPr lang="zh-CN" altLang="en-US" dirty="0"/>
              <a:t>结果的稳健性，并保证这些结果的格式。这涉及多次处理每个日志段，并让另一个 </a:t>
            </a:r>
            <a:r>
              <a:rPr lang="en-US" altLang="zh-CN" dirty="0"/>
              <a:t>LLM </a:t>
            </a:r>
            <a:r>
              <a:rPr lang="zh-CN" altLang="en-US" dirty="0"/>
              <a:t>对来自 </a:t>
            </a:r>
            <a:r>
              <a:rPr lang="en-US" altLang="zh-CN" dirty="0"/>
              <a:t>Log Agent </a:t>
            </a:r>
            <a:r>
              <a:rPr lang="zh-CN" altLang="en-US" dirty="0"/>
              <a:t>的多个结果进行投票，从而确保通过正则表达式进行匹配的准确性。随着时间的推移，</a:t>
            </a:r>
            <a:r>
              <a:rPr lang="en-US" altLang="zh-CN" dirty="0"/>
              <a:t>Filter Rules </a:t>
            </a:r>
            <a:r>
              <a:rPr lang="zh-CN" altLang="en-US" dirty="0"/>
              <a:t>（筛选规则） 对于当前任务变得更加全面，从而使日志筛选过程更加高效。此外，系统可以利用任务中的元数据来识别重复或类似的任务，直接应用现有的筛选规则进行日志筛选，从而避免冗余工作。此功能在大型模型集群环境中特别有用，因为在大型模型集群环境中，租户和任务重新提交较少的情况很常见。</a:t>
            </a:r>
            <a:endParaRPr lang="en-US" altLang="zh-CN" dirty="0"/>
          </a:p>
          <a:p>
            <a:br>
              <a:rPr lang="en-US" altLang="zh-CN" dirty="0"/>
            </a:br>
            <a:r>
              <a:rPr lang="zh-CN" altLang="en-US" dirty="0"/>
              <a:t>➤</a:t>
            </a:r>
            <a:r>
              <a:rPr lang="en-US" altLang="zh-CN" dirty="0"/>
              <a:t>LLM </a:t>
            </a:r>
            <a:r>
              <a:rPr lang="zh-CN" altLang="en-US" dirty="0"/>
              <a:t>辅助自动诊断。</a:t>
            </a:r>
            <a:r>
              <a:rPr lang="en-US" altLang="zh-CN" dirty="0"/>
              <a:t>Log Agent </a:t>
            </a:r>
            <a:r>
              <a:rPr lang="zh-CN" altLang="en-US" dirty="0"/>
              <a:t>可以有效地压缩运行时日志，隔离 </a:t>
            </a:r>
            <a:r>
              <a:rPr lang="en-US" altLang="zh-CN" dirty="0" err="1"/>
              <a:t>CUDAErrors</a:t>
            </a:r>
            <a:r>
              <a:rPr lang="en-US" altLang="zh-CN" dirty="0"/>
              <a:t> </a:t>
            </a:r>
            <a:r>
              <a:rPr lang="zh-CN" altLang="en-US" dirty="0"/>
              <a:t>或运行时异常等关键错误日志。尽管日志在到达此模块时已被压缩，但错误日志可能仍然很长。我们采用两步法来解决这个问题。首先，将错误日志与通过诊断过去失败作业中的错误随时间定义的规则集进行比较。如果预定义规则无法诊断问题，则压缩日志将通过嵌入模型进行矢量化，并存储在矢量存储中，用作检索存储库。然后，</a:t>
            </a:r>
            <a:r>
              <a:rPr lang="en-US" altLang="zh-CN" dirty="0"/>
              <a:t>Failure Agent</a:t>
            </a:r>
            <a:r>
              <a:rPr lang="zh-CN" altLang="en-US" dirty="0"/>
              <a:t>进行干预。它利用 查询引擎 来搜索向量存储。通过此搜索，</a:t>
            </a:r>
            <a:r>
              <a:rPr lang="en-US" altLang="zh-CN" dirty="0"/>
              <a:t>Failure Agent </a:t>
            </a:r>
            <a:r>
              <a:rPr lang="zh-CN" altLang="en-US" dirty="0"/>
              <a:t>可以识别反映作业中断根本原因的日志行，提取错误类型，并指示错误是源于用户错误还是基础架构故障，从而为恢复过程提供提示。此外，它还会为用户或运营团队生成缓解建议</a:t>
            </a:r>
            <a:br>
              <a:rPr lang="en-US" altLang="zh-CN" dirty="0"/>
            </a:br>
            <a:br>
              <a:rPr lang="en-US" altLang="zh-CN" dirty="0"/>
            </a:br>
            <a:r>
              <a:rPr lang="en-US" altLang="zh-CN" dirty="0"/>
              <a:t>Failure Agent </a:t>
            </a:r>
            <a:r>
              <a:rPr lang="zh-CN" altLang="en-US" dirty="0"/>
              <a:t>还有助于故障诊断系统的持续学习。对于每个新故障，在诊断并解决后，</a:t>
            </a:r>
            <a:r>
              <a:rPr lang="en-US" altLang="zh-CN" dirty="0"/>
              <a:t>Failure Agent </a:t>
            </a:r>
            <a:r>
              <a:rPr lang="zh-CN" altLang="en-US" dirty="0"/>
              <a:t>会写入相应的正则表达式并将其添加到 </a:t>
            </a:r>
            <a:r>
              <a:rPr lang="en-US" altLang="zh-CN" dirty="0"/>
              <a:t>Rule-based Diagnosis </a:t>
            </a:r>
            <a:r>
              <a:rPr lang="zh-CN" altLang="en-US" dirty="0"/>
              <a:t>模块中。此过程是迭代的，可确保故障诊断系统不断发展，从而更加擅长诊断和建议故障缓解方法。为了实现更强大的性能，我们目前使用 </a:t>
            </a:r>
            <a:r>
              <a:rPr lang="en-US" altLang="zh-CN" dirty="0"/>
              <a:t>GPT-4 </a:t>
            </a:r>
            <a:r>
              <a:rPr lang="zh-CN" altLang="en-US" dirty="0"/>
              <a:t>进行诊断，并计划过渡到我们的 </a:t>
            </a:r>
            <a:r>
              <a:rPr lang="en-US" altLang="zh-CN" dirty="0"/>
              <a:t>LLM</a:t>
            </a:r>
            <a:r>
              <a:rPr lang="zh-CN" altLang="en-US" dirty="0"/>
              <a:t>。</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根据故障诊断结果，如果属于某种基础设施故障，我们会进行相应的检测测试，以识别问题节点。例如，为了及时解决频繁的 </a:t>
            </a:r>
            <a:r>
              <a:rPr lang="en-US" altLang="zh-CN" dirty="0" err="1"/>
              <a:t>NVLinkError</a:t>
            </a:r>
            <a:r>
              <a:rPr lang="zh-CN" altLang="en-US" dirty="0"/>
              <a:t>，我们采用了两轮 </a:t>
            </a:r>
            <a:r>
              <a:rPr lang="en-US" altLang="zh-CN" dirty="0"/>
              <a:t>NCCL </a:t>
            </a:r>
            <a:r>
              <a:rPr lang="zh-CN" altLang="en-US" dirty="0"/>
              <a:t>测试 方法。首先，我们将所有节点划分为多个双节点世界，并在每对中执行 </a:t>
            </a:r>
            <a:r>
              <a:rPr lang="en-US" altLang="zh-CN" dirty="0" err="1"/>
              <a:t>allgather</a:t>
            </a:r>
            <a:r>
              <a:rPr lang="en-US" altLang="zh-CN" dirty="0"/>
              <a:t> </a:t>
            </a:r>
            <a:r>
              <a:rPr lang="zh-CN" altLang="en-US" dirty="0"/>
              <a:t>任务。如果服务器总数为奇数，则将 </a:t>
            </a:r>
            <a:r>
              <a:rPr lang="en-US" altLang="zh-CN" dirty="0"/>
              <a:t>1 </a:t>
            </a:r>
            <a:r>
              <a:rPr lang="zh-CN" altLang="en-US" dirty="0"/>
              <a:t>个世界大小保留为 </a:t>
            </a:r>
            <a:r>
              <a:rPr lang="en-US" altLang="zh-CN" dirty="0"/>
              <a:t>3</a:t>
            </a:r>
            <a:r>
              <a:rPr lang="zh-CN" altLang="en-US" dirty="0"/>
              <a:t>。如果某个 </a:t>
            </a:r>
            <a:r>
              <a:rPr lang="en-US" altLang="zh-CN" dirty="0" err="1"/>
              <a:t>allgather</a:t>
            </a:r>
            <a:r>
              <a:rPr lang="en-US" altLang="zh-CN" dirty="0"/>
              <a:t> </a:t>
            </a:r>
            <a:r>
              <a:rPr lang="zh-CN" altLang="en-US" dirty="0"/>
              <a:t>任务在某个环境中失败，则该环境中的节点可能是有故障的节点。然后，在第二轮中，我们将潜在的故障节点与正常节点配对以形成新世界。每个世界中的节点继续执行 </a:t>
            </a:r>
            <a:r>
              <a:rPr lang="en-US" altLang="zh-CN" dirty="0" err="1"/>
              <a:t>allgather</a:t>
            </a:r>
            <a:r>
              <a:rPr lang="en-US" altLang="zh-CN" dirty="0"/>
              <a:t> </a:t>
            </a:r>
            <a:r>
              <a:rPr lang="zh-CN" altLang="en-US" dirty="0"/>
              <a:t>任务，从而识别有故障的节点，然后封锁它们。另一方面，如果失败是由于损失的突然增加（即 “损失峰值” ），这是由我们的预训练框架自动触发的，那么我们会选择更早的健康重启检查点并绕过后续的数据批处理。此方法可有效保持模型质量。</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系统设计。我们开发了一个 </a:t>
            </a:r>
            <a:r>
              <a:rPr lang="en-US" altLang="zh-CN" dirty="0"/>
              <a:t>Trial </a:t>
            </a:r>
            <a:r>
              <a:rPr lang="zh-CN" altLang="en-US" dirty="0"/>
              <a:t>协调器来协调集群调度器和 </a:t>
            </a:r>
            <a:r>
              <a:rPr lang="en-US" altLang="zh-CN" dirty="0"/>
              <a:t>LLM </a:t>
            </a:r>
            <a:r>
              <a:rPr lang="zh-CN" altLang="en-US" dirty="0"/>
              <a:t>框架的操作。该设计结合了以下三个关键技术，旨在提高评估过程的效率</a:t>
            </a:r>
            <a:br>
              <a:rPr lang="en-US" altLang="zh-CN" dirty="0"/>
            </a:br>
            <a:r>
              <a:rPr lang="en-US" altLang="zh-CN" dirty="0"/>
              <a:t>1. </a:t>
            </a:r>
            <a:r>
              <a:rPr lang="zh-CN" altLang="en-US" dirty="0"/>
              <a:t>解耦远程模型加载。鉴于 </a:t>
            </a:r>
            <a:r>
              <a:rPr lang="en-US" altLang="zh-CN" dirty="0"/>
              <a:t>LLM </a:t>
            </a:r>
            <a:r>
              <a:rPr lang="zh-CN" altLang="en-US" dirty="0"/>
              <a:t>的大小很大，从远程存储检索和加载它们可能是一个漫长的过程。此外，由于争用增加，大量评估任务（大约 </a:t>
            </a:r>
            <a:r>
              <a:rPr lang="en-US" altLang="zh-CN" dirty="0"/>
              <a:t>60 </a:t>
            </a:r>
            <a:r>
              <a:rPr lang="zh-CN" altLang="en-US" dirty="0"/>
              <a:t>个数据集）的并发执行可能会加剧此加载过程。图 </a:t>
            </a:r>
            <a:r>
              <a:rPr lang="en-US" altLang="zh-CN" dirty="0"/>
              <a:t>16</a:t>
            </a:r>
            <a:r>
              <a:rPr lang="zh-CN" altLang="en-US" dirty="0"/>
              <a:t>（左）显示了 </a:t>
            </a:r>
            <a:r>
              <a:rPr lang="en-US" altLang="zh-CN" dirty="0" err="1"/>
              <a:t>Seren</a:t>
            </a:r>
            <a:r>
              <a:rPr lang="en-US" altLang="zh-CN" dirty="0"/>
              <a:t> </a:t>
            </a:r>
            <a:r>
              <a:rPr lang="zh-CN" altLang="en-US" dirty="0"/>
              <a:t>中一系列并发评估试验的平均模型加载速度。它揭示了由于存储 </a:t>
            </a:r>
            <a:r>
              <a:rPr lang="en-US" altLang="zh-CN" dirty="0"/>
              <a:t>NIC </a:t>
            </a:r>
            <a:r>
              <a:rPr lang="zh-CN" altLang="en-US" dirty="0"/>
              <a:t>的带宽限制 （</a:t>
            </a:r>
            <a:r>
              <a:rPr lang="en-US" altLang="zh-CN" dirty="0"/>
              <a:t>25Gb/s</a:t>
            </a:r>
            <a:r>
              <a:rPr lang="zh-CN" altLang="en-US" dirty="0"/>
              <a:t>），当在单个节点上将单 </a:t>
            </a:r>
            <a:r>
              <a:rPr lang="en-US" altLang="zh-CN" dirty="0"/>
              <a:t>GPU </a:t>
            </a:r>
            <a:r>
              <a:rPr lang="zh-CN" altLang="en-US" dirty="0"/>
              <a:t>试用次数从 </a:t>
            </a:r>
            <a:r>
              <a:rPr lang="en-US" altLang="zh-CN" dirty="0"/>
              <a:t>1 </a:t>
            </a:r>
            <a:r>
              <a:rPr lang="zh-CN" altLang="en-US" dirty="0"/>
              <a:t>个增加到 </a:t>
            </a:r>
            <a:r>
              <a:rPr lang="en-US" altLang="zh-CN" dirty="0"/>
              <a:t>8 </a:t>
            </a:r>
            <a:r>
              <a:rPr lang="zh-CN" altLang="en-US" dirty="0"/>
              <a:t>个时，加载速度会大幅下降。另一方面，当试验次数在 </a:t>
            </a:r>
            <a:r>
              <a:rPr lang="en-US" altLang="zh-CN" dirty="0"/>
              <a:t>8 </a:t>
            </a:r>
            <a:r>
              <a:rPr lang="zh-CN" altLang="en-US" dirty="0"/>
              <a:t>到 </a:t>
            </a:r>
            <a:r>
              <a:rPr lang="en-US" altLang="zh-CN" dirty="0"/>
              <a:t>256 </a:t>
            </a:r>
            <a:r>
              <a:rPr lang="zh-CN" altLang="en-US" dirty="0"/>
              <a:t>个 </a:t>
            </a:r>
            <a:r>
              <a:rPr lang="en-US" altLang="zh-CN" dirty="0"/>
              <a:t>GPU </a:t>
            </a:r>
            <a:r>
              <a:rPr lang="zh-CN" altLang="en-US" dirty="0"/>
              <a:t>之间时，加载速度会稳定下来。这一观察激发我们采取战略方法。我们没有将每个评估数据集作为单独的试验提交，而是将模型加载过程与评估过程分开，如图 </a:t>
            </a:r>
            <a:r>
              <a:rPr lang="en-US" altLang="zh-CN" dirty="0"/>
              <a:t>16 </a:t>
            </a:r>
            <a:r>
              <a:rPr lang="zh-CN" altLang="en-US" dirty="0"/>
              <a:t>（右）所示。具体来说，</a:t>
            </a:r>
            <a:r>
              <a:rPr lang="en-US" altLang="zh-CN" dirty="0"/>
              <a:t>Trial </a:t>
            </a:r>
            <a:r>
              <a:rPr lang="zh-CN" altLang="en-US" dirty="0"/>
              <a:t>协调器最初从集群计划程序中检索可用节点列表，然后为每个节点生成一系列 </a:t>
            </a:r>
            <a:r>
              <a:rPr lang="en-US" altLang="zh-CN" dirty="0"/>
              <a:t>precursor </a:t>
            </a:r>
            <a:r>
              <a:rPr lang="zh-CN" altLang="en-US" dirty="0"/>
              <a:t>作业。这些作业将模型从远程存储加载到本地共享内存。在此之后，协调器将评估作业提交给调度器，调度器通过高带宽 </a:t>
            </a:r>
            <a:r>
              <a:rPr lang="en-US" altLang="zh-CN" dirty="0"/>
              <a:t>PCIe </a:t>
            </a:r>
            <a:r>
              <a:rPr lang="zh-CN" altLang="en-US" dirty="0"/>
              <a:t>加载模型。此方法可有效利用备用主机内存。评估完成后，协调器会清除文件</a:t>
            </a:r>
            <a:br>
              <a:rPr lang="en-US" altLang="zh-CN" dirty="0"/>
            </a:br>
            <a:r>
              <a:rPr lang="en-US" altLang="zh-CN" dirty="0"/>
              <a:t>2. </a:t>
            </a:r>
            <a:r>
              <a:rPr lang="zh-CN" altLang="en-US" dirty="0"/>
              <a:t>解耦度量计算。如图 </a:t>
            </a:r>
            <a:r>
              <a:rPr lang="en-US" altLang="zh-CN" dirty="0"/>
              <a:t>13 </a:t>
            </a:r>
            <a:r>
              <a:rPr lang="zh-CN" altLang="en-US" dirty="0"/>
              <a:t>所示，评估过程通常涉及复杂且耗时的度量计算。例如，必须在 </a:t>
            </a:r>
            <a:r>
              <a:rPr lang="en-US" altLang="zh-CN" dirty="0" err="1"/>
              <a:t>HumanEval</a:t>
            </a:r>
            <a:r>
              <a:rPr lang="en-US" altLang="zh-CN" dirty="0"/>
              <a:t> [24] </a:t>
            </a:r>
            <a:r>
              <a:rPr lang="zh-CN" altLang="en-US" dirty="0"/>
              <a:t>和 </a:t>
            </a:r>
            <a:r>
              <a:rPr lang="en-US" altLang="zh-CN" dirty="0"/>
              <a:t>MBPP [17] </a:t>
            </a:r>
            <a:r>
              <a:rPr lang="zh-CN" altLang="en-US" dirty="0"/>
              <a:t>等编码数据集上执行合成的程序正确性测试。为了解决这个问题，我们将度量计算过程与评估</a:t>
            </a:r>
            <a:r>
              <a:rPr lang="en-US" altLang="zh-CN" dirty="0"/>
              <a:t>trail</a:t>
            </a:r>
            <a:r>
              <a:rPr lang="zh-CN" altLang="en-US" dirty="0"/>
              <a:t>分离。在 </a:t>
            </a:r>
            <a:r>
              <a:rPr lang="en-US" altLang="zh-CN" dirty="0"/>
              <a:t>GPU </a:t>
            </a:r>
            <a:r>
              <a:rPr lang="zh-CN" altLang="en-US" dirty="0"/>
              <a:t>上执行模型推理后，其输出会快速保存到文件中，从而终止推理工作负载。鉴于输出通常是基于文本的，因此大小较小，因此此文件转储过程非常迅速。然后，我们生成 </a:t>
            </a:r>
            <a:r>
              <a:rPr lang="en-US" altLang="zh-CN" dirty="0"/>
              <a:t>CPU </a:t>
            </a:r>
            <a:r>
              <a:rPr lang="zh-CN" altLang="en-US" dirty="0"/>
              <a:t>作业</a:t>
            </a:r>
            <a:r>
              <a:rPr lang="zh-CN" altLang="en-US"/>
              <a:t>来执行度量计算</a:t>
            </a:r>
            <a:r>
              <a:rPr lang="zh-CN" altLang="en-US" dirty="0"/>
              <a:t>。这种方法可以有效地最大限度地减少 </a:t>
            </a:r>
            <a:r>
              <a:rPr lang="en-US" altLang="zh-CN" dirty="0"/>
              <a:t>GPU </a:t>
            </a:r>
            <a:r>
              <a:rPr lang="zh-CN" altLang="en-US" dirty="0"/>
              <a:t>空闲时间并加快评估速度</a:t>
            </a:r>
            <a:br>
              <a:rPr lang="en-US" altLang="zh-CN" dirty="0"/>
            </a:br>
            <a:r>
              <a:rPr lang="en-US" altLang="zh-CN" dirty="0"/>
              <a:t>3. </a:t>
            </a:r>
            <a:r>
              <a:rPr lang="zh-CN" altLang="en-US" dirty="0"/>
              <a:t>基于先验的弹性调度。除了解耦方法之外，我们还注意到，我们关于每个评估数据集的大致试验运行时间的先验知识非常可靠。此外，这些数据集非常灵活，允许我们将多个数据集批处理到一个 </a:t>
            </a:r>
            <a:r>
              <a:rPr lang="en-US" altLang="zh-CN" dirty="0"/>
              <a:t>Trial </a:t>
            </a:r>
            <a:r>
              <a:rPr lang="zh-CN" altLang="en-US" dirty="0"/>
              <a:t>中，以避免模型加载。我们还可以分解大型数据集并解耦度量计算。因此，试验协调器可以通过分解最大限度地提高 </a:t>
            </a:r>
            <a:r>
              <a:rPr lang="en-US" altLang="zh-CN" dirty="0"/>
              <a:t>GPU </a:t>
            </a:r>
            <a:r>
              <a:rPr lang="zh-CN" altLang="en-US" dirty="0"/>
              <a:t>占用率，使用先验信息平衡每个 </a:t>
            </a:r>
            <a:r>
              <a:rPr lang="en-US" altLang="zh-CN" dirty="0"/>
              <a:t>GPU </a:t>
            </a:r>
            <a:r>
              <a:rPr lang="zh-CN" altLang="en-US" dirty="0"/>
              <a:t>的工作负载，并在排序的作业队列上采用循环分配策略。此外，我们优先考虑在作业队列中具有冗长 </a:t>
            </a:r>
            <a:r>
              <a:rPr lang="en-US" altLang="zh-CN" dirty="0"/>
              <a:t>CPU </a:t>
            </a:r>
            <a:r>
              <a:rPr lang="zh-CN" altLang="en-US" dirty="0"/>
              <a:t>指标计算的评估试验，以更好地重叠其计算。这种方法不仅可以增强工作负载平衡，还可以最大限度地减少 </a:t>
            </a:r>
            <a:r>
              <a:rPr lang="en-US" altLang="zh-CN" dirty="0"/>
              <a:t>Trial Switch </a:t>
            </a:r>
            <a:r>
              <a:rPr lang="zh-CN" altLang="en-US" dirty="0"/>
              <a:t>开销。</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ClrTx/>
              <a:buSzTx/>
              <a:buFontTx/>
            </a:pPr>
            <a:r>
              <a:rPr lang="zh-CN" altLang="en-US" dirty="0"/>
              <a:t>过去的十年，深度学习推动了多个领域的发展，例如</a:t>
            </a:r>
            <a:r>
              <a:rPr lang="en-US" altLang="zh-CN" dirty="0"/>
              <a:t>CV</a:t>
            </a:r>
            <a:r>
              <a:rPr lang="zh-CN" altLang="en-US" dirty="0"/>
              <a:t>和</a:t>
            </a:r>
            <a:r>
              <a:rPr lang="en-US" altLang="zh-CN" dirty="0"/>
              <a:t>NLP</a:t>
            </a:r>
            <a:r>
              <a:rPr lang="zh-CN" altLang="en-US" dirty="0"/>
              <a:t>。由于</a:t>
            </a:r>
            <a:r>
              <a:rPr dirty="0"/>
              <a:t>自注意力机制在大规模数据和大规模参数的情况下表现得更好</a:t>
            </a:r>
            <a:r>
              <a:rPr lang="zh-CN" altLang="en-US" dirty="0"/>
              <a:t>，模型的规模变得越来越庞大</a:t>
            </a:r>
            <a:endParaRPr lang="zh-CN" altLang="en-US" dirty="0"/>
          </a:p>
          <a:p>
            <a:pPr algn="l">
              <a:buClrTx/>
              <a:buSzTx/>
              <a:buFontTx/>
            </a:pPr>
            <a:r>
              <a:rPr lang="en-US" altLang="zh-CN">
                <a:sym typeface="+mn-ea"/>
              </a:rPr>
              <a:t>2014-2020 parameters increased 40-fold per 18 months  </a:t>
            </a:r>
            <a:endParaRPr lang="en-US" altLang="zh-CN"/>
          </a:p>
          <a:p>
            <a:pPr algn="l">
              <a:buClrTx/>
              <a:buSzTx/>
              <a:buFontTx/>
            </a:pPr>
            <a:r>
              <a:rPr lang="en-US" altLang="zh-CN">
                <a:sym typeface="+mn-ea"/>
              </a:rPr>
              <a:t>2020-2023 340-fold within the same period</a:t>
            </a:r>
            <a:endParaRPr lang="en-US" altLang="zh-CN"/>
          </a:p>
          <a:p>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系统设计。我们开发了一个 </a:t>
            </a:r>
            <a:r>
              <a:rPr lang="en-US" altLang="zh-CN" dirty="0"/>
              <a:t>Trial </a:t>
            </a:r>
            <a:r>
              <a:rPr lang="zh-CN" altLang="en-US" dirty="0"/>
              <a:t>协调器来协调集群调度器和 </a:t>
            </a:r>
            <a:r>
              <a:rPr lang="en-US" altLang="zh-CN" dirty="0"/>
              <a:t>LLM </a:t>
            </a:r>
            <a:r>
              <a:rPr lang="zh-CN" altLang="en-US" dirty="0"/>
              <a:t>框架的操作。该设计结合了以下三个关键技术，旨在提高评估过程的效率</a:t>
            </a:r>
            <a:br>
              <a:rPr lang="en-US" altLang="zh-CN" dirty="0"/>
            </a:br>
            <a:r>
              <a:rPr lang="en-US" altLang="zh-CN" dirty="0"/>
              <a:t>1. </a:t>
            </a:r>
            <a:r>
              <a:rPr lang="zh-CN" altLang="en-US" dirty="0"/>
              <a:t>解耦远程模型加载。鉴于 </a:t>
            </a:r>
            <a:r>
              <a:rPr lang="en-US" altLang="zh-CN" dirty="0"/>
              <a:t>LLM </a:t>
            </a:r>
            <a:r>
              <a:rPr lang="zh-CN" altLang="en-US" dirty="0"/>
              <a:t>的大小很大，从远程存储检索和加载它们可能是一个漫长的过程。此外，由于争用增加，大量评估任务（大约 </a:t>
            </a:r>
            <a:r>
              <a:rPr lang="en-US" altLang="zh-CN" dirty="0"/>
              <a:t>60 </a:t>
            </a:r>
            <a:r>
              <a:rPr lang="zh-CN" altLang="en-US" dirty="0"/>
              <a:t>个数据集）的并发执行可能会加剧此加载过程。图 </a:t>
            </a:r>
            <a:r>
              <a:rPr lang="en-US" altLang="zh-CN" dirty="0"/>
              <a:t>16</a:t>
            </a:r>
            <a:r>
              <a:rPr lang="zh-CN" altLang="en-US" dirty="0"/>
              <a:t>（左）显示了 </a:t>
            </a:r>
            <a:r>
              <a:rPr lang="en-US" altLang="zh-CN" dirty="0" err="1"/>
              <a:t>Seren</a:t>
            </a:r>
            <a:r>
              <a:rPr lang="en-US" altLang="zh-CN" dirty="0"/>
              <a:t> </a:t>
            </a:r>
            <a:r>
              <a:rPr lang="zh-CN" altLang="en-US" dirty="0"/>
              <a:t>中一系列并发评估试验的平均模型加载速度。它揭示了由于存储 </a:t>
            </a:r>
            <a:r>
              <a:rPr lang="en-US" altLang="zh-CN" dirty="0"/>
              <a:t>NIC </a:t>
            </a:r>
            <a:r>
              <a:rPr lang="zh-CN" altLang="en-US" dirty="0"/>
              <a:t>的带宽限制 （</a:t>
            </a:r>
            <a:r>
              <a:rPr lang="en-US" altLang="zh-CN" dirty="0"/>
              <a:t>25Gb/s</a:t>
            </a:r>
            <a:r>
              <a:rPr lang="zh-CN" altLang="en-US" dirty="0"/>
              <a:t>），当在单个节点上将单 </a:t>
            </a:r>
            <a:r>
              <a:rPr lang="en-US" altLang="zh-CN" dirty="0"/>
              <a:t>GPU </a:t>
            </a:r>
            <a:r>
              <a:rPr lang="zh-CN" altLang="en-US" dirty="0"/>
              <a:t>试用次数从 </a:t>
            </a:r>
            <a:r>
              <a:rPr lang="en-US" altLang="zh-CN" dirty="0"/>
              <a:t>1 </a:t>
            </a:r>
            <a:r>
              <a:rPr lang="zh-CN" altLang="en-US" dirty="0"/>
              <a:t>个增加到 </a:t>
            </a:r>
            <a:r>
              <a:rPr lang="en-US" altLang="zh-CN" dirty="0"/>
              <a:t>8 </a:t>
            </a:r>
            <a:r>
              <a:rPr lang="zh-CN" altLang="en-US" dirty="0"/>
              <a:t>个时，加载速度会大幅下降。另一方面，当试验次数在 </a:t>
            </a:r>
            <a:r>
              <a:rPr lang="en-US" altLang="zh-CN" dirty="0"/>
              <a:t>8 </a:t>
            </a:r>
            <a:r>
              <a:rPr lang="zh-CN" altLang="en-US" dirty="0"/>
              <a:t>到 </a:t>
            </a:r>
            <a:r>
              <a:rPr lang="en-US" altLang="zh-CN" dirty="0"/>
              <a:t>256 </a:t>
            </a:r>
            <a:r>
              <a:rPr lang="zh-CN" altLang="en-US" dirty="0"/>
              <a:t>个 </a:t>
            </a:r>
            <a:r>
              <a:rPr lang="en-US" altLang="zh-CN" dirty="0"/>
              <a:t>GPU </a:t>
            </a:r>
            <a:r>
              <a:rPr lang="zh-CN" altLang="en-US" dirty="0"/>
              <a:t>之间时，加载速度会稳定下来。这一观察激发我们采取战略方法。我们没有将每个评估数据集作为单独的试验提交，而是将模型加载过程与评估过程分开，如图 </a:t>
            </a:r>
            <a:r>
              <a:rPr lang="en-US" altLang="zh-CN" dirty="0"/>
              <a:t>16 </a:t>
            </a:r>
            <a:r>
              <a:rPr lang="zh-CN" altLang="en-US" dirty="0"/>
              <a:t>（右）所示。具体来说，</a:t>
            </a:r>
            <a:r>
              <a:rPr lang="en-US" altLang="zh-CN" dirty="0"/>
              <a:t>Trial </a:t>
            </a:r>
            <a:r>
              <a:rPr lang="zh-CN" altLang="en-US" dirty="0"/>
              <a:t>协调器最初从集群计划程序中检索可用节点列表，然后为每个节点生成一系列 </a:t>
            </a:r>
            <a:r>
              <a:rPr lang="en-US" altLang="zh-CN" dirty="0"/>
              <a:t>precursor </a:t>
            </a:r>
            <a:r>
              <a:rPr lang="zh-CN" altLang="en-US" dirty="0"/>
              <a:t>作业。这些作业将模型从远程存储加载到本地共享内存。在此之后，协调器将评估作业提交给调度器，调度器通过高带宽 </a:t>
            </a:r>
            <a:r>
              <a:rPr lang="en-US" altLang="zh-CN" dirty="0"/>
              <a:t>PCIe </a:t>
            </a:r>
            <a:r>
              <a:rPr lang="zh-CN" altLang="en-US" dirty="0"/>
              <a:t>加载模型。此方法可有效利用备用主机内存。评估完成后，协调器会清除文件</a:t>
            </a:r>
            <a:br>
              <a:rPr lang="en-US" altLang="zh-CN" dirty="0"/>
            </a:br>
            <a:r>
              <a:rPr lang="en-US" altLang="zh-CN" dirty="0"/>
              <a:t>2. </a:t>
            </a:r>
            <a:r>
              <a:rPr lang="zh-CN" altLang="en-US" dirty="0"/>
              <a:t>解耦度量计算。如图 </a:t>
            </a:r>
            <a:r>
              <a:rPr lang="en-US" altLang="zh-CN" dirty="0"/>
              <a:t>13 </a:t>
            </a:r>
            <a:r>
              <a:rPr lang="zh-CN" altLang="en-US" dirty="0"/>
              <a:t>所示，评估过程通常涉及复杂且耗时的度量计算。例如，必须在 </a:t>
            </a:r>
            <a:r>
              <a:rPr lang="en-US" altLang="zh-CN" dirty="0" err="1"/>
              <a:t>HumanEval</a:t>
            </a:r>
            <a:r>
              <a:rPr lang="en-US" altLang="zh-CN" dirty="0"/>
              <a:t> [24] </a:t>
            </a:r>
            <a:r>
              <a:rPr lang="zh-CN" altLang="en-US" dirty="0"/>
              <a:t>和 </a:t>
            </a:r>
            <a:r>
              <a:rPr lang="en-US" altLang="zh-CN" dirty="0"/>
              <a:t>MBPP [17] </a:t>
            </a:r>
            <a:r>
              <a:rPr lang="zh-CN" altLang="en-US" dirty="0"/>
              <a:t>等编码数据集上执行合成的程序正确性测试。为了解决这个问题，我们将度量计算过程与评估</a:t>
            </a:r>
            <a:r>
              <a:rPr lang="en-US" altLang="zh-CN" dirty="0"/>
              <a:t>trail</a:t>
            </a:r>
            <a:r>
              <a:rPr lang="zh-CN" altLang="en-US" dirty="0"/>
              <a:t>分离。在 </a:t>
            </a:r>
            <a:r>
              <a:rPr lang="en-US" altLang="zh-CN" dirty="0"/>
              <a:t>GPU </a:t>
            </a:r>
            <a:r>
              <a:rPr lang="zh-CN" altLang="en-US" dirty="0"/>
              <a:t>上执行模型推理后，其输出会快速保存到文件中，从而终止推理工作负载。鉴于输出通常是基于文本的，因此大小较小，因此此文件转储过程非常迅速。然后，我们生成 </a:t>
            </a:r>
            <a:r>
              <a:rPr lang="en-US" altLang="zh-CN" dirty="0"/>
              <a:t>CPU </a:t>
            </a:r>
            <a:r>
              <a:rPr lang="zh-CN" altLang="en-US" dirty="0"/>
              <a:t>作业来执行度量计算。这种方法可以有效地最大限度地减少 </a:t>
            </a:r>
            <a:r>
              <a:rPr lang="en-US" altLang="zh-CN" dirty="0"/>
              <a:t>GPU </a:t>
            </a:r>
            <a:r>
              <a:rPr lang="zh-CN" altLang="en-US" dirty="0"/>
              <a:t>空闲时间并加快评估速度</a:t>
            </a:r>
            <a:br>
              <a:rPr lang="en-US" altLang="zh-CN" dirty="0"/>
            </a:br>
            <a:r>
              <a:rPr lang="en-US" altLang="zh-CN" dirty="0"/>
              <a:t>3. </a:t>
            </a:r>
            <a:r>
              <a:rPr lang="zh-CN" altLang="en-US" dirty="0"/>
              <a:t>基于先验的弹性调度。除了解耦方法之外，我们还注意到，我们关于每个评估数据集的大致试验运行时间的先验知识非常可靠。此外，这些数据集非常灵活，允许我们将多个数据集批处理到一个 </a:t>
            </a:r>
            <a:r>
              <a:rPr lang="en-US" altLang="zh-CN" dirty="0"/>
              <a:t>Trial </a:t>
            </a:r>
            <a:r>
              <a:rPr lang="zh-CN" altLang="en-US" dirty="0"/>
              <a:t>中，以避免模型加载。我们还可以分解大型数据集并解耦度量计算。因此，试验协调器可以通过分解最大限度地提高 </a:t>
            </a:r>
            <a:r>
              <a:rPr lang="en-US" altLang="zh-CN" dirty="0"/>
              <a:t>GPU </a:t>
            </a:r>
            <a:r>
              <a:rPr lang="zh-CN" altLang="en-US" dirty="0"/>
              <a:t>占用率，使用先验信息平衡每个 </a:t>
            </a:r>
            <a:r>
              <a:rPr lang="en-US" altLang="zh-CN" dirty="0"/>
              <a:t>GPU </a:t>
            </a:r>
            <a:r>
              <a:rPr lang="zh-CN" altLang="en-US" dirty="0"/>
              <a:t>的工作负载，并在排序的作业队列上采用循环分配策略。此外，我们优先考虑在作业队列中具有冗长 </a:t>
            </a:r>
            <a:r>
              <a:rPr lang="en-US" altLang="zh-CN" dirty="0"/>
              <a:t>CPU </a:t>
            </a:r>
            <a:r>
              <a:rPr lang="zh-CN" altLang="en-US" dirty="0"/>
              <a:t>指标计算的评估试验，以更好地重叠其计算。这种方法不仅可以增强工作负载平衡，还可以最大限度地减少 </a:t>
            </a:r>
            <a:r>
              <a:rPr lang="en-US" altLang="zh-CN" dirty="0"/>
              <a:t>Trial Switch </a:t>
            </a:r>
            <a:r>
              <a:rPr lang="zh-CN" altLang="en-US" dirty="0"/>
              <a:t>开销。</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系统设计。我们开发了一个 </a:t>
            </a:r>
            <a:r>
              <a:rPr lang="en-US" altLang="zh-CN" dirty="0"/>
              <a:t>Trial </a:t>
            </a:r>
            <a:r>
              <a:rPr lang="zh-CN" altLang="en-US" dirty="0"/>
              <a:t>协调器来协调集群调度器和 </a:t>
            </a:r>
            <a:r>
              <a:rPr lang="en-US" altLang="zh-CN" dirty="0"/>
              <a:t>LLM </a:t>
            </a:r>
            <a:r>
              <a:rPr lang="zh-CN" altLang="en-US" dirty="0"/>
              <a:t>框架的操作。该设计结合了以下三个关键技术，旨在提高评估过程的效率</a:t>
            </a:r>
            <a:br>
              <a:rPr lang="en-US" altLang="zh-CN" dirty="0"/>
            </a:br>
            <a:r>
              <a:rPr lang="en-US" altLang="zh-CN" dirty="0"/>
              <a:t>1. </a:t>
            </a:r>
            <a:r>
              <a:rPr lang="zh-CN" altLang="en-US" dirty="0"/>
              <a:t>解耦远程模型加载。鉴于 </a:t>
            </a:r>
            <a:r>
              <a:rPr lang="en-US" altLang="zh-CN" dirty="0"/>
              <a:t>LLM </a:t>
            </a:r>
            <a:r>
              <a:rPr lang="zh-CN" altLang="en-US" dirty="0"/>
              <a:t>的大小很大，从远程存储检索和加载它们可能是一个漫长的过程。此外，由于争用增加，大量评估任务（大约 </a:t>
            </a:r>
            <a:r>
              <a:rPr lang="en-US" altLang="zh-CN" dirty="0"/>
              <a:t>60 </a:t>
            </a:r>
            <a:r>
              <a:rPr lang="zh-CN" altLang="en-US" dirty="0"/>
              <a:t>个数据集）的并发执行可能会加剧此加载过程。图 </a:t>
            </a:r>
            <a:r>
              <a:rPr lang="en-US" altLang="zh-CN" dirty="0"/>
              <a:t>16</a:t>
            </a:r>
            <a:r>
              <a:rPr lang="zh-CN" altLang="en-US" dirty="0"/>
              <a:t>（左）显示了 </a:t>
            </a:r>
            <a:r>
              <a:rPr lang="en-US" altLang="zh-CN" dirty="0" err="1"/>
              <a:t>Seren</a:t>
            </a:r>
            <a:r>
              <a:rPr lang="en-US" altLang="zh-CN" dirty="0"/>
              <a:t> </a:t>
            </a:r>
            <a:r>
              <a:rPr lang="zh-CN" altLang="en-US" dirty="0"/>
              <a:t>中一系列并发评估试验的平均模型加载速度。它揭示了由于存储 </a:t>
            </a:r>
            <a:r>
              <a:rPr lang="en-US" altLang="zh-CN" dirty="0"/>
              <a:t>NIC </a:t>
            </a:r>
            <a:r>
              <a:rPr lang="zh-CN" altLang="en-US" dirty="0"/>
              <a:t>的带宽限制 （</a:t>
            </a:r>
            <a:r>
              <a:rPr lang="en-US" altLang="zh-CN" dirty="0"/>
              <a:t>25Gb/s</a:t>
            </a:r>
            <a:r>
              <a:rPr lang="zh-CN" altLang="en-US" dirty="0"/>
              <a:t>），当在单个节点上将单 </a:t>
            </a:r>
            <a:r>
              <a:rPr lang="en-US" altLang="zh-CN" dirty="0"/>
              <a:t>GPU </a:t>
            </a:r>
            <a:r>
              <a:rPr lang="zh-CN" altLang="en-US" dirty="0"/>
              <a:t>试用次数从 </a:t>
            </a:r>
            <a:r>
              <a:rPr lang="en-US" altLang="zh-CN" dirty="0"/>
              <a:t>1 </a:t>
            </a:r>
            <a:r>
              <a:rPr lang="zh-CN" altLang="en-US" dirty="0"/>
              <a:t>个增加到 </a:t>
            </a:r>
            <a:r>
              <a:rPr lang="en-US" altLang="zh-CN" dirty="0"/>
              <a:t>8 </a:t>
            </a:r>
            <a:r>
              <a:rPr lang="zh-CN" altLang="en-US" dirty="0"/>
              <a:t>个时，加载速度会大幅下降。另一方面，当试验次数在 </a:t>
            </a:r>
            <a:r>
              <a:rPr lang="en-US" altLang="zh-CN" dirty="0"/>
              <a:t>8 </a:t>
            </a:r>
            <a:r>
              <a:rPr lang="zh-CN" altLang="en-US" dirty="0"/>
              <a:t>到 </a:t>
            </a:r>
            <a:r>
              <a:rPr lang="en-US" altLang="zh-CN" dirty="0"/>
              <a:t>256 </a:t>
            </a:r>
            <a:r>
              <a:rPr lang="zh-CN" altLang="en-US" dirty="0"/>
              <a:t>个 </a:t>
            </a:r>
            <a:r>
              <a:rPr lang="en-US" altLang="zh-CN" dirty="0"/>
              <a:t>GPU </a:t>
            </a:r>
            <a:r>
              <a:rPr lang="zh-CN" altLang="en-US" dirty="0"/>
              <a:t>之间时，加载速度会稳定下来。这一观察激发我们采取战略方法。我们没有将每个评估数据集作为单独的试验提交，而是将模型加载过程与评估过程分开，如图 </a:t>
            </a:r>
            <a:r>
              <a:rPr lang="en-US" altLang="zh-CN" dirty="0"/>
              <a:t>16 </a:t>
            </a:r>
            <a:r>
              <a:rPr lang="zh-CN" altLang="en-US" dirty="0"/>
              <a:t>（右）所示。具体来说，</a:t>
            </a:r>
            <a:r>
              <a:rPr lang="en-US" altLang="zh-CN" dirty="0"/>
              <a:t>Trial </a:t>
            </a:r>
            <a:r>
              <a:rPr lang="zh-CN" altLang="en-US" dirty="0"/>
              <a:t>协调器最初从集群计划程序中检索可用节点列表，然后为每个节点生成一系列 </a:t>
            </a:r>
            <a:r>
              <a:rPr lang="en-US" altLang="zh-CN" dirty="0"/>
              <a:t>precursor </a:t>
            </a:r>
            <a:r>
              <a:rPr lang="zh-CN" altLang="en-US" dirty="0"/>
              <a:t>作业。这些作业将模型从远程存储加载到本地共享内存。在此之后，协调器将评估作业提交给调度器，调度器通过高带宽 </a:t>
            </a:r>
            <a:r>
              <a:rPr lang="en-US" altLang="zh-CN" dirty="0"/>
              <a:t>PCIe </a:t>
            </a:r>
            <a:r>
              <a:rPr lang="zh-CN" altLang="en-US" dirty="0"/>
              <a:t>加载模型。此方法可有效利用备用主机内存。评估完成后，协调器会清除文件</a:t>
            </a:r>
            <a:br>
              <a:rPr lang="en-US" altLang="zh-CN" dirty="0"/>
            </a:br>
            <a:r>
              <a:rPr lang="en-US" altLang="zh-CN" dirty="0"/>
              <a:t>2. </a:t>
            </a:r>
            <a:r>
              <a:rPr lang="zh-CN" altLang="en-US" dirty="0"/>
              <a:t>解耦度量计算。如图 </a:t>
            </a:r>
            <a:r>
              <a:rPr lang="en-US" altLang="zh-CN" dirty="0"/>
              <a:t>13 </a:t>
            </a:r>
            <a:r>
              <a:rPr lang="zh-CN" altLang="en-US" dirty="0"/>
              <a:t>所示，评估过程通常涉及复杂且耗时的度量计算。例如，必须在 </a:t>
            </a:r>
            <a:r>
              <a:rPr lang="en-US" altLang="zh-CN" dirty="0" err="1"/>
              <a:t>HumanEval</a:t>
            </a:r>
            <a:r>
              <a:rPr lang="en-US" altLang="zh-CN" dirty="0"/>
              <a:t> [24] </a:t>
            </a:r>
            <a:r>
              <a:rPr lang="zh-CN" altLang="en-US" dirty="0"/>
              <a:t>和 </a:t>
            </a:r>
            <a:r>
              <a:rPr lang="en-US" altLang="zh-CN" dirty="0"/>
              <a:t>MBPP [17] </a:t>
            </a:r>
            <a:r>
              <a:rPr lang="zh-CN" altLang="en-US" dirty="0"/>
              <a:t>等编码数据集上执行合成的程序正确性测试。为了解决这个问题，我们将度量计算过程与评估</a:t>
            </a:r>
            <a:r>
              <a:rPr lang="en-US" altLang="zh-CN" dirty="0"/>
              <a:t>trail</a:t>
            </a:r>
            <a:r>
              <a:rPr lang="zh-CN" altLang="en-US" dirty="0"/>
              <a:t>分离。在 </a:t>
            </a:r>
            <a:r>
              <a:rPr lang="en-US" altLang="zh-CN" dirty="0"/>
              <a:t>GPU </a:t>
            </a:r>
            <a:r>
              <a:rPr lang="zh-CN" altLang="en-US" dirty="0"/>
              <a:t>上执行模型推理后，其输出会快速保存到文件中，从而终止推理工作负载。鉴于输出通常是基于文本的，因此大小较小，因此此文件转储过程非常迅速。然后，我们生成 </a:t>
            </a:r>
            <a:r>
              <a:rPr lang="en-US" altLang="zh-CN" dirty="0"/>
              <a:t>CPU </a:t>
            </a:r>
            <a:r>
              <a:rPr lang="zh-CN" altLang="en-US" dirty="0"/>
              <a:t>作业来执行度量计算。这种方法可以有效地最大限度地减少 </a:t>
            </a:r>
            <a:r>
              <a:rPr lang="en-US" altLang="zh-CN" dirty="0"/>
              <a:t>GPU </a:t>
            </a:r>
            <a:r>
              <a:rPr lang="zh-CN" altLang="en-US" dirty="0"/>
              <a:t>空闲时间并加快评估速度</a:t>
            </a:r>
            <a:br>
              <a:rPr lang="en-US" altLang="zh-CN" dirty="0"/>
            </a:br>
            <a:r>
              <a:rPr lang="en-US" altLang="zh-CN" dirty="0"/>
              <a:t>3. </a:t>
            </a:r>
            <a:r>
              <a:rPr lang="zh-CN" altLang="en-US" dirty="0"/>
              <a:t>基于先验的弹性调度。除了解耦方法之外，我们还注意到，我们关于每个评估数据集的大致试验运行时间的先验知识非常可靠。此外，这些数据集非常灵活，允许我们将多个数据集批处理到一个 </a:t>
            </a:r>
            <a:r>
              <a:rPr lang="en-US" altLang="zh-CN" dirty="0"/>
              <a:t>Trial </a:t>
            </a:r>
            <a:r>
              <a:rPr lang="zh-CN" altLang="en-US" dirty="0"/>
              <a:t>中，以避免模型加载。我们还可以分解大型数据集并解耦度量计算。因此，试验协调器可以通过分解最大限度地提高 </a:t>
            </a:r>
            <a:r>
              <a:rPr lang="en-US" altLang="zh-CN" dirty="0"/>
              <a:t>GPU </a:t>
            </a:r>
            <a:r>
              <a:rPr lang="zh-CN" altLang="en-US" dirty="0"/>
              <a:t>占用率，使用先验信息平衡每个 </a:t>
            </a:r>
            <a:r>
              <a:rPr lang="en-US" altLang="zh-CN" dirty="0"/>
              <a:t>GPU </a:t>
            </a:r>
            <a:r>
              <a:rPr lang="zh-CN" altLang="en-US" dirty="0"/>
              <a:t>的工作负载，并在排序的作业队列上采用循环分配策略。此外，我们优先考虑在作业队列中具有冗长 </a:t>
            </a:r>
            <a:r>
              <a:rPr lang="en-US" altLang="zh-CN" dirty="0"/>
              <a:t>CPU </a:t>
            </a:r>
            <a:r>
              <a:rPr lang="zh-CN" altLang="en-US" dirty="0"/>
              <a:t>指标计算的评估试验，以更好地重叠其计算。这种方法不仅可以增强工作负载平衡，还可以最大限度地减少 </a:t>
            </a:r>
            <a:r>
              <a:rPr lang="en-US" altLang="zh-CN" dirty="0"/>
              <a:t>Trial Switch </a:t>
            </a:r>
            <a:r>
              <a:rPr lang="zh-CN" altLang="en-US" dirty="0"/>
              <a:t>开销。</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 </a:t>
            </a:r>
            <a:r>
              <a:rPr lang="en-US" altLang="zh-CN" dirty="0"/>
              <a:t>LLM </a:t>
            </a:r>
            <a:r>
              <a:rPr lang="zh-CN" altLang="en-US" dirty="0"/>
              <a:t>兴起之前进行的现有 </a:t>
            </a:r>
            <a:r>
              <a:rPr lang="en-US" altLang="zh-CN" dirty="0"/>
              <a:t>DL </a:t>
            </a:r>
            <a:r>
              <a:rPr lang="zh-CN" altLang="en-US" dirty="0"/>
              <a:t>工作负载分析工作 的许多结论和影响并不适用于 </a:t>
            </a:r>
            <a:r>
              <a:rPr lang="en-US" altLang="zh-CN" dirty="0"/>
              <a:t>LLM </a:t>
            </a:r>
            <a:r>
              <a:rPr lang="zh-CN" altLang="en-US" dirty="0"/>
              <a:t>开发。这主要是由于 </a:t>
            </a:r>
            <a:r>
              <a:rPr lang="en-US" altLang="zh-CN" dirty="0"/>
              <a:t>LLM </a:t>
            </a:r>
            <a:r>
              <a:rPr lang="zh-CN" altLang="en-US" dirty="0"/>
              <a:t>的不同特征和要求</a:t>
            </a:r>
            <a:r>
              <a:rPr lang="en-US" altLang="zh-CN" dirty="0"/>
              <a:t>:</a:t>
            </a:r>
            <a:endParaRPr lang="en-US" altLang="zh-CN" dirty="0"/>
          </a:p>
          <a:p>
            <a:r>
              <a:rPr lang="en-US" altLang="zh-CN" dirty="0"/>
              <a:t>(1) </a:t>
            </a:r>
            <a:r>
              <a:rPr lang="zh-CN" altLang="en-US" dirty="0"/>
              <a:t>范式转换。</a:t>
            </a:r>
            <a:r>
              <a:rPr lang="en-US" altLang="zh-CN" dirty="0"/>
              <a:t>DL </a:t>
            </a:r>
            <a:r>
              <a:rPr lang="zh-CN" altLang="en-US" dirty="0"/>
              <a:t>工作负载通常遵循特定任务范式，即在特定领域数据上训练模型，以处理特定任务（如翻译 ）。</a:t>
            </a:r>
            <a:endParaRPr lang="zh-CN" altLang="en-US" dirty="0"/>
          </a:p>
          <a:p>
            <a:r>
              <a:rPr lang="zh-CN" altLang="en-US" dirty="0"/>
              <a:t>相比之下，</a:t>
            </a:r>
            <a:r>
              <a:rPr lang="en-US" altLang="zh-CN" dirty="0"/>
              <a:t>LLM </a:t>
            </a:r>
            <a:r>
              <a:rPr lang="zh-CN" altLang="en-US" dirty="0"/>
              <a:t>遵循的是一种新兴范式，即在广泛的数据基础上进行自监督训练。</a:t>
            </a:r>
            <a:endParaRPr lang="zh-CN" altLang="en-US" dirty="0"/>
          </a:p>
          <a:p>
            <a:r>
              <a:rPr lang="zh-CN" altLang="en-US" dirty="0"/>
              <a:t>在广泛的数据上进行自我监督训练，生成基础模型，并进一步适应各种下游任务。</a:t>
            </a:r>
            <a:endParaRPr lang="zh-CN" altLang="en-US" dirty="0"/>
          </a:p>
          <a:p>
            <a:r>
              <a:rPr lang="zh-CN" altLang="en-US" dirty="0"/>
              <a:t>这一转变标志着模型开发流水线（如预训练、对齐）和工作负载特征与之前的 </a:t>
            </a:r>
            <a:r>
              <a:rPr lang="en-US" altLang="zh-CN" dirty="0"/>
              <a:t>DL </a:t>
            </a:r>
            <a:r>
              <a:rPr lang="zh-CN" altLang="en-US" dirty="0"/>
              <a:t>工作负载（第 </a:t>
            </a:r>
            <a:r>
              <a:rPr lang="en-US" altLang="zh-CN" dirty="0"/>
              <a:t>2.1 </a:t>
            </a:r>
            <a:r>
              <a:rPr lang="zh-CN" altLang="en-US" dirty="0"/>
              <a:t>节）有了很大不同。</a:t>
            </a:r>
            <a:endParaRPr lang="en-US" altLang="zh-CN" dirty="0"/>
          </a:p>
          <a:p>
            <a:r>
              <a:rPr lang="en-US" altLang="zh-CN" dirty="0"/>
              <a:t>(2) </a:t>
            </a:r>
            <a:r>
              <a:rPr lang="zh-CN" altLang="en-US" dirty="0"/>
              <a:t>定制软件堆栈。为了适应 </a:t>
            </a:r>
            <a:r>
              <a:rPr lang="en-US" altLang="zh-CN" dirty="0"/>
              <a:t>LLM </a:t>
            </a:r>
            <a:r>
              <a:rPr lang="zh-CN" altLang="en-US" dirty="0"/>
              <a:t>的巨大模型大小，一系列系统实施了高级技术来优化 </a:t>
            </a:r>
            <a:r>
              <a:rPr lang="en-US" altLang="zh-CN" dirty="0"/>
              <a:t>LLM </a:t>
            </a:r>
            <a:r>
              <a:rPr lang="zh-CN" altLang="en-US" dirty="0"/>
              <a:t>的执行。例如，</a:t>
            </a:r>
            <a:r>
              <a:rPr lang="en-US" altLang="zh-CN" dirty="0" err="1"/>
              <a:t>Deepspeed</a:t>
            </a:r>
            <a:r>
              <a:rPr lang="en-US" altLang="zh-CN" dirty="0"/>
              <a:t> [79]</a:t>
            </a:r>
            <a:r>
              <a:rPr lang="zh-CN" altLang="en-US" dirty="0"/>
              <a:t>、</a:t>
            </a:r>
            <a:r>
              <a:rPr lang="en-US" altLang="zh-CN" dirty="0"/>
              <a:t>Megatron [68] </a:t>
            </a:r>
            <a:r>
              <a:rPr lang="zh-CN" altLang="en-US" dirty="0"/>
              <a:t>和 </a:t>
            </a:r>
            <a:r>
              <a:rPr lang="en-US" altLang="zh-CN" dirty="0" err="1"/>
              <a:t>Alpa</a:t>
            </a:r>
            <a:r>
              <a:rPr lang="en-US" altLang="zh-CN" dirty="0"/>
              <a:t> [113] </a:t>
            </a:r>
            <a:r>
              <a:rPr lang="zh-CN" altLang="en-US" dirty="0"/>
              <a:t>通过混合并行或状态分片优化器加速训练。至于模型服务，</a:t>
            </a:r>
            <a:r>
              <a:rPr lang="en-US" altLang="zh-CN" dirty="0"/>
              <a:t>Orca [104] </a:t>
            </a:r>
            <a:r>
              <a:rPr lang="zh-CN" altLang="en-US" dirty="0"/>
              <a:t>和 </a:t>
            </a:r>
            <a:r>
              <a:rPr lang="en-US" altLang="zh-CN" dirty="0" err="1"/>
              <a:t>vLLM</a:t>
            </a:r>
            <a:r>
              <a:rPr lang="en-US" altLang="zh-CN" dirty="0"/>
              <a:t> [51] </a:t>
            </a:r>
            <a:r>
              <a:rPr lang="zh-CN" altLang="en-US" dirty="0"/>
              <a:t>通过迭代调度或内存管理来提高吞吐量。</a:t>
            </a:r>
            <a:endParaRPr lang="en-US" altLang="zh-CN" dirty="0"/>
          </a:p>
          <a:p>
            <a:r>
              <a:rPr lang="en-US" altLang="zh-CN" dirty="0"/>
              <a:t>(3) </a:t>
            </a:r>
            <a:r>
              <a:rPr lang="zh-CN" altLang="en-US" dirty="0"/>
              <a:t>统一架构。以前的 </a:t>
            </a:r>
            <a:r>
              <a:rPr lang="en-US" altLang="zh-CN" dirty="0"/>
              <a:t>DL </a:t>
            </a:r>
            <a:r>
              <a:rPr lang="zh-CN" altLang="en-US" dirty="0"/>
              <a:t>工作负载通常采用各种模型架构（例如 </a:t>
            </a:r>
            <a:r>
              <a:rPr lang="en-US" altLang="zh-CN" dirty="0"/>
              <a:t>CNN [54]</a:t>
            </a:r>
            <a:r>
              <a:rPr lang="zh-CN" altLang="en-US" dirty="0"/>
              <a:t>、</a:t>
            </a:r>
            <a:r>
              <a:rPr lang="en-US" altLang="zh-CN" dirty="0"/>
              <a:t>RNN [18]</a:t>
            </a:r>
            <a:r>
              <a:rPr lang="zh-CN" altLang="en-US" dirty="0"/>
              <a:t>）来处理不同的任务。相比之下，</a:t>
            </a:r>
            <a:r>
              <a:rPr lang="en-US" altLang="zh-CN" dirty="0"/>
              <a:t>LLM </a:t>
            </a:r>
            <a:r>
              <a:rPr lang="zh-CN" altLang="en-US" dirty="0"/>
              <a:t>通常采用 </a:t>
            </a:r>
            <a:r>
              <a:rPr lang="en-US" altLang="zh-CN" dirty="0"/>
              <a:t>Transformer [93] </a:t>
            </a:r>
            <a:r>
              <a:rPr lang="zh-CN" altLang="en-US" dirty="0"/>
              <a:t>架构，如 </a:t>
            </a:r>
            <a:r>
              <a:rPr lang="en-US" altLang="zh-CN" dirty="0"/>
              <a:t>BERT [31]</a:t>
            </a:r>
            <a:r>
              <a:rPr lang="zh-CN" altLang="en-US" dirty="0"/>
              <a:t>、</a:t>
            </a:r>
            <a:r>
              <a:rPr lang="en-US" altLang="zh-CN" dirty="0"/>
              <a:t>GPT-3 [20]</a:t>
            </a:r>
            <a:r>
              <a:rPr lang="zh-CN" altLang="en-US" dirty="0"/>
              <a:t>、</a:t>
            </a:r>
            <a:r>
              <a:rPr lang="en-US" altLang="zh-CN" dirty="0" err="1"/>
              <a:t>LLaMA</a:t>
            </a:r>
            <a:r>
              <a:rPr lang="en-US" altLang="zh-CN" dirty="0"/>
              <a:t> [91] </a:t>
            </a:r>
            <a:r>
              <a:rPr lang="zh-CN" altLang="en-US" dirty="0"/>
              <a:t>和 </a:t>
            </a:r>
            <a:r>
              <a:rPr lang="en-US" altLang="zh-CN" dirty="0" err="1"/>
              <a:t>PaLM</a:t>
            </a:r>
            <a:r>
              <a:rPr lang="en-US" altLang="zh-CN" dirty="0"/>
              <a:t> [27]</a:t>
            </a:r>
            <a:r>
              <a:rPr lang="zh-CN" altLang="en-US" dirty="0"/>
              <a:t>。架构同质性表明 </a:t>
            </a:r>
            <a:r>
              <a:rPr lang="en-US" altLang="zh-CN" dirty="0"/>
              <a:t>LLM </a:t>
            </a:r>
            <a:r>
              <a:rPr lang="zh-CN" altLang="en-US" dirty="0"/>
              <a:t>开发管道的高度一致性以及不同数据中心之间的相似性。</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我们的表征研究基于从 </a:t>
            </a:r>
            <a:r>
              <a:rPr lang="en-US" altLang="zh-CN" dirty="0"/>
              <a:t>Acme </a:t>
            </a:r>
            <a:r>
              <a:rPr lang="zh-CN" altLang="en-US" dirty="0"/>
              <a:t>中的两个 </a:t>
            </a:r>
            <a:r>
              <a:rPr lang="en-US" altLang="zh-CN" dirty="0"/>
              <a:t>LLM </a:t>
            </a:r>
            <a:r>
              <a:rPr lang="zh-CN" altLang="en-US" dirty="0"/>
              <a:t>集群收集的痕迹。跟踪时间跨度为 </a:t>
            </a:r>
            <a:r>
              <a:rPr lang="en-US" altLang="zh-CN" dirty="0"/>
              <a:t>6 </a:t>
            </a:r>
            <a:r>
              <a:rPr lang="zh-CN" altLang="en-US" dirty="0"/>
              <a:t>个月，从 </a:t>
            </a:r>
            <a:r>
              <a:rPr lang="en-US" altLang="zh-CN" dirty="0"/>
              <a:t>2023 </a:t>
            </a:r>
            <a:r>
              <a:rPr lang="zh-CN" altLang="en-US" dirty="0"/>
              <a:t>年 </a:t>
            </a:r>
            <a:r>
              <a:rPr lang="en-US" altLang="zh-CN" dirty="0"/>
              <a:t>3 </a:t>
            </a:r>
            <a:r>
              <a:rPr lang="zh-CN" altLang="en-US" dirty="0"/>
              <a:t>月到 </a:t>
            </a:r>
            <a:r>
              <a:rPr lang="en-US" altLang="zh-CN" dirty="0"/>
              <a:t>8 </a:t>
            </a:r>
            <a:r>
              <a:rPr lang="zh-CN" altLang="en-US" dirty="0"/>
              <a:t>月。</a:t>
            </a:r>
            <a:r>
              <a:rPr lang="en-US" altLang="zh-CN" dirty="0" err="1"/>
              <a:t>Seren</a:t>
            </a:r>
            <a:r>
              <a:rPr lang="en-US" altLang="zh-CN" dirty="0"/>
              <a:t> </a:t>
            </a:r>
            <a:r>
              <a:rPr lang="zh-CN" altLang="en-US" dirty="0"/>
              <a:t>包含 </a:t>
            </a:r>
            <a:r>
              <a:rPr lang="en-US" altLang="zh-CN" dirty="0"/>
              <a:t>368K CPU </a:t>
            </a:r>
            <a:r>
              <a:rPr lang="zh-CN" altLang="en-US" dirty="0"/>
              <a:t>作业和 </a:t>
            </a:r>
            <a:r>
              <a:rPr lang="en-US" altLang="zh-CN" dirty="0"/>
              <a:t>664K GPU </a:t>
            </a:r>
            <a:r>
              <a:rPr lang="zh-CN" altLang="en-US" dirty="0"/>
              <a:t>作业，而 </a:t>
            </a:r>
            <a:r>
              <a:rPr lang="en-US" altLang="zh-CN" dirty="0" err="1"/>
              <a:t>Kalos</a:t>
            </a:r>
            <a:r>
              <a:rPr lang="en-US" altLang="zh-CN" dirty="0"/>
              <a:t> </a:t>
            </a:r>
            <a:r>
              <a:rPr lang="zh-CN" altLang="en-US" dirty="0"/>
              <a:t>作业跟踪由 </a:t>
            </a:r>
            <a:r>
              <a:rPr lang="en-US" altLang="zh-CN" dirty="0"/>
              <a:t>42K CPU </a:t>
            </a:r>
            <a:r>
              <a:rPr lang="zh-CN" altLang="en-US" dirty="0"/>
              <a:t>作业和 </a:t>
            </a:r>
            <a:r>
              <a:rPr lang="en-US" altLang="zh-CN" dirty="0"/>
              <a:t>20K GPU </a:t>
            </a:r>
            <a:r>
              <a:rPr lang="zh-CN" altLang="en-US" dirty="0"/>
              <a:t>作业组成。</a:t>
            </a:r>
            <a:endParaRPr lang="en-US" altLang="zh-CN" dirty="0"/>
          </a:p>
          <a:p>
            <a:r>
              <a:rPr lang="zh-CN" altLang="en-US" dirty="0"/>
              <a:t>提供了研究中使用的跟踪的数据源摘要：（</a:t>
            </a:r>
            <a:r>
              <a:rPr lang="en-US" altLang="zh-CN" dirty="0"/>
              <a:t>1</a:t>
            </a:r>
            <a:r>
              <a:rPr lang="zh-CN" altLang="en-US" dirty="0"/>
              <a:t>） </a:t>
            </a:r>
            <a:r>
              <a:rPr lang="en-US" altLang="zh-CN" dirty="0"/>
              <a:t>Job Log</a:t>
            </a:r>
            <a:r>
              <a:rPr lang="zh-CN" altLang="en-US" dirty="0"/>
              <a:t>。我们从调度程序数据库收集作业日志，其中包含每个作业的详细信息。这包括任务的执行时间（提交、开始和结束）、最终状态（已完成、已取消、失败）、请求的资源（</a:t>
            </a:r>
            <a:r>
              <a:rPr lang="en-US" altLang="zh-CN" dirty="0"/>
              <a:t>CPU</a:t>
            </a:r>
            <a:r>
              <a:rPr lang="zh-CN" altLang="en-US" dirty="0"/>
              <a:t>、</a:t>
            </a:r>
            <a:r>
              <a:rPr lang="en-US" altLang="zh-CN" dirty="0"/>
              <a:t>GPU</a:t>
            </a:r>
            <a:r>
              <a:rPr lang="zh-CN" altLang="en-US" dirty="0"/>
              <a:t>、内存）、工作目录和其他相关数据。（</a:t>
            </a:r>
            <a:r>
              <a:rPr lang="en-US" altLang="zh-CN" dirty="0"/>
              <a:t>2</a:t>
            </a:r>
            <a:r>
              <a:rPr lang="zh-CN" altLang="en-US" dirty="0"/>
              <a:t>） 硬件监控器数据。这包括从各种来源获得的长期、多维数据。我们从 </a:t>
            </a:r>
            <a:r>
              <a:rPr lang="en-US" altLang="zh-CN" dirty="0"/>
              <a:t>Prometheus [75] </a:t>
            </a:r>
            <a:r>
              <a:rPr lang="zh-CN" altLang="en-US" dirty="0"/>
              <a:t>数据库收集 </a:t>
            </a:r>
            <a:r>
              <a:rPr lang="en-US" altLang="zh-CN" dirty="0"/>
              <a:t>CPU</a:t>
            </a:r>
            <a:r>
              <a:rPr lang="zh-CN" altLang="en-US" dirty="0"/>
              <a:t>、内存和网络使用数据，从 </a:t>
            </a:r>
            <a:r>
              <a:rPr lang="en-US" altLang="zh-CN" dirty="0"/>
              <a:t>NVIDIA DCGM [7] </a:t>
            </a:r>
            <a:r>
              <a:rPr lang="zh-CN" altLang="en-US" dirty="0"/>
              <a:t>收集 </a:t>
            </a:r>
            <a:r>
              <a:rPr lang="en-US" altLang="zh-CN" dirty="0"/>
              <a:t>GPU </a:t>
            </a:r>
            <a:r>
              <a:rPr lang="zh-CN" altLang="en-US" dirty="0"/>
              <a:t>相关指标，从 </a:t>
            </a:r>
            <a:r>
              <a:rPr lang="en-US" altLang="zh-CN" dirty="0"/>
              <a:t>IPMI [12] </a:t>
            </a:r>
            <a:r>
              <a:rPr lang="zh-CN" altLang="en-US" dirty="0"/>
              <a:t>收集与功耗相关的数据。此数据的采样间隔设置为 </a:t>
            </a:r>
            <a:r>
              <a:rPr lang="en-US" altLang="zh-CN" dirty="0"/>
              <a:t>15 </a:t>
            </a:r>
            <a:r>
              <a:rPr lang="zh-CN" altLang="en-US" dirty="0"/>
              <a:t>秒。（</a:t>
            </a:r>
            <a:r>
              <a:rPr lang="en-US" altLang="zh-CN" dirty="0"/>
              <a:t>3</a:t>
            </a:r>
            <a:r>
              <a:rPr lang="zh-CN" altLang="en-US" dirty="0"/>
              <a:t>） 运行时日志。为了进行精确的作业失败分析，我们在作业执行期间从 </a:t>
            </a:r>
            <a:r>
              <a:rPr lang="en-US" altLang="zh-CN" dirty="0"/>
              <a:t>LLM </a:t>
            </a:r>
            <a:r>
              <a:rPr lang="zh-CN" altLang="en-US" dirty="0"/>
              <a:t>框架捕获 </a:t>
            </a:r>
            <a:r>
              <a:rPr lang="en-US" altLang="zh-CN" dirty="0" err="1"/>
              <a:t>stdout</a:t>
            </a:r>
            <a:r>
              <a:rPr lang="en-US" altLang="zh-CN" dirty="0"/>
              <a:t> </a:t>
            </a:r>
            <a:r>
              <a:rPr lang="zh-CN" altLang="en-US" dirty="0"/>
              <a:t>和 </a:t>
            </a:r>
            <a:r>
              <a:rPr lang="en-US" altLang="zh-CN" dirty="0"/>
              <a:t>stderr </a:t>
            </a:r>
            <a:r>
              <a:rPr lang="zh-CN" altLang="en-US" dirty="0"/>
              <a:t>日志。（</a:t>
            </a:r>
            <a:r>
              <a:rPr lang="en-US" altLang="zh-CN" dirty="0"/>
              <a:t>4</a:t>
            </a:r>
            <a:r>
              <a:rPr lang="zh-CN" altLang="en-US" dirty="0"/>
              <a:t>） 侧写数据。对于代表性作业的子集，我们通过使用 </a:t>
            </a:r>
            <a:r>
              <a:rPr lang="en-US" altLang="zh-CN" dirty="0"/>
              <a:t>DCGM </a:t>
            </a:r>
            <a:r>
              <a:rPr lang="zh-CN" altLang="en-US" dirty="0"/>
              <a:t>等工具执行精细的侧写来深入研究。这些跟踪维度的协同作用使我们能够全面了解数据中心中的 </a:t>
            </a:r>
            <a:r>
              <a:rPr lang="en-US" altLang="zh-CN" dirty="0"/>
              <a:t>LLM </a:t>
            </a:r>
            <a:r>
              <a:rPr lang="zh-CN" altLang="en-US" dirty="0"/>
              <a:t>工作特征</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作业持续时间缩短和不公平的排队延迟。归因于存在许多短期任务，例如评估。在工作排队延迟方面，我们的研究结果也与之前的 </a:t>
            </a:r>
            <a:r>
              <a:rPr lang="en-US" altLang="zh-CN" dirty="0"/>
              <a:t>DL </a:t>
            </a:r>
            <a:r>
              <a:rPr lang="zh-CN" altLang="en-US" dirty="0"/>
              <a:t>跟踪不同，即更大规模的工作会经历更长的等待时间。我们观察到，评估作业尽管是短期和小规模的，但排队延迟最长。这种差异源于为预训练作业预留了大部分资源，以最大限度地减少其排队延迟。评估作业的优先级较低，利用有限的备用资源。</a:t>
            </a:r>
            <a:endParaRPr lang="en-US" altLang="zh-CN" dirty="0"/>
          </a:p>
          <a:p>
            <a:endParaRPr lang="en-US" altLang="zh-CN" dirty="0"/>
          </a:p>
          <a:p>
            <a:r>
              <a:rPr lang="zh-CN" altLang="en-US" dirty="0"/>
              <a:t>资源使用不均衡。这种不平衡表现在两个方面。首先，在工作负载分配方面，预训练作业仅占总作业数的 </a:t>
            </a:r>
            <a:r>
              <a:rPr lang="en-US" altLang="zh-CN" dirty="0"/>
              <a:t>3.2%</a:t>
            </a:r>
            <a:r>
              <a:rPr lang="zh-CN" altLang="en-US" dirty="0"/>
              <a:t>，但消耗了 </a:t>
            </a:r>
            <a:r>
              <a:rPr lang="en-US" altLang="zh-CN" dirty="0" err="1"/>
              <a:t>Kalos</a:t>
            </a:r>
            <a:r>
              <a:rPr lang="en-US" altLang="zh-CN" dirty="0"/>
              <a:t> </a:t>
            </a:r>
            <a:r>
              <a:rPr lang="zh-CN" altLang="en-US" dirty="0"/>
              <a:t>中整个计算资源（即 </a:t>
            </a:r>
            <a:r>
              <a:rPr lang="en-US" altLang="zh-CN" dirty="0"/>
              <a:t>GPU </a:t>
            </a:r>
            <a:r>
              <a:rPr lang="zh-CN" altLang="en-US" dirty="0"/>
              <a:t>时间）的 </a:t>
            </a:r>
            <a:r>
              <a:rPr lang="en-US" altLang="zh-CN" dirty="0"/>
              <a:t>94.0%</a:t>
            </a:r>
            <a:r>
              <a:rPr lang="zh-CN" altLang="en-US" dirty="0"/>
              <a:t>。相反，评估工作尽管占所有工作的 </a:t>
            </a:r>
            <a:r>
              <a:rPr lang="en-US" altLang="zh-CN" dirty="0"/>
              <a:t>92.9%</a:t>
            </a:r>
            <a:r>
              <a:rPr lang="zh-CN" altLang="en-US" dirty="0"/>
              <a:t>，但只利用了微不足道的 </a:t>
            </a:r>
            <a:r>
              <a:rPr lang="en-US" altLang="zh-CN" dirty="0"/>
              <a:t>0.8% </a:t>
            </a:r>
            <a:r>
              <a:rPr lang="zh-CN" altLang="en-US" dirty="0"/>
              <a:t>的资源。其次，在查看基础设施利用率时，我们发现包括 </a:t>
            </a:r>
            <a:r>
              <a:rPr lang="en-US" altLang="zh-CN" dirty="0"/>
              <a:t>CPU</a:t>
            </a:r>
            <a:r>
              <a:rPr lang="zh-CN" altLang="en-US" dirty="0"/>
              <a:t>、主机内存和网络在内的相关资源经常未得到充分利用。相比之下，</a:t>
            </a:r>
            <a:r>
              <a:rPr lang="en-US" altLang="zh-CN" dirty="0"/>
              <a:t>GPU </a:t>
            </a:r>
            <a:r>
              <a:rPr lang="zh-CN" altLang="en-US" dirty="0"/>
              <a:t>作为主要资源，利用率很高。在 </a:t>
            </a:r>
            <a:r>
              <a:rPr lang="en-US" altLang="zh-CN" dirty="0" err="1"/>
              <a:t>Kalos</a:t>
            </a:r>
            <a:r>
              <a:rPr lang="en-US" altLang="zh-CN" dirty="0"/>
              <a:t> </a:t>
            </a:r>
            <a:r>
              <a:rPr lang="zh-CN" altLang="en-US" dirty="0"/>
              <a:t>中，</a:t>
            </a:r>
            <a:r>
              <a:rPr lang="en-US" altLang="zh-CN" dirty="0"/>
              <a:t>GPU </a:t>
            </a:r>
            <a:r>
              <a:rPr lang="zh-CN" altLang="en-US" dirty="0"/>
              <a:t>内存和 </a:t>
            </a:r>
            <a:r>
              <a:rPr lang="en-US" altLang="zh-CN" dirty="0"/>
              <a:t>GPU </a:t>
            </a:r>
            <a:r>
              <a:rPr lang="zh-CN" altLang="en-US" dirty="0"/>
              <a:t>利用率的中位数分别为 </a:t>
            </a:r>
            <a:r>
              <a:rPr lang="en-US" altLang="zh-CN" dirty="0"/>
              <a:t>75% </a:t>
            </a:r>
            <a:r>
              <a:rPr lang="zh-CN" altLang="en-US" dirty="0"/>
              <a:t>（</a:t>
            </a:r>
            <a:r>
              <a:rPr lang="en-US" altLang="zh-CN" dirty="0"/>
              <a:t>60GB</a:t>
            </a:r>
            <a:r>
              <a:rPr lang="zh-CN" altLang="en-US" dirty="0"/>
              <a:t>） 和 </a:t>
            </a:r>
            <a:r>
              <a:rPr lang="en-US" altLang="zh-CN" dirty="0"/>
              <a:t>99%</a:t>
            </a:r>
            <a:r>
              <a:rPr lang="zh-CN" altLang="en-US" dirty="0"/>
              <a:t>，而在 </a:t>
            </a:r>
            <a:r>
              <a:rPr lang="en-US" altLang="zh-CN" dirty="0"/>
              <a:t>PAI </a:t>
            </a:r>
            <a:r>
              <a:rPr lang="zh-CN" altLang="en-US" dirty="0"/>
              <a:t>中观察到的中位数分别为 </a:t>
            </a:r>
            <a:r>
              <a:rPr lang="en-US" altLang="zh-CN" dirty="0"/>
              <a:t>10% </a:t>
            </a:r>
            <a:r>
              <a:rPr lang="zh-CN" altLang="en-US" dirty="0"/>
              <a:t>和 </a:t>
            </a:r>
            <a:r>
              <a:rPr lang="en-US" altLang="zh-CN" dirty="0"/>
              <a:t>4% [97]</a:t>
            </a:r>
            <a:r>
              <a:rPr lang="zh-CN" altLang="en-US" dirty="0"/>
              <a:t>。这些观察结果证实了 </a:t>
            </a:r>
            <a:r>
              <a:rPr lang="en-US" altLang="zh-CN" dirty="0"/>
              <a:t>LLM </a:t>
            </a:r>
            <a:r>
              <a:rPr lang="zh-CN" altLang="en-US" dirty="0"/>
              <a:t>是计算和内存密集型的。这也意味着基于 </a:t>
            </a:r>
            <a:r>
              <a:rPr lang="en-US" altLang="zh-CN" dirty="0"/>
              <a:t>GPU </a:t>
            </a:r>
            <a:r>
              <a:rPr lang="zh-CN" altLang="en-US" dirty="0"/>
              <a:t>共享的技术 </a:t>
            </a:r>
            <a:r>
              <a:rPr lang="en-US" altLang="zh-CN" dirty="0"/>
              <a:t>[40</a:t>
            </a:r>
            <a:r>
              <a:rPr lang="zh-CN" altLang="en-US" dirty="0"/>
              <a:t>， </a:t>
            </a:r>
            <a:r>
              <a:rPr lang="en-US" altLang="zh-CN" dirty="0"/>
              <a:t>98</a:t>
            </a:r>
            <a:r>
              <a:rPr lang="zh-CN" altLang="en-US" dirty="0"/>
              <a:t>， </a:t>
            </a:r>
            <a:r>
              <a:rPr lang="en-US" altLang="zh-CN" dirty="0"/>
              <a:t>99</a:t>
            </a:r>
            <a:r>
              <a:rPr lang="zh-CN" altLang="en-US" dirty="0"/>
              <a:t>， </a:t>
            </a:r>
            <a:r>
              <a:rPr lang="en-US" altLang="zh-CN" dirty="0"/>
              <a:t>106] </a:t>
            </a:r>
            <a:r>
              <a:rPr lang="zh-CN" altLang="en-US" dirty="0"/>
              <a:t>可能不适合 </a:t>
            </a:r>
            <a:r>
              <a:rPr lang="en-US" altLang="zh-CN" dirty="0"/>
              <a:t>LLM</a:t>
            </a:r>
            <a:r>
              <a:rPr lang="zh-CN" altLang="en-US" dirty="0"/>
              <a:t>。</a:t>
            </a:r>
            <a:endParaRPr lang="en-US" altLang="zh-CN" dirty="0"/>
          </a:p>
          <a:p>
            <a:endParaRPr lang="en-US" altLang="zh-CN" dirty="0"/>
          </a:p>
          <a:p>
            <a:r>
              <a:rPr lang="zh-CN" altLang="en-US" dirty="0"/>
              <a:t>评估工作负载中的 </a:t>
            </a:r>
            <a:r>
              <a:rPr lang="en-US" altLang="zh-CN" dirty="0"/>
              <a:t>GPU </a:t>
            </a:r>
            <a:r>
              <a:rPr lang="zh-CN" altLang="en-US" dirty="0"/>
              <a:t>空闲时间长。我们对评估工作负载的分析显示，</a:t>
            </a:r>
            <a:r>
              <a:rPr lang="en-US" altLang="zh-CN" dirty="0"/>
              <a:t>GPU </a:t>
            </a:r>
            <a:r>
              <a:rPr lang="zh-CN" altLang="en-US" dirty="0"/>
              <a:t>资源在各个阶段的利用率严重不足。例如，</a:t>
            </a:r>
            <a:r>
              <a:rPr lang="en-US" altLang="zh-CN" dirty="0" err="1"/>
              <a:t>HumanEval</a:t>
            </a:r>
            <a:r>
              <a:rPr lang="en-US" altLang="zh-CN" dirty="0"/>
              <a:t> </a:t>
            </a:r>
            <a:r>
              <a:rPr lang="zh-CN" altLang="en-US" dirty="0"/>
              <a:t>上的评估作业消耗了 </a:t>
            </a:r>
            <a:r>
              <a:rPr lang="en-US" altLang="zh-CN" dirty="0"/>
              <a:t>29.5% </a:t>
            </a:r>
            <a:r>
              <a:rPr lang="zh-CN" altLang="en-US" dirty="0"/>
              <a:t>的时间用于模型加载和数据预处理，另外 </a:t>
            </a:r>
            <a:r>
              <a:rPr lang="en-US" altLang="zh-CN" dirty="0"/>
              <a:t>19.0% </a:t>
            </a:r>
            <a:r>
              <a:rPr lang="zh-CN" altLang="en-US" dirty="0"/>
              <a:t>的时间用于执行合成程序正确性测试。因此，只有一半的时间专门用于 </a:t>
            </a:r>
            <a:r>
              <a:rPr lang="en-US" altLang="zh-CN" dirty="0"/>
              <a:t>GPU </a:t>
            </a:r>
            <a:r>
              <a:rPr lang="zh-CN" altLang="en-US" dirty="0"/>
              <a:t>推理，导致评估试验中的排队延迟时间较长。</a:t>
            </a:r>
            <a:endParaRPr lang="en-US" altLang="zh-CN" dirty="0"/>
          </a:p>
          <a:p>
            <a:endParaRPr lang="en-US" altLang="zh-CN" dirty="0"/>
          </a:p>
          <a:p>
            <a:r>
              <a:rPr lang="zh-CN" altLang="en-US" dirty="0"/>
              <a:t>频繁的作业失败</a:t>
            </a:r>
            <a:endParaRPr lang="en-US" altLang="zh-CN" dirty="0"/>
          </a:p>
          <a:p>
            <a:endParaRPr lang="en-US" altLang="zh-CN" dirty="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首先，为了缓解频繁的故障问题，我们建立了一个系统来实现容错预训练。它包含三个关键设计：</a:t>
            </a:r>
            <a:br>
              <a:rPr lang="en-US" altLang="zh-CN" dirty="0"/>
            </a:br>
            <a:r>
              <a:rPr lang="zh-CN" altLang="en-US" dirty="0"/>
              <a:t>（</a:t>
            </a:r>
            <a:r>
              <a:rPr lang="en-US" altLang="zh-CN" dirty="0"/>
              <a:t>1</a:t>
            </a:r>
            <a:r>
              <a:rPr lang="zh-CN" altLang="en-US" dirty="0"/>
              <a:t>） 通过异步检查点实现频繁的模型保存，（</a:t>
            </a:r>
            <a:r>
              <a:rPr lang="en-US" altLang="zh-CN" dirty="0"/>
              <a:t>2</a:t>
            </a:r>
            <a:r>
              <a:rPr lang="zh-CN" altLang="en-US" dirty="0"/>
              <a:t>） 通过启发式规则和 </a:t>
            </a:r>
            <a:r>
              <a:rPr lang="en-US" altLang="zh-CN" dirty="0"/>
              <a:t>LLM </a:t>
            </a:r>
            <a:r>
              <a:rPr lang="zh-CN" altLang="en-US" dirty="0"/>
              <a:t>的组合识别各种故障的根本原因，（</a:t>
            </a:r>
            <a:r>
              <a:rPr lang="en-US" altLang="zh-CN" dirty="0"/>
              <a:t>3</a:t>
            </a:r>
            <a:r>
              <a:rPr lang="zh-CN" altLang="en-US" dirty="0"/>
              <a:t>） 采用整体检测工具包来定位故障节点，并通过 </a:t>
            </a:r>
            <a:r>
              <a:rPr lang="en-US" altLang="zh-CN" dirty="0"/>
              <a:t>3.6∼58.7 </a:t>
            </a:r>
            <a:r>
              <a:rPr lang="zh-CN" altLang="en-US" dirty="0"/>
              <a:t>从正确保存的检查点自动重新开始训练</a:t>
            </a:r>
            <a:r>
              <a:rPr lang="en-US" altLang="zh-CN" dirty="0"/>
              <a:t>×</a:t>
            </a:r>
            <a:r>
              <a:rPr lang="zh-CN" altLang="en-US" dirty="0"/>
              <a:t>并显着减少人工干预。</a:t>
            </a:r>
            <a:br>
              <a:rPr lang="en-US" altLang="zh-CN" dirty="0"/>
            </a:br>
            <a:r>
              <a:rPr lang="zh-CN" altLang="en-US" dirty="0"/>
              <a:t>其次，我们开发了一个系统，该系统执行用于评估的解耦调度，为开发人员提供关于模型质量的及时反馈。它不仅通过解耦的模型检索解决了远程模型加载争用问题，还通过解耦度量计算过程最大限度地减少了 </a:t>
            </a:r>
            <a:r>
              <a:rPr lang="en-US" altLang="zh-CN" dirty="0"/>
              <a:t>GPU </a:t>
            </a:r>
            <a:r>
              <a:rPr lang="zh-CN" altLang="en-US" dirty="0"/>
              <a:t>空闲时间。它进一步利用数据集的先验知识和灵活性来平衡所有 </a:t>
            </a:r>
            <a:r>
              <a:rPr lang="en-US" altLang="zh-CN" dirty="0"/>
              <a:t>GPU </a:t>
            </a:r>
            <a:r>
              <a:rPr lang="zh-CN" altLang="en-US" dirty="0"/>
              <a:t>之间的工作负载。我们的实验表明，它可以将评估持续时间缩短多达 </a:t>
            </a:r>
            <a:r>
              <a:rPr lang="en-US" altLang="zh-CN" dirty="0"/>
              <a:t>1.8</a:t>
            </a:r>
            <a:r>
              <a:rPr lang="zh-CN" altLang="en-US" dirty="0"/>
              <a:t>倍</a:t>
            </a:r>
            <a:endParaRPr lang="en-US" altLang="zh-CN" dirty="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首先，为了缓解频繁的故障问题，我们建立了一个系统来实现容错预训练。它包含三个关键设计：</a:t>
            </a:r>
            <a:br>
              <a:rPr lang="en-US" altLang="zh-CN" dirty="0"/>
            </a:br>
            <a:r>
              <a:rPr lang="zh-CN" altLang="en-US" dirty="0"/>
              <a:t>（</a:t>
            </a:r>
            <a:r>
              <a:rPr lang="en-US" altLang="zh-CN" dirty="0"/>
              <a:t>1</a:t>
            </a:r>
            <a:r>
              <a:rPr lang="zh-CN" altLang="en-US" dirty="0"/>
              <a:t>） 通过异步检查点实现频繁的模型保存，（</a:t>
            </a:r>
            <a:r>
              <a:rPr lang="en-US" altLang="zh-CN" dirty="0"/>
              <a:t>2</a:t>
            </a:r>
            <a:r>
              <a:rPr lang="zh-CN" altLang="en-US" dirty="0"/>
              <a:t>） 通过启发式规则和 </a:t>
            </a:r>
            <a:r>
              <a:rPr lang="en-US" altLang="zh-CN" dirty="0"/>
              <a:t>LLM </a:t>
            </a:r>
            <a:r>
              <a:rPr lang="zh-CN" altLang="en-US" dirty="0"/>
              <a:t>的组合识别各种故障的根本原因，（</a:t>
            </a:r>
            <a:r>
              <a:rPr lang="en-US" altLang="zh-CN" dirty="0"/>
              <a:t>3</a:t>
            </a:r>
            <a:r>
              <a:rPr lang="zh-CN" altLang="en-US" dirty="0"/>
              <a:t>） 采用整体检测工具包来定位故障节点，并通过 </a:t>
            </a:r>
            <a:r>
              <a:rPr lang="en-US" altLang="zh-CN" dirty="0"/>
              <a:t>3.6∼58.7 </a:t>
            </a:r>
            <a:r>
              <a:rPr lang="zh-CN" altLang="en-US" dirty="0"/>
              <a:t>从正确保存的检查点自动重新开始训练</a:t>
            </a:r>
            <a:r>
              <a:rPr lang="en-US" altLang="zh-CN" dirty="0"/>
              <a:t>×</a:t>
            </a:r>
            <a:r>
              <a:rPr lang="zh-CN" altLang="en-US" dirty="0"/>
              <a:t>并显着减少人工干预。</a:t>
            </a:r>
            <a:br>
              <a:rPr lang="en-US" altLang="zh-CN" dirty="0"/>
            </a:br>
            <a:r>
              <a:rPr lang="zh-CN" altLang="en-US" dirty="0"/>
              <a:t>其次，我们开发了一个系统，该系统执行用于评估的解耦调度，为开发人员提供关于模型质量的及时反馈。它不仅通过解耦的模型检索解决了远程模型加载争用问题，还通过解耦度量计算过程最大限度地减少了 </a:t>
            </a:r>
            <a:r>
              <a:rPr lang="en-US" altLang="zh-CN" dirty="0"/>
              <a:t>GPU </a:t>
            </a:r>
            <a:r>
              <a:rPr lang="zh-CN" altLang="en-US" dirty="0"/>
              <a:t>空闲时间。它进一步利用数据集的先验知识和灵活性来平衡所有 </a:t>
            </a:r>
            <a:r>
              <a:rPr lang="en-US" altLang="zh-CN" dirty="0"/>
              <a:t>GPU </a:t>
            </a:r>
            <a:r>
              <a:rPr lang="zh-CN" altLang="en-US" dirty="0"/>
              <a:t>之间的工作负载。我们的实验表明，它可以将评估持续时间缩短多达 </a:t>
            </a:r>
            <a:r>
              <a:rPr lang="en-US" altLang="zh-CN" dirty="0"/>
              <a:t>1.8</a:t>
            </a:r>
            <a:r>
              <a:rPr lang="zh-CN" altLang="en-US" dirty="0"/>
              <a:t>倍</a:t>
            </a:r>
            <a:endParaRPr lang="en-US" altLang="zh-CN" dirty="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push/>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9.emf"/><Relationship Id="rId20" Type="http://schemas.microsoft.com/office/2007/relationships/hdphoto" Target="../media/image8.wdp"/><Relationship Id="rId2" Type="http://schemas.openxmlformats.org/officeDocument/2006/relationships/slideLayout" Target="../slideLayouts/slideLayout2.xml"/><Relationship Id="rId19" Type="http://schemas.openxmlformats.org/officeDocument/2006/relationships/image" Target="../media/image7.png"/><Relationship Id="rId18" Type="http://schemas.openxmlformats.org/officeDocument/2006/relationships/image" Target="../media/image5.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2" Type="http://schemas.openxmlformats.org/officeDocument/2006/relationships/theme" Target="../theme/theme2.xml"/><Relationship Id="rId21" Type="http://schemas.openxmlformats.org/officeDocument/2006/relationships/image" Target="../media/image9.emf"/><Relationship Id="rId20" Type="http://schemas.microsoft.com/office/2007/relationships/hdphoto" Target="../media/image11.wdp"/><Relationship Id="rId2" Type="http://schemas.openxmlformats.org/officeDocument/2006/relationships/slideLayout" Target="../slideLayouts/slideLayout19.xml"/><Relationship Id="rId19" Type="http://schemas.openxmlformats.org/officeDocument/2006/relationships/image" Target="../media/image7.png"/><Relationship Id="rId18" Type="http://schemas.openxmlformats.org/officeDocument/2006/relationships/image" Target="../media/image5.pn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2" Type="http://schemas.openxmlformats.org/officeDocument/2006/relationships/theme" Target="../theme/theme3.xml"/><Relationship Id="rId21" Type="http://schemas.openxmlformats.org/officeDocument/2006/relationships/image" Target="../media/image9.emf"/><Relationship Id="rId20" Type="http://schemas.microsoft.com/office/2007/relationships/hdphoto" Target="../media/image11.wdp"/><Relationship Id="rId2" Type="http://schemas.openxmlformats.org/officeDocument/2006/relationships/slideLayout" Target="../slideLayouts/slideLayout36.xml"/><Relationship Id="rId19" Type="http://schemas.openxmlformats.org/officeDocument/2006/relationships/image" Target="../media/image7.png"/><Relationship Id="rId18" Type="http://schemas.openxmlformats.org/officeDocument/2006/relationships/image" Target="../media/image5.png"/><Relationship Id="rId17" Type="http://schemas.openxmlformats.org/officeDocument/2006/relationships/slideLayout" Target="../slideLayouts/slideLayout51.xml"/><Relationship Id="rId16" Type="http://schemas.openxmlformats.org/officeDocument/2006/relationships/slideLayout" Target="../slideLayouts/slideLayout50.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2" Type="http://schemas.openxmlformats.org/officeDocument/2006/relationships/theme" Target="../theme/theme4.xml"/><Relationship Id="rId21" Type="http://schemas.openxmlformats.org/officeDocument/2006/relationships/image" Target="../media/image9.emf"/><Relationship Id="rId20" Type="http://schemas.microsoft.com/office/2007/relationships/hdphoto" Target="../media/image11.wdp"/><Relationship Id="rId2" Type="http://schemas.openxmlformats.org/officeDocument/2006/relationships/slideLayout" Target="../slideLayouts/slideLayout53.xml"/><Relationship Id="rId19" Type="http://schemas.openxmlformats.org/officeDocument/2006/relationships/image" Target="../media/image7.png"/><Relationship Id="rId18" Type="http://schemas.openxmlformats.org/officeDocument/2006/relationships/image" Target="../media/image5.png"/><Relationship Id="rId17" Type="http://schemas.openxmlformats.org/officeDocument/2006/relationships/slideLayout" Target="../slideLayouts/slideLayout68.xml"/><Relationship Id="rId16" Type="http://schemas.openxmlformats.org/officeDocument/2006/relationships/slideLayout" Target="../slideLayouts/slideLayout67.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2" Type="http://schemas.openxmlformats.org/officeDocument/2006/relationships/theme" Target="../theme/theme5.xml"/><Relationship Id="rId21" Type="http://schemas.openxmlformats.org/officeDocument/2006/relationships/image" Target="../media/image9.emf"/><Relationship Id="rId20" Type="http://schemas.microsoft.com/office/2007/relationships/hdphoto" Target="../media/image11.wdp"/><Relationship Id="rId2" Type="http://schemas.openxmlformats.org/officeDocument/2006/relationships/slideLayout" Target="../slideLayouts/slideLayout70.xml"/><Relationship Id="rId19" Type="http://schemas.openxmlformats.org/officeDocument/2006/relationships/image" Target="../media/image7.png"/><Relationship Id="rId18" Type="http://schemas.openxmlformats.org/officeDocument/2006/relationships/image" Target="../media/image5.png"/><Relationship Id="rId17" Type="http://schemas.openxmlformats.org/officeDocument/2006/relationships/slideLayout" Target="../slideLayouts/slideLayout85.xml"/><Relationship Id="rId16" Type="http://schemas.openxmlformats.org/officeDocument/2006/relationships/slideLayout" Target="../slideLayouts/slideLayout84.xml"/><Relationship Id="rId15" Type="http://schemas.openxmlformats.org/officeDocument/2006/relationships/slideLayout" Target="../slideLayouts/slideLayout83.xml"/><Relationship Id="rId14" Type="http://schemas.openxmlformats.org/officeDocument/2006/relationships/slideLayout" Target="../slideLayouts/slideLayout82.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8" Type="http://schemas.openxmlformats.org/officeDocument/2006/relationships/slideLayout" Target="../slideLayouts/slideLayout93.xml"/><Relationship Id="rId7" Type="http://schemas.openxmlformats.org/officeDocument/2006/relationships/slideLayout" Target="../slideLayouts/slideLayout92.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 Id="rId3" Type="http://schemas.openxmlformats.org/officeDocument/2006/relationships/slideLayout" Target="../slideLayouts/slideLayout88.xml"/><Relationship Id="rId22" Type="http://schemas.openxmlformats.org/officeDocument/2006/relationships/theme" Target="../theme/theme6.xml"/><Relationship Id="rId21" Type="http://schemas.openxmlformats.org/officeDocument/2006/relationships/image" Target="../media/image9.emf"/><Relationship Id="rId20" Type="http://schemas.microsoft.com/office/2007/relationships/hdphoto" Target="../media/image11.wdp"/><Relationship Id="rId2" Type="http://schemas.openxmlformats.org/officeDocument/2006/relationships/slideLayout" Target="../slideLayouts/slideLayout87.xml"/><Relationship Id="rId19" Type="http://schemas.openxmlformats.org/officeDocument/2006/relationships/image" Target="../media/image7.png"/><Relationship Id="rId18" Type="http://schemas.openxmlformats.org/officeDocument/2006/relationships/image" Target="../media/image5.png"/><Relationship Id="rId17" Type="http://schemas.openxmlformats.org/officeDocument/2006/relationships/slideLayout" Target="../slideLayouts/slideLayout102.xml"/><Relationship Id="rId16" Type="http://schemas.openxmlformats.org/officeDocument/2006/relationships/slideLayout" Target="../slideLayouts/slideLayout101.xml"/><Relationship Id="rId15" Type="http://schemas.openxmlformats.org/officeDocument/2006/relationships/slideLayout" Target="../slideLayouts/slideLayout100.xml"/><Relationship Id="rId14" Type="http://schemas.openxmlformats.org/officeDocument/2006/relationships/slideLayout" Target="../slideLayouts/slideLayout99.xml"/><Relationship Id="rId13" Type="http://schemas.openxmlformats.org/officeDocument/2006/relationships/slideLayout" Target="../slideLayouts/slideLayout98.xml"/><Relationship Id="rId12" Type="http://schemas.openxmlformats.org/officeDocument/2006/relationships/slideLayout" Target="../slideLayouts/slideLayout97.xml"/><Relationship Id="rId11" Type="http://schemas.openxmlformats.org/officeDocument/2006/relationships/slideLayout" Target="../slideLayouts/slideLayout96.xml"/><Relationship Id="rId10" Type="http://schemas.openxmlformats.org/officeDocument/2006/relationships/slideLayout" Target="../slideLayouts/slideLayout95.xml"/><Relationship Id="rId1"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slideLayout" Target="../slideLayouts/slideLayout6.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4" Type="http://schemas.openxmlformats.org/officeDocument/2006/relationships/slideLayout" Target="../slideLayouts/slideLayout6.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1.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4094480"/>
            <a:ext cx="9144001" cy="1576070"/>
          </a:xfrm>
        </p:spPr>
        <p:txBody>
          <a:bodyPr/>
          <a:lstStyle/>
          <a:p>
            <a:r>
              <a:rPr lang="en-US" altLang="zh-CN" sz="4000"/>
              <a:t>Hanayo: Harnessing Wave-like Pipeline Parallelism for Enhanced</a:t>
            </a:r>
            <a:br>
              <a:rPr lang="en-US" altLang="zh-CN" sz="4000"/>
            </a:br>
            <a:r>
              <a:rPr lang="en-US" altLang="zh-CN" sz="4000"/>
              <a:t>Large Model Training Efficiency</a:t>
            </a:r>
            <a:endParaRPr lang="en-US" altLang="zh-CN" sz="4000"/>
          </a:p>
        </p:txBody>
      </p:sp>
      <p:sp>
        <p:nvSpPr>
          <p:cNvPr id="3" name="副标题 2"/>
          <p:cNvSpPr>
            <a:spLocks noGrp="1"/>
          </p:cNvSpPr>
          <p:nvPr>
            <p:ph type="subTitle" idx="1"/>
          </p:nvPr>
        </p:nvSpPr>
        <p:spPr>
          <a:xfrm>
            <a:off x="1128743" y="5670550"/>
            <a:ext cx="6445188" cy="604299"/>
          </a:xfrm>
        </p:spPr>
        <p:txBody>
          <a:bodyPr/>
          <a:lstStyle/>
          <a:p>
            <a:pPr marL="0" indent="0">
              <a:buNone/>
            </a:pPr>
            <a:r>
              <a:rPr lang="en-US" altLang="zh-CN"/>
              <a:t>2024/10/16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340477" y="1392910"/>
            <a:ext cx="9498472" cy="5465090"/>
          </a:xfrm>
        </p:spPr>
        <p:txBody>
          <a:bodyPr>
            <a:noAutofit/>
          </a:bodyPr>
          <a:lstStyle/>
          <a:p>
            <a:pPr lvl="1">
              <a:lnSpc>
                <a:spcPct val="150000"/>
              </a:lnSpc>
              <a:buFont typeface="Wingdings" panose="05000000000000000000" pitchFamily="2" charset="2"/>
              <a:buChar char="Ø"/>
            </a:pPr>
            <a:r>
              <a:rPr lang="en-US" altLang="zh-CN" sz="2400" dirty="0"/>
              <a:t>Firstly, to mitigate the frequent failure problem, we establish a system to achieve </a:t>
            </a:r>
            <a:r>
              <a:rPr lang="en-US" altLang="zh-CN" sz="2400" b="1" dirty="0">
                <a:latin typeface="Aharoni" panose="02010803020104030203" pitchFamily="2" charset="-79"/>
                <a:cs typeface="Aharoni" panose="02010803020104030203" pitchFamily="2" charset="-79"/>
              </a:rPr>
              <a:t>fault-tolerant pretraining</a:t>
            </a:r>
            <a:r>
              <a:rPr lang="en-US" altLang="zh-CN" sz="2400" dirty="0"/>
              <a:t>. </a:t>
            </a:r>
            <a:br>
              <a:rPr lang="en-US" altLang="zh-CN" sz="2400" dirty="0"/>
            </a:br>
            <a:r>
              <a:rPr lang="en-US" altLang="zh-CN" sz="2400" dirty="0"/>
              <a:t>(1) achieving frequent model saving through asynchronous checkpointing</a:t>
            </a:r>
            <a:br>
              <a:rPr lang="en-US" altLang="zh-CN" sz="2400" dirty="0"/>
            </a:br>
            <a:r>
              <a:rPr lang="en-US" altLang="zh-CN" sz="2400" dirty="0"/>
              <a:t>(2) identifying the root causes of various failures through a combination of heuristic rules and LLM </a:t>
            </a:r>
            <a:br>
              <a:rPr lang="en-US" altLang="zh-CN" sz="2400" dirty="0"/>
            </a:br>
            <a:r>
              <a:rPr lang="en-US" altLang="zh-CN" sz="2400" dirty="0"/>
              <a:t>(3) employing a holistic detection toolkit to pinpoint fault nodes and automatically restart training from properly saved checkpoint</a:t>
            </a:r>
            <a:br>
              <a:rPr lang="en-US" altLang="zh-CN" sz="2400" dirty="0"/>
            </a:br>
            <a:br>
              <a:rPr lang="en-US" altLang="zh-CN" sz="2400" dirty="0"/>
            </a:br>
            <a:br>
              <a:rPr lang="en-US" altLang="zh-CN" sz="1470" dirty="0">
                <a:sym typeface="+mn-ea"/>
              </a:rPr>
            </a:br>
            <a:endParaRPr lang="en-US" altLang="zh-CN" sz="1670" dirty="0">
              <a:sym typeface="+mn-ea"/>
            </a:endParaRPr>
          </a:p>
          <a:p>
            <a:pPr marL="1828800" lvl="4" indent="0">
              <a:lnSpc>
                <a:spcPct val="150000"/>
              </a:lnSpc>
              <a:buNone/>
            </a:pPr>
            <a:endParaRPr lang="en-US" altLang="zh-CN" sz="1670" dirty="0">
              <a:sym typeface="+mn-ea"/>
            </a:endParaRPr>
          </a:p>
          <a:p>
            <a:pPr lvl="3">
              <a:lnSpc>
                <a:spcPct val="150000"/>
              </a:lnSpc>
              <a:buFont typeface="Arial" panose="020B0604020202020204" pitchFamily="34" charset="0"/>
              <a:buChar char="•"/>
            </a:pPr>
            <a:endParaRPr lang="en-US" altLang="zh-CN" sz="1670"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System efforts</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354472" y="1498418"/>
            <a:ext cx="9498472" cy="4921250"/>
          </a:xfrm>
        </p:spPr>
        <p:txBody>
          <a:bodyPr>
            <a:noAutofit/>
          </a:bodyPr>
          <a:lstStyle/>
          <a:p>
            <a:pPr lvl="1">
              <a:lnSpc>
                <a:spcPct val="150000"/>
              </a:lnSpc>
              <a:buFont typeface="Wingdings" panose="05000000000000000000" pitchFamily="2" charset="2"/>
              <a:buChar char="Ø"/>
            </a:pPr>
            <a:r>
              <a:rPr lang="en-US" altLang="zh-CN" sz="2400" dirty="0"/>
              <a:t>Secondly, we develop a system that performs </a:t>
            </a:r>
            <a:r>
              <a:rPr lang="en-US" altLang="zh-CN" sz="2400" b="1" dirty="0">
                <a:latin typeface="Aharoni" panose="02010803020104030203" pitchFamily="2" charset="-79"/>
                <a:cs typeface="Aharoni" panose="02010803020104030203" pitchFamily="2" charset="-79"/>
              </a:rPr>
              <a:t>decoupled scheduling for evaluation</a:t>
            </a:r>
            <a:r>
              <a:rPr lang="en-US" altLang="zh-CN" sz="2400" dirty="0"/>
              <a:t> to provide developers with timely feedback on model quality. </a:t>
            </a:r>
            <a:br>
              <a:rPr lang="en-US" altLang="zh-CN" sz="2400" dirty="0"/>
            </a:br>
            <a:r>
              <a:rPr lang="en-US" altLang="zh-CN" sz="2400" dirty="0"/>
              <a:t>• It not only resolves the remote model loading contention issue via decoupled model retrieval but also minimizes GPU idle time via decoupling the metric computation process.</a:t>
            </a:r>
            <a:br>
              <a:rPr lang="en-US" altLang="zh-CN" sz="2400" dirty="0"/>
            </a:br>
            <a:r>
              <a:rPr lang="en-US" altLang="zh-CN" sz="2400" dirty="0"/>
              <a:t>• It further leverages the prior knowledge and flexibility of datasets to balance workload across all GPUs. Experiment shows that it can reduce the evaluation </a:t>
            </a:r>
            <a:r>
              <a:rPr lang="en-US" altLang="zh-CN" sz="2400" dirty="0" err="1"/>
              <a:t>makespan</a:t>
            </a:r>
            <a:r>
              <a:rPr lang="en-US" altLang="zh-CN" sz="2400" dirty="0"/>
              <a:t> by up to 1.8×</a:t>
            </a:r>
            <a:br>
              <a:rPr lang="en-US" altLang="zh-CN" sz="2400" dirty="0"/>
            </a:br>
            <a:br>
              <a:rPr lang="en-US" altLang="zh-CN" sz="2400" dirty="0"/>
            </a:br>
            <a:br>
              <a:rPr lang="en-US" altLang="zh-CN" sz="1470" dirty="0">
                <a:sym typeface="+mn-ea"/>
              </a:rPr>
            </a:br>
            <a:endParaRPr lang="en-US" altLang="zh-CN" sz="1670" dirty="0">
              <a:sym typeface="+mn-ea"/>
            </a:endParaRPr>
          </a:p>
          <a:p>
            <a:pPr marL="1828800" lvl="4" indent="0">
              <a:lnSpc>
                <a:spcPct val="150000"/>
              </a:lnSpc>
              <a:buNone/>
            </a:pPr>
            <a:endParaRPr lang="en-US" altLang="zh-CN" sz="1670" dirty="0">
              <a:sym typeface="+mn-ea"/>
            </a:endParaRPr>
          </a:p>
          <a:p>
            <a:pPr lvl="3">
              <a:lnSpc>
                <a:spcPct val="150000"/>
              </a:lnSpc>
              <a:buFont typeface="Arial" panose="020B0604020202020204" pitchFamily="34" charset="0"/>
              <a:buChar char="•"/>
            </a:pPr>
            <a:endParaRPr lang="en-US" altLang="zh-CN" sz="1670"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System efforts</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179195" y="1108075"/>
            <a:ext cx="6887210" cy="1144270"/>
            <a:chOff x="2900" y="1427"/>
            <a:chExt cx="10846" cy="1802"/>
          </a:xfrm>
        </p:grpSpPr>
        <p:grpSp>
          <p:nvGrpSpPr>
            <p:cNvPr id="3" name="组合 2"/>
            <p:cNvGrpSpPr/>
            <p:nvPr/>
          </p:nvGrpSpPr>
          <p:grpSpPr>
            <a:xfrm>
              <a:off x="2900" y="1454"/>
              <a:ext cx="1328" cy="698"/>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92" y="1427"/>
              <a:ext cx="6909" cy="725"/>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Introduction</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nvGrpSpPr>
            <p:cNvPr id="12" name="组合 11"/>
            <p:cNvGrpSpPr/>
            <p:nvPr/>
          </p:nvGrpSpPr>
          <p:grpSpPr>
            <a:xfrm>
              <a:off x="2900" y="2531"/>
              <a:ext cx="1328" cy="698"/>
              <a:chOff x="666458" y="2486740"/>
              <a:chExt cx="468000" cy="245937"/>
            </a:xfrm>
          </p:grpSpPr>
          <p:sp>
            <p:nvSpPr>
              <p:cNvPr id="13" name="Freeform 10"/>
              <p:cNvSpPr/>
              <p:nvPr userDrawn="1"/>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14" name="文本框 13"/>
              <p:cNvSpPr txBox="1"/>
              <p:nvPr userDrawn="1"/>
            </p:nvSpPr>
            <p:spPr>
              <a:xfrm>
                <a:off x="794142" y="2486740"/>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27" y="2499"/>
              <a:ext cx="9119"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Datacenter Characterization</a:t>
              </a:r>
              <a:endPar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sp>
        <p:nvSpPr>
          <p:cNvPr id="17" name="Freeform 10"/>
          <p:cNvSpPr/>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18" name="直接连接符 17"/>
          <p:cNvCxnSpPr>
            <a:stCxn id="17" idx="6"/>
          </p:cNvCxnSpPr>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75840" y="236242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Workload Profiling</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21" name="文本框 20"/>
          <p:cNvSpPr txBox="1"/>
          <p:nvPr/>
        </p:nvSpPr>
        <p:spPr>
          <a:xfrm>
            <a:off x="1409266" y="2461725"/>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2" name="Freeform 10"/>
          <p:cNvSpPr/>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3" name="直接连接符 22"/>
          <p:cNvCxnSpPr>
            <a:stCxn id="22" idx="6"/>
          </p:cNvCxnSpPr>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52546" y="3035781"/>
            <a:ext cx="5790565" cy="460375"/>
          </a:xfrm>
          <a:prstGeom prst="rect">
            <a:avLst/>
          </a:prstGeom>
          <a:noFill/>
        </p:spPr>
        <p:txBody>
          <a:bodyPr wrap="square" rtlCol="0">
            <a:spAutoFit/>
          </a:bodyPr>
          <a:lstStyle/>
          <a:p>
            <a:pPr algn="l"/>
            <a:r>
              <a:rPr lang="en-US" altLang="zh-CN" sz="2400" dirty="0"/>
              <a:t>Failure Analysis </a:t>
            </a:r>
            <a:endParaRPr lang="zh-CN" altLang="en-US" sz="2400" dirty="0"/>
          </a:p>
        </p:txBody>
      </p:sp>
      <p:sp>
        <p:nvSpPr>
          <p:cNvPr id="26" name="文本框 25"/>
          <p:cNvSpPr txBox="1"/>
          <p:nvPr/>
        </p:nvSpPr>
        <p:spPr>
          <a:xfrm>
            <a:off x="1409265" y="3044353"/>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Freeform 10"/>
          <p:cNvSpPr/>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9" name="直接连接符 28"/>
          <p:cNvCxnSpPr>
            <a:stCxn id="27" idx="6"/>
          </p:cNvCxnSpPr>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52546" y="369660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t>Deployed LLM Systems</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1" name="文本框 30"/>
          <p:cNvSpPr txBox="1"/>
          <p:nvPr/>
        </p:nvSpPr>
        <p:spPr>
          <a:xfrm>
            <a:off x="1415860" y="3696607"/>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2" name="Freeform 10"/>
          <p:cNvSpPr/>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33" name="直接连接符 32"/>
          <p:cNvCxnSpPr>
            <a:stCxn id="32" idx="6"/>
          </p:cNvCxnSpPr>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200275" y="427568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Summary</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6" name="文本框 35"/>
          <p:cNvSpPr txBox="1"/>
          <p:nvPr/>
        </p:nvSpPr>
        <p:spPr>
          <a:xfrm>
            <a:off x="1415860" y="4284259"/>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463426" y="2188977"/>
            <a:ext cx="5680574" cy="3426378"/>
          </a:xfrm>
          <a:prstGeom prst="rect">
            <a:avLst/>
          </a:prstGeom>
        </p:spPr>
      </p:pic>
      <p:sp>
        <p:nvSpPr>
          <p:cNvPr id="4" name="内容占位符 3"/>
          <p:cNvSpPr>
            <a:spLocks noGrp="1"/>
          </p:cNvSpPr>
          <p:nvPr>
            <p:ph sz="quarter" idx="10"/>
          </p:nvPr>
        </p:nvSpPr>
        <p:spPr>
          <a:xfrm>
            <a:off x="0" y="1987796"/>
            <a:ext cx="3892061" cy="4368788"/>
          </a:xfrm>
        </p:spPr>
        <p:txBody>
          <a:bodyPr>
            <a:noAutofit/>
          </a:bodyPr>
          <a:lstStyle/>
          <a:p>
            <a:pPr>
              <a:lnSpc>
                <a:spcPct val="150000"/>
              </a:lnSpc>
              <a:buFont typeface="Wingdings" panose="05000000000000000000" pitchFamily="2" charset="2"/>
              <a:buChar char="Ø"/>
            </a:pPr>
            <a:r>
              <a:rPr lang="en-US" altLang="zh-CN" b="1" dirty="0"/>
              <a:t>Shorter Job Duration</a:t>
            </a:r>
            <a:br>
              <a:rPr lang="en-US" altLang="zh-CN" b="1" dirty="0"/>
            </a:br>
            <a:r>
              <a:rPr lang="en-US" altLang="zh-CN" dirty="0"/>
              <a:t>4</a:t>
            </a:r>
            <a:r>
              <a:rPr lang="zh-CN" altLang="en-US" dirty="0"/>
              <a:t>个归因</a:t>
            </a:r>
            <a:endParaRPr lang="en-US" altLang="zh-CN" dirty="0"/>
          </a:p>
          <a:p>
            <a:pPr marL="0" indent="0">
              <a:lnSpc>
                <a:spcPct val="150000"/>
              </a:lnSpc>
              <a:buNone/>
            </a:pPr>
            <a:r>
              <a:rPr lang="en-US" altLang="zh-CN" dirty="0"/>
              <a:t>(1) Hardware upgrade</a:t>
            </a:r>
            <a:br>
              <a:rPr lang="en-US" altLang="zh-CN" dirty="0"/>
            </a:br>
            <a:r>
              <a:rPr lang="en-US" altLang="zh-CN" dirty="0"/>
              <a:t>(2) Abundant GPU resources</a:t>
            </a:r>
            <a:br>
              <a:rPr lang="en-US" altLang="zh-CN" dirty="0"/>
            </a:br>
            <a:r>
              <a:rPr lang="en-US" altLang="zh-CN" dirty="0"/>
              <a:t>(3) Extensive associated workloads</a:t>
            </a:r>
            <a:br>
              <a:rPr lang="en-US" altLang="zh-CN" dirty="0"/>
            </a:br>
            <a:r>
              <a:rPr lang="en-US" altLang="zh-CN" dirty="0"/>
              <a:t>(4) ) High incompletion rate</a:t>
            </a: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LLMs versus Prior DL Workloads</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528646" y="3277334"/>
            <a:ext cx="5615354" cy="3387039"/>
          </a:xfrm>
          <a:prstGeom prst="rect">
            <a:avLst/>
          </a:prstGeom>
        </p:spPr>
      </p:pic>
      <p:sp>
        <p:nvSpPr>
          <p:cNvPr id="4" name="内容占位符 3"/>
          <p:cNvSpPr>
            <a:spLocks noGrp="1"/>
          </p:cNvSpPr>
          <p:nvPr>
            <p:ph sz="quarter" idx="10"/>
          </p:nvPr>
        </p:nvSpPr>
        <p:spPr>
          <a:xfrm>
            <a:off x="0" y="1564977"/>
            <a:ext cx="6729046" cy="4368788"/>
          </a:xfrm>
        </p:spPr>
        <p:txBody>
          <a:bodyPr>
            <a:noAutofit/>
          </a:bodyPr>
          <a:lstStyle/>
          <a:p>
            <a:pPr>
              <a:lnSpc>
                <a:spcPct val="150000"/>
              </a:lnSpc>
              <a:buFont typeface="Wingdings" panose="05000000000000000000" pitchFamily="2" charset="2"/>
              <a:buChar char="Ø"/>
            </a:pPr>
            <a:r>
              <a:rPr lang="en-US" altLang="zh-CN" b="1" dirty="0"/>
              <a:t>Polarized GPU Utilization</a:t>
            </a:r>
            <a:br>
              <a:rPr lang="en-US" altLang="zh-CN" b="1" dirty="0"/>
            </a:br>
            <a:r>
              <a:rPr lang="en-US" altLang="zh-CN" dirty="0" err="1"/>
              <a:t>Seren</a:t>
            </a:r>
            <a:r>
              <a:rPr lang="zh-CN" altLang="en-US" dirty="0"/>
              <a:t>和</a:t>
            </a:r>
            <a:r>
              <a:rPr lang="en-US" altLang="zh-CN" dirty="0" err="1"/>
              <a:t>Kalos</a:t>
            </a:r>
            <a:r>
              <a:rPr lang="zh-CN" altLang="en-US" dirty="0"/>
              <a:t>集群利用率极化分布在</a:t>
            </a:r>
            <a:r>
              <a:rPr lang="en-US" altLang="zh-CN" dirty="0"/>
              <a:t>0%</a:t>
            </a:r>
            <a:r>
              <a:rPr lang="zh-CN" altLang="en-US" dirty="0"/>
              <a:t>和</a:t>
            </a:r>
            <a:r>
              <a:rPr lang="en-US" altLang="zh-CN" dirty="0"/>
              <a:t>100%</a:t>
            </a:r>
            <a:br>
              <a:rPr lang="en-US" altLang="zh-CN" dirty="0"/>
            </a:br>
            <a:r>
              <a:rPr lang="zh-CN" altLang="en-US" dirty="0"/>
              <a:t>归因于专注于</a:t>
            </a:r>
            <a:r>
              <a:rPr lang="en-US" altLang="zh-CN" dirty="0" err="1"/>
              <a:t>llm</a:t>
            </a:r>
            <a:r>
              <a:rPr lang="zh-CN" altLang="en-US" dirty="0"/>
              <a:t>工作负载，</a:t>
            </a:r>
            <a:r>
              <a:rPr lang="en-US" altLang="zh-CN" dirty="0" err="1"/>
              <a:t>llm</a:t>
            </a:r>
            <a:r>
              <a:rPr lang="zh-CN" altLang="en-US" dirty="0"/>
              <a:t>基于</a:t>
            </a:r>
            <a:r>
              <a:rPr lang="en-US" altLang="zh-CN" dirty="0"/>
              <a:t>transformer</a:t>
            </a:r>
            <a:r>
              <a:rPr lang="zh-CN" altLang="en-US" dirty="0"/>
              <a:t>架构</a:t>
            </a:r>
            <a:br>
              <a:rPr lang="en-US" altLang="zh-CN" dirty="0"/>
            </a:br>
            <a:br>
              <a:rPr lang="en-US" altLang="zh-CN" dirty="0"/>
            </a:br>
            <a:br>
              <a:rPr lang="en-US" altLang="zh-CN" dirty="0"/>
            </a:b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LLMs versus Prior DL Workloads</a:t>
            </a:r>
            <a:endParaRPr lang="zh-CN" altLang="en-US" sz="3200" b="1" kern="1200" dirty="0">
              <a:solidFill>
                <a:schemeClr val="accent1"/>
              </a:solidFill>
              <a:latin typeface="+mj-lt"/>
              <a:ea typeface="+mj-ea"/>
              <a:cs typeface="+mj-cs"/>
              <a:sym typeface="+mn-ea"/>
            </a:endParaRPr>
          </a:p>
        </p:txBody>
      </p:sp>
      <p:sp>
        <p:nvSpPr>
          <p:cNvPr id="6" name="文本框 5"/>
          <p:cNvSpPr txBox="1"/>
          <p:nvPr/>
        </p:nvSpPr>
        <p:spPr>
          <a:xfrm>
            <a:off x="109172" y="3216527"/>
            <a:ext cx="3618766" cy="2862322"/>
          </a:xfrm>
          <a:prstGeom prst="rect">
            <a:avLst/>
          </a:prstGeom>
          <a:noFill/>
        </p:spPr>
        <p:txBody>
          <a:bodyPr wrap="square">
            <a:spAutoFit/>
          </a:bodyPr>
          <a:lstStyle/>
          <a:p>
            <a:r>
              <a:rPr lang="en-US" altLang="zh-CN" sz="2000" dirty="0"/>
              <a:t>when comparing the median GPU utilization, </a:t>
            </a:r>
            <a:r>
              <a:rPr lang="en-US" altLang="zh-CN" sz="2000" dirty="0" err="1"/>
              <a:t>Seren</a:t>
            </a:r>
            <a:r>
              <a:rPr lang="en-US" altLang="zh-CN" sz="2000" dirty="0"/>
              <a:t> and </a:t>
            </a:r>
            <a:r>
              <a:rPr lang="en-US" altLang="zh-CN" sz="2000" dirty="0" err="1"/>
              <a:t>Kalos</a:t>
            </a:r>
            <a:endParaRPr lang="en-US" altLang="zh-CN" sz="2000" dirty="0"/>
          </a:p>
          <a:p>
            <a:r>
              <a:rPr lang="en-US" altLang="zh-CN" sz="2000" dirty="0"/>
              <a:t>exhibit significantly higher values at 97% and 99%, </a:t>
            </a:r>
            <a:r>
              <a:rPr lang="en-US" altLang="zh-CN" sz="2000" dirty="0" err="1"/>
              <a:t>respectively</a:t>
            </a:r>
            <a:r>
              <a:rPr lang="en-US" altLang="zh-CN" sz="2000" dirty="0"/>
              <a:t>, in contrast to 48% and 4% observed in Philly and PAI.</a:t>
            </a:r>
            <a:endParaRPr lang="en-US" altLang="zh-CN" sz="2000" dirty="0"/>
          </a:p>
          <a:p>
            <a:r>
              <a:rPr lang="zh-CN" altLang="en-US" sz="2000" dirty="0"/>
              <a:t>这一观察结果符合人们的普遍认识，即</a:t>
            </a:r>
            <a:r>
              <a:rPr lang="en-US" altLang="zh-CN" sz="2000" dirty="0"/>
              <a:t>LLM </a:t>
            </a:r>
            <a:r>
              <a:rPr lang="zh-CN" altLang="en-US" sz="2000" dirty="0"/>
              <a:t>是计算密集型的</a:t>
            </a:r>
            <a:endParaRPr lang="en-US" altLang="zh-CN" sz="2000" dirty="0"/>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675998" y="2766648"/>
            <a:ext cx="6307016" cy="3886882"/>
          </a:xfrm>
          <a:prstGeom prst="rect">
            <a:avLst/>
          </a:prstGeom>
        </p:spPr>
      </p:pic>
      <p:sp>
        <p:nvSpPr>
          <p:cNvPr id="4" name="内容占位符 3"/>
          <p:cNvSpPr>
            <a:spLocks noGrp="1"/>
          </p:cNvSpPr>
          <p:nvPr>
            <p:ph sz="quarter" idx="10"/>
          </p:nvPr>
        </p:nvSpPr>
        <p:spPr>
          <a:xfrm>
            <a:off x="117230" y="1574555"/>
            <a:ext cx="8839201" cy="1473446"/>
          </a:xfrm>
        </p:spPr>
        <p:txBody>
          <a:bodyPr>
            <a:noAutofit/>
          </a:bodyPr>
          <a:lstStyle/>
          <a:p>
            <a:pPr>
              <a:lnSpc>
                <a:spcPct val="150000"/>
              </a:lnSpc>
              <a:buFont typeface="Wingdings" panose="05000000000000000000" pitchFamily="2" charset="2"/>
              <a:buChar char="Ø"/>
            </a:pPr>
            <a:r>
              <a:rPr lang="en-US" altLang="zh-CN" b="1" dirty="0"/>
              <a:t>High-skewed Workload Distribution.</a:t>
            </a:r>
            <a:br>
              <a:rPr lang="en-US" altLang="zh-CN" b="1" dirty="0"/>
            </a:br>
            <a:r>
              <a:rPr lang="zh-CN" altLang="en-US" dirty="0"/>
              <a:t>大部分资源分配给少数预训练作业，这可能会导致 </a:t>
            </a:r>
            <a:r>
              <a:rPr lang="en-US" altLang="zh-CN" dirty="0"/>
              <a:t>Head of Line </a:t>
            </a:r>
            <a:r>
              <a:rPr lang="zh-CN" altLang="en-US" dirty="0"/>
              <a:t>阻塞问题，并导致严重的排队延迟。</a:t>
            </a:r>
            <a:endParaRPr lang="zh-CN" altLang="en-US" dirty="0"/>
          </a:p>
          <a:p>
            <a:pPr marL="0" indent="0">
              <a:lnSpc>
                <a:spcPct val="150000"/>
              </a:lnSpc>
              <a:buNone/>
            </a:pPr>
            <a:br>
              <a:rPr lang="en-US" altLang="zh-CN" b="1" dirty="0"/>
            </a:b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LLMs versus Prior DL Workloads</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Workload Categories</a:t>
            </a:r>
            <a:endParaRPr lang="zh-CN" altLang="en-US" sz="3200" b="1" kern="1200" dirty="0">
              <a:solidFill>
                <a:schemeClr val="accent1"/>
              </a:solidFill>
              <a:latin typeface="+mj-lt"/>
              <a:ea typeface="+mj-ea"/>
              <a:cs typeface="+mj-cs"/>
              <a:sym typeface="+mn-ea"/>
            </a:endParaRPr>
          </a:p>
        </p:txBody>
      </p:sp>
      <p:sp>
        <p:nvSpPr>
          <p:cNvPr id="8" name="文本框 7"/>
          <p:cNvSpPr txBox="1"/>
          <p:nvPr/>
        </p:nvSpPr>
        <p:spPr>
          <a:xfrm>
            <a:off x="149906" y="3188677"/>
            <a:ext cx="2441112" cy="369332"/>
          </a:xfrm>
          <a:prstGeom prst="rect">
            <a:avLst/>
          </a:prstGeom>
          <a:noFill/>
        </p:spPr>
        <p:txBody>
          <a:bodyPr wrap="square">
            <a:spAutoFit/>
          </a:bodyPr>
          <a:lstStyle/>
          <a:p>
            <a:endParaRPr lang="zh-CN" altLang="en-US" dirty="0"/>
          </a:p>
        </p:txBody>
      </p:sp>
      <p:sp>
        <p:nvSpPr>
          <p:cNvPr id="10" name="内容占位符 9"/>
          <p:cNvSpPr>
            <a:spLocks noGrp="1"/>
          </p:cNvSpPr>
          <p:nvPr>
            <p:ph sz="quarter" idx="10"/>
          </p:nvPr>
        </p:nvSpPr>
        <p:spPr>
          <a:xfrm>
            <a:off x="0" y="1892528"/>
            <a:ext cx="4176970" cy="4336297"/>
          </a:xfrm>
        </p:spPr>
        <p:txBody>
          <a:bodyPr>
            <a:normAutofit fontScale="85000" lnSpcReduction="10000"/>
          </a:bodyPr>
          <a:lstStyle/>
          <a:p>
            <a:pPr>
              <a:buFont typeface="Wingdings" panose="05000000000000000000" pitchFamily="2" charset="2"/>
              <a:buChar char="Ø"/>
            </a:pPr>
            <a:r>
              <a:rPr lang="en-US" altLang="zh-CN" dirty="0"/>
              <a:t>Job Duration : </a:t>
            </a:r>
            <a:r>
              <a:rPr lang="zh-CN" altLang="en-US" dirty="0"/>
              <a:t>虽然预训练作业的总体持续时间最长，但它们在中位数上超过其他工作负载在一个数量级内</a:t>
            </a:r>
            <a:br>
              <a:rPr lang="en-US" altLang="zh-CN" dirty="0"/>
            </a:br>
            <a:r>
              <a:rPr lang="zh-CN" altLang="en-US" dirty="0"/>
              <a:t>在两个集群中，只有不到 </a:t>
            </a:r>
            <a:r>
              <a:rPr lang="en-US" altLang="zh-CN" dirty="0"/>
              <a:t>5% </a:t>
            </a:r>
            <a:r>
              <a:rPr lang="zh-CN" altLang="en-US" dirty="0"/>
              <a:t>的作业持续时间超过 </a:t>
            </a:r>
            <a:r>
              <a:rPr lang="en-US" altLang="zh-CN" dirty="0"/>
              <a:t>1 </a:t>
            </a:r>
            <a:r>
              <a:rPr lang="zh-CN" altLang="en-US" dirty="0"/>
              <a:t>天</a:t>
            </a:r>
            <a:r>
              <a:rPr lang="en-US" altLang="zh-CN" dirty="0"/>
              <a:t>(10^5)</a:t>
            </a:r>
            <a:r>
              <a:rPr lang="zh-CN" altLang="en-US" dirty="0"/>
              <a:t>，可以归因于预训练期间的频繁失败</a:t>
            </a:r>
            <a:endParaRPr lang="en-US" altLang="zh-CN" dirty="0"/>
          </a:p>
          <a:p>
            <a:pPr marL="0" indent="0">
              <a:buNone/>
            </a:pPr>
            <a:endParaRPr lang="zh-CN" altLang="en-US" dirty="0"/>
          </a:p>
          <a:p>
            <a:pPr>
              <a:buFont typeface="Wingdings" panose="05000000000000000000" pitchFamily="2" charset="2"/>
              <a:buChar char="Ø"/>
            </a:pPr>
            <a:r>
              <a:rPr lang="en-US" altLang="zh-CN" dirty="0"/>
              <a:t>Job Queuing Delay</a:t>
            </a:r>
            <a:r>
              <a:rPr lang="zh-CN" altLang="en-US" dirty="0"/>
              <a:t> </a:t>
            </a:r>
            <a:r>
              <a:rPr lang="en-US" altLang="zh-CN" dirty="0"/>
              <a:t>:</a:t>
            </a:r>
            <a:r>
              <a:rPr lang="zh-CN" altLang="en-US" dirty="0"/>
              <a:t>尽管 </a:t>
            </a:r>
            <a:r>
              <a:rPr lang="en-US" altLang="zh-CN" dirty="0"/>
              <a:t>GPU </a:t>
            </a:r>
            <a:r>
              <a:rPr lang="zh-CN" altLang="en-US" dirty="0"/>
              <a:t>需求最低且作业持续时间最短，但评估作业的排队延迟最长。这种差异是由于大部分资源被预留用于预训练作业，以最大限度地减少其排队延迟。评估作业通常以较低的优先级同时作为批处理提交，利用有限的空余资源</a:t>
            </a:r>
            <a:endParaRPr lang="zh-CN" altLang="en-US" dirty="0"/>
          </a:p>
        </p:txBody>
      </p:sp>
      <p:pic>
        <p:nvPicPr>
          <p:cNvPr id="6" name="图片 5"/>
          <p:cNvPicPr>
            <a:picLocks noChangeAspect="1"/>
          </p:cNvPicPr>
          <p:nvPr/>
        </p:nvPicPr>
        <p:blipFill>
          <a:blip r:embed="rId1"/>
          <a:stretch>
            <a:fillRect/>
          </a:stretch>
        </p:blipFill>
        <p:spPr>
          <a:xfrm>
            <a:off x="4176970" y="1892528"/>
            <a:ext cx="4978489" cy="4525899"/>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317094" y="1559046"/>
            <a:ext cx="4826906" cy="5106997"/>
          </a:xfrm>
          <a:prstGeom prst="rect">
            <a:avLst/>
          </a:prstGeom>
        </p:spPr>
      </p:pic>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Infrastructure Metrics</a:t>
            </a:r>
            <a:endParaRPr lang="zh-CN" altLang="en-US" sz="3200" b="1" kern="1200" dirty="0">
              <a:solidFill>
                <a:schemeClr val="accent1"/>
              </a:solidFill>
              <a:latin typeface="+mj-lt"/>
              <a:ea typeface="+mj-ea"/>
              <a:cs typeface="+mj-cs"/>
              <a:sym typeface="+mn-ea"/>
            </a:endParaRPr>
          </a:p>
        </p:txBody>
      </p:sp>
      <p:sp>
        <p:nvSpPr>
          <p:cNvPr id="8" name="文本框 7"/>
          <p:cNvSpPr txBox="1"/>
          <p:nvPr/>
        </p:nvSpPr>
        <p:spPr>
          <a:xfrm>
            <a:off x="149906" y="3188677"/>
            <a:ext cx="2441112" cy="369332"/>
          </a:xfrm>
          <a:prstGeom prst="rect">
            <a:avLst/>
          </a:prstGeom>
          <a:noFill/>
        </p:spPr>
        <p:txBody>
          <a:bodyPr wrap="square">
            <a:spAutoFit/>
          </a:bodyPr>
          <a:lstStyle/>
          <a:p>
            <a:endParaRPr lang="zh-CN" altLang="en-US" dirty="0"/>
          </a:p>
        </p:txBody>
      </p:sp>
      <p:sp>
        <p:nvSpPr>
          <p:cNvPr id="10" name="内容占位符 9"/>
          <p:cNvSpPr>
            <a:spLocks noGrp="1"/>
          </p:cNvSpPr>
          <p:nvPr>
            <p:ph sz="quarter" idx="10"/>
          </p:nvPr>
        </p:nvSpPr>
        <p:spPr>
          <a:xfrm>
            <a:off x="0" y="1845341"/>
            <a:ext cx="4572000" cy="4534405"/>
          </a:xfrm>
        </p:spPr>
        <p:txBody>
          <a:bodyPr>
            <a:normAutofit/>
          </a:bodyPr>
          <a:lstStyle/>
          <a:p>
            <a:pPr marL="0" indent="0">
              <a:buNone/>
            </a:pPr>
            <a:r>
              <a:rPr lang="en-US" altLang="zh-CN" dirty="0"/>
              <a:t>Higher GPU Utilization. </a:t>
            </a:r>
            <a:br>
              <a:rPr lang="en-US" altLang="zh-CN" dirty="0"/>
            </a:br>
            <a:r>
              <a:rPr lang="en-US" altLang="zh-CN" dirty="0"/>
              <a:t>fine-grained performance counter metrics from DCGM  </a:t>
            </a:r>
            <a:br>
              <a:rPr lang="en-US" altLang="zh-CN" dirty="0"/>
            </a:br>
            <a:r>
              <a:rPr lang="en-US" altLang="zh-CN" dirty="0"/>
              <a:t>including SM Activity (PROF_SM_ACTIVE), </a:t>
            </a:r>
            <a:br>
              <a:rPr lang="en-US" altLang="zh-CN" dirty="0"/>
            </a:br>
            <a:r>
              <a:rPr lang="en-US" altLang="zh-CN" dirty="0"/>
              <a:t>TC Activity (PROF_PIPE_TENSOR_ACTIVE),</a:t>
            </a:r>
            <a:br>
              <a:rPr lang="en-US" altLang="zh-CN" dirty="0"/>
            </a:br>
            <a:r>
              <a:rPr lang="en-US" altLang="zh-CN" dirty="0"/>
              <a:t>GPU memory footprint (DEV_FB_USED). </a:t>
            </a:r>
            <a:br>
              <a:rPr lang="en-US" altLang="zh-CN" dirty="0"/>
            </a:br>
            <a:r>
              <a:rPr lang="en-US" altLang="zh-CN" dirty="0"/>
              <a:t>In </a:t>
            </a:r>
            <a:r>
              <a:rPr lang="en-US" altLang="zh-CN" dirty="0" err="1"/>
              <a:t>Kalos</a:t>
            </a:r>
            <a:r>
              <a:rPr lang="en-US" altLang="zh-CN" dirty="0"/>
              <a:t> ,</a:t>
            </a:r>
            <a:r>
              <a:rPr lang="zh-CN" altLang="en-US" dirty="0"/>
              <a:t> </a:t>
            </a:r>
            <a:r>
              <a:rPr lang="en-US" altLang="zh-CN" dirty="0"/>
              <a:t>50% of GPUs consume over 75% of GPU memory (60 GB). </a:t>
            </a:r>
            <a:endParaRPr lang="zh-CN" altLang="en-US" dirty="0"/>
          </a:p>
        </p:txBody>
      </p:sp>
      <p:sp>
        <p:nvSpPr>
          <p:cNvPr id="9" name="文本框 8"/>
          <p:cNvSpPr txBox="1"/>
          <p:nvPr/>
        </p:nvSpPr>
        <p:spPr>
          <a:xfrm>
            <a:off x="191362" y="5254010"/>
            <a:ext cx="2904565" cy="707886"/>
          </a:xfrm>
          <a:prstGeom prst="rect">
            <a:avLst/>
          </a:prstGeom>
          <a:noFill/>
        </p:spPr>
        <p:txBody>
          <a:bodyPr wrap="square">
            <a:spAutoFit/>
          </a:bodyPr>
          <a:lstStyle/>
          <a:p>
            <a:r>
              <a:rPr lang="zh-CN" altLang="en-US" sz="2000" dirty="0"/>
              <a:t>符合</a:t>
            </a:r>
            <a:r>
              <a:rPr lang="en-US" altLang="zh-CN" sz="2000" dirty="0"/>
              <a:t>LLM </a:t>
            </a:r>
            <a:r>
              <a:rPr lang="zh-CN" altLang="en-US" sz="2000" dirty="0"/>
              <a:t>的内存密集型和计算密集型性质</a:t>
            </a:r>
            <a:endParaRPr lang="zh-CN" altLang="en-US" sz="2000" dirty="0"/>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317094" y="1559046"/>
            <a:ext cx="4826906" cy="5106997"/>
          </a:xfrm>
          <a:prstGeom prst="rect">
            <a:avLst/>
          </a:prstGeom>
        </p:spPr>
      </p:pic>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Infrastructure Metrics</a:t>
            </a:r>
            <a:endParaRPr lang="zh-CN" altLang="en-US" sz="3200" b="1" kern="1200" dirty="0">
              <a:solidFill>
                <a:schemeClr val="accent1"/>
              </a:solidFill>
              <a:latin typeface="+mj-lt"/>
              <a:ea typeface="+mj-ea"/>
              <a:cs typeface="+mj-cs"/>
              <a:sym typeface="+mn-ea"/>
            </a:endParaRPr>
          </a:p>
        </p:txBody>
      </p:sp>
      <p:sp>
        <p:nvSpPr>
          <p:cNvPr id="8" name="文本框 7"/>
          <p:cNvSpPr txBox="1"/>
          <p:nvPr/>
        </p:nvSpPr>
        <p:spPr>
          <a:xfrm>
            <a:off x="149906" y="3188677"/>
            <a:ext cx="2441112" cy="369332"/>
          </a:xfrm>
          <a:prstGeom prst="rect">
            <a:avLst/>
          </a:prstGeom>
          <a:noFill/>
        </p:spPr>
        <p:txBody>
          <a:bodyPr wrap="square">
            <a:spAutoFit/>
          </a:bodyPr>
          <a:lstStyle/>
          <a:p>
            <a:endParaRPr lang="zh-CN" altLang="en-US" dirty="0"/>
          </a:p>
        </p:txBody>
      </p:sp>
      <p:sp>
        <p:nvSpPr>
          <p:cNvPr id="5" name="内容占位符 4"/>
          <p:cNvSpPr>
            <a:spLocks noGrp="1"/>
          </p:cNvSpPr>
          <p:nvPr>
            <p:ph sz="quarter" idx="10"/>
          </p:nvPr>
        </p:nvSpPr>
        <p:spPr>
          <a:xfrm>
            <a:off x="-88883" y="1651795"/>
            <a:ext cx="4144516" cy="4921498"/>
          </a:xfrm>
        </p:spPr>
        <p:txBody>
          <a:bodyPr>
            <a:normAutofit/>
          </a:bodyPr>
          <a:lstStyle/>
          <a:p>
            <a:pPr>
              <a:buFont typeface="Wingdings" panose="05000000000000000000" pitchFamily="2" charset="2"/>
              <a:buChar char="Ø"/>
            </a:pPr>
            <a:r>
              <a:rPr lang="en-US" altLang="zh-CN" dirty="0"/>
              <a:t>CPU </a:t>
            </a:r>
            <a:r>
              <a:rPr lang="zh-CN" altLang="en-US" dirty="0"/>
              <a:t>内存利用率严重不足体现在：</a:t>
            </a:r>
            <a:br>
              <a:rPr lang="en-US" altLang="zh-CN" dirty="0"/>
            </a:br>
            <a:r>
              <a:rPr lang="en-US" altLang="zh-CN" dirty="0"/>
              <a:t>1. CPU</a:t>
            </a:r>
            <a:r>
              <a:rPr lang="zh-CN" altLang="en-US" dirty="0"/>
              <a:t>内存利用率保持在 </a:t>
            </a:r>
            <a:r>
              <a:rPr lang="en-US" altLang="zh-CN" dirty="0"/>
              <a:t>50% </a:t>
            </a:r>
            <a:r>
              <a:rPr lang="zh-CN" altLang="en-US" dirty="0"/>
              <a:t>以下</a:t>
            </a:r>
            <a:br>
              <a:rPr lang="en-US" altLang="zh-CN" dirty="0"/>
            </a:br>
            <a:r>
              <a:rPr lang="en-US" altLang="zh-CN" dirty="0"/>
              <a:t>2.</a:t>
            </a:r>
            <a:r>
              <a:rPr lang="zh-CN" altLang="en-US" dirty="0"/>
              <a:t> </a:t>
            </a:r>
            <a:r>
              <a:rPr lang="en-US" altLang="zh-CN" dirty="0"/>
              <a:t>CPU </a:t>
            </a:r>
            <a:r>
              <a:rPr lang="zh-CN" altLang="en-US" dirty="0"/>
              <a:t>与 </a:t>
            </a:r>
            <a:r>
              <a:rPr lang="en-US" altLang="zh-CN" dirty="0"/>
              <a:t>GPU </a:t>
            </a:r>
            <a:r>
              <a:rPr lang="zh-CN" altLang="en-US" dirty="0"/>
              <a:t>的比率较高（每个 </a:t>
            </a:r>
            <a:r>
              <a:rPr lang="en-US" altLang="zh-CN" dirty="0"/>
              <a:t>GPU </a:t>
            </a:r>
            <a:r>
              <a:rPr lang="zh-CN" altLang="en-US" dirty="0"/>
              <a:t>配</a:t>
            </a:r>
            <a:r>
              <a:rPr lang="en-US" altLang="zh-CN" dirty="0"/>
              <a:t>16 </a:t>
            </a:r>
            <a:r>
              <a:rPr lang="zh-CN" altLang="en-US" dirty="0"/>
              <a:t>个 </a:t>
            </a:r>
            <a:r>
              <a:rPr lang="en-US" altLang="zh-CN" dirty="0"/>
              <a:t>CPU</a:t>
            </a:r>
            <a:r>
              <a:rPr lang="zh-CN" altLang="en-US" dirty="0"/>
              <a:t>）</a:t>
            </a:r>
            <a:endParaRPr lang="en-US" altLang="zh-CN" dirty="0"/>
          </a:p>
          <a:p>
            <a:pPr>
              <a:buFont typeface="Wingdings" panose="05000000000000000000" pitchFamily="2" charset="2"/>
              <a:buChar char="Ø"/>
            </a:pPr>
            <a:r>
              <a:rPr lang="zh-CN" altLang="en-US" dirty="0"/>
              <a:t>图</a:t>
            </a:r>
            <a:r>
              <a:rPr lang="en-US" altLang="zh-CN" dirty="0"/>
              <a:t>7(d)</a:t>
            </a:r>
            <a:r>
              <a:rPr lang="zh-CN" altLang="en-US" dirty="0"/>
              <a:t>中测量了 </a:t>
            </a:r>
            <a:r>
              <a:rPr lang="en-US" altLang="zh-CN" dirty="0" err="1"/>
              <a:t>Seren</a:t>
            </a:r>
            <a:r>
              <a:rPr lang="en-US" altLang="zh-CN" dirty="0"/>
              <a:t> </a:t>
            </a:r>
            <a:r>
              <a:rPr lang="zh-CN" altLang="en-US" dirty="0"/>
              <a:t>中 </a:t>
            </a:r>
            <a:r>
              <a:rPr lang="en-US" altLang="zh-CN" dirty="0"/>
              <a:t>IB </a:t>
            </a:r>
            <a:r>
              <a:rPr lang="zh-CN" altLang="en-US" dirty="0"/>
              <a:t>的网络发送和接收带宽。两条线路很好地重叠，因为 </a:t>
            </a:r>
            <a:r>
              <a:rPr lang="en-US" altLang="zh-CN" dirty="0"/>
              <a:t>IB </a:t>
            </a:r>
            <a:r>
              <a:rPr lang="zh-CN" altLang="en-US" dirty="0"/>
              <a:t>在 </a:t>
            </a:r>
            <a:r>
              <a:rPr lang="en-US" altLang="zh-CN" dirty="0"/>
              <a:t>LLM </a:t>
            </a:r>
            <a:r>
              <a:rPr lang="zh-CN" altLang="en-US" dirty="0"/>
              <a:t>执行期间用于对称通信。</a:t>
            </a:r>
            <a:br>
              <a:rPr lang="en-US" altLang="zh-CN" dirty="0"/>
            </a:br>
            <a:r>
              <a:rPr lang="zh-CN" altLang="en-US" dirty="0"/>
              <a:t>网卡在 </a:t>
            </a:r>
            <a:r>
              <a:rPr lang="en-US" altLang="zh-CN" dirty="0"/>
              <a:t>60% </a:t>
            </a:r>
            <a:r>
              <a:rPr lang="zh-CN" altLang="en-US" dirty="0"/>
              <a:t>以上的时间内保持空闲状态，并且活动带宽很少超过 </a:t>
            </a:r>
            <a:r>
              <a:rPr lang="en-US" altLang="zh-CN" dirty="0"/>
              <a:t>IB </a:t>
            </a:r>
            <a:r>
              <a:rPr lang="zh-CN" altLang="en-US" dirty="0"/>
              <a:t>提供的最大带宽的 </a:t>
            </a:r>
            <a:r>
              <a:rPr lang="en-US" altLang="zh-CN" dirty="0"/>
              <a:t>25%</a:t>
            </a:r>
            <a:endParaRPr lang="zh-CN" altLang="en-US" dirty="0"/>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179195" y="1108075"/>
            <a:ext cx="6887210" cy="1144270"/>
            <a:chOff x="2900" y="1427"/>
            <a:chExt cx="10846" cy="1802"/>
          </a:xfrm>
        </p:grpSpPr>
        <p:grpSp>
          <p:nvGrpSpPr>
            <p:cNvPr id="3" name="组合 2"/>
            <p:cNvGrpSpPr/>
            <p:nvPr/>
          </p:nvGrpSpPr>
          <p:grpSpPr>
            <a:xfrm>
              <a:off x="2900" y="1454"/>
              <a:ext cx="1328" cy="698"/>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92" y="1427"/>
              <a:ext cx="6909" cy="725"/>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Introduction</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nvGrpSpPr>
            <p:cNvPr id="12" name="组合 11"/>
            <p:cNvGrpSpPr/>
            <p:nvPr/>
          </p:nvGrpSpPr>
          <p:grpSpPr>
            <a:xfrm>
              <a:off x="2900" y="2531"/>
              <a:ext cx="1328" cy="698"/>
              <a:chOff x="666458" y="2486740"/>
              <a:chExt cx="468000" cy="245937"/>
            </a:xfrm>
          </p:grpSpPr>
          <p:sp>
            <p:nvSpPr>
              <p:cNvPr id="13" name="Freeform 10"/>
              <p:cNvSpPr/>
              <p:nvPr userDrawn="1"/>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14" name="文本框 13"/>
              <p:cNvSpPr txBox="1"/>
              <p:nvPr userDrawn="1"/>
            </p:nvSpPr>
            <p:spPr>
              <a:xfrm>
                <a:off x="794142" y="2486740"/>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27" y="2499"/>
              <a:ext cx="9119"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Datacenter Characterization</a:t>
              </a:r>
              <a:endPar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sp>
        <p:nvSpPr>
          <p:cNvPr id="17" name="Freeform 10"/>
          <p:cNvSpPr/>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18" name="直接连接符 17"/>
          <p:cNvCxnSpPr>
            <a:stCxn id="17" idx="6"/>
          </p:cNvCxnSpPr>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75840" y="2400476"/>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Workload Profiling</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21" name="文本框 20"/>
          <p:cNvSpPr txBox="1"/>
          <p:nvPr/>
        </p:nvSpPr>
        <p:spPr>
          <a:xfrm>
            <a:off x="1409266" y="2461725"/>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2" name="Freeform 10"/>
          <p:cNvSpPr/>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3" name="直接连接符 22"/>
          <p:cNvCxnSpPr>
            <a:stCxn id="22" idx="6"/>
          </p:cNvCxnSpPr>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52546" y="3035781"/>
            <a:ext cx="5790565" cy="460375"/>
          </a:xfrm>
          <a:prstGeom prst="rect">
            <a:avLst/>
          </a:prstGeom>
          <a:noFill/>
        </p:spPr>
        <p:txBody>
          <a:bodyPr wrap="square" rtlCol="0">
            <a:spAutoFit/>
          </a:bodyPr>
          <a:lstStyle/>
          <a:p>
            <a:pPr algn="l"/>
            <a:r>
              <a:rPr lang="en-US" altLang="zh-CN" sz="2400" dirty="0"/>
              <a:t>Failure Analysis </a:t>
            </a:r>
            <a:endParaRPr lang="zh-CN" altLang="en-US" sz="2400" dirty="0"/>
          </a:p>
        </p:txBody>
      </p:sp>
      <p:sp>
        <p:nvSpPr>
          <p:cNvPr id="26" name="文本框 25"/>
          <p:cNvSpPr txBox="1"/>
          <p:nvPr/>
        </p:nvSpPr>
        <p:spPr>
          <a:xfrm>
            <a:off x="1409265" y="3044353"/>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Freeform 10"/>
          <p:cNvSpPr/>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9" name="直接连接符 28"/>
          <p:cNvCxnSpPr>
            <a:stCxn id="27" idx="6"/>
          </p:cNvCxnSpPr>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52546" y="369660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t>Deployed LLM Systems</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1" name="文本框 30"/>
          <p:cNvSpPr txBox="1"/>
          <p:nvPr/>
        </p:nvSpPr>
        <p:spPr>
          <a:xfrm>
            <a:off x="1415860" y="3696607"/>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2" name="Freeform 10"/>
          <p:cNvSpPr/>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33" name="直接连接符 32"/>
          <p:cNvCxnSpPr>
            <a:stCxn id="32" idx="6"/>
          </p:cNvCxnSpPr>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200275" y="427568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Summary</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6" name="文本框 35"/>
          <p:cNvSpPr txBox="1"/>
          <p:nvPr/>
        </p:nvSpPr>
        <p:spPr>
          <a:xfrm>
            <a:off x="1415860" y="4284259"/>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custDataLst>
              <p:tags r:id="rId1"/>
            </p:custDataLst>
          </p:nvPr>
        </p:nvGrpSpPr>
        <p:grpSpPr>
          <a:xfrm>
            <a:off x="1179195" y="1110615"/>
            <a:ext cx="6887210" cy="1141730"/>
            <a:chOff x="2900" y="1431"/>
            <a:chExt cx="10846" cy="1798"/>
          </a:xfrm>
        </p:grpSpPr>
        <p:grpSp>
          <p:nvGrpSpPr>
            <p:cNvPr id="3" name="组合 2"/>
            <p:cNvGrpSpPr/>
            <p:nvPr/>
          </p:nvGrpSpPr>
          <p:grpSpPr>
            <a:xfrm>
              <a:off x="2900" y="1454"/>
              <a:ext cx="1328" cy="698"/>
              <a:chOff x="666810" y="2586037"/>
              <a:chExt cx="468000" cy="245937"/>
            </a:xfrm>
          </p:grpSpPr>
          <p:sp>
            <p:nvSpPr>
              <p:cNvPr id="4" name="Freeform 10"/>
              <p:cNvSpPr/>
              <p:nvPr userDrawn="1">
                <p:custDataLst>
                  <p:tags r:id="rId2"/>
                </p:custDataLst>
              </p:nvPr>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custDataLst>
                  <p:tags r:id="rId3"/>
                </p:custDataLst>
              </p:nvPr>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3990" y="1431"/>
              <a:ext cx="6909" cy="725"/>
            </a:xfrm>
            <a:prstGeom prst="rect">
              <a:avLst/>
            </a:prstGeom>
            <a:noFill/>
          </p:spPr>
          <p:txBody>
            <a:bodyPr wrap="square" rtlCol="0">
              <a:spAutoFit/>
            </a:bodyPr>
            <a:lstStyle/>
            <a:p>
              <a:pPr lvl="1"/>
              <a:r>
                <a:rPr lang="en-US" altLang="zh-CN" sz="2400" dirty="0"/>
                <a:t>Introduction</a:t>
              </a:r>
              <a:endParaRPr lang="zh-CN" altLang="en-US" sz="2400" dirty="0"/>
            </a:p>
          </p:txBody>
        </p:sp>
        <p:grpSp>
          <p:nvGrpSpPr>
            <p:cNvPr id="12" name="组合 11"/>
            <p:cNvGrpSpPr/>
            <p:nvPr/>
          </p:nvGrpSpPr>
          <p:grpSpPr>
            <a:xfrm>
              <a:off x="2900" y="2531"/>
              <a:ext cx="1328" cy="698"/>
              <a:chOff x="666458" y="2486740"/>
              <a:chExt cx="468000" cy="245937"/>
            </a:xfrm>
          </p:grpSpPr>
          <p:sp>
            <p:nvSpPr>
              <p:cNvPr id="13" name="Freeform 10"/>
              <p:cNvSpPr/>
              <p:nvPr userDrawn="1">
                <p:custDataLst>
                  <p:tags r:id="rId5"/>
                </p:custDataLst>
              </p:nvPr>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custDataLst>
                  <p:tags r:id="rId6"/>
                </p:custDataLst>
              </p:nvPr>
            </p:nvSpPr>
            <p:spPr>
              <a:xfrm>
                <a:off x="794142" y="2486740"/>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7"/>
              </p:custDataLst>
            </p:nvPr>
          </p:nvSpPr>
          <p:spPr>
            <a:xfrm>
              <a:off x="4627" y="2499"/>
              <a:ext cx="9119" cy="725"/>
            </a:xfrm>
            <a:prstGeom prst="rect">
              <a:avLst/>
            </a:prstGeom>
            <a:noFill/>
          </p:spPr>
          <p:txBody>
            <a:bodyPr wrap="square" rtlCol="0">
              <a:spAutoFit/>
            </a:bodyPr>
            <a:lstStyle/>
            <a:p>
              <a:r>
                <a:rPr lang="en-US" altLang="zh-CN" sz="2400" dirty="0"/>
                <a:t>Background</a:t>
              </a:r>
              <a:endParaRPr lang="zh-CN" altLang="en-US" sz="2400" dirty="0"/>
            </a:p>
          </p:txBody>
        </p:sp>
      </p:grpSp>
      <p:sp>
        <p:nvSpPr>
          <p:cNvPr id="17" name="Freeform 10"/>
          <p:cNvSpPr/>
          <p:nvPr>
            <p:custDataLst>
              <p:tags r:id="rId8"/>
            </p:custDataLst>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dirty="0"/>
          </a:p>
        </p:txBody>
      </p:sp>
      <p:cxnSp>
        <p:nvCxnSpPr>
          <p:cNvPr id="18" name="直接连接符 17"/>
          <p:cNvCxnSpPr>
            <a:stCxn id="17" idx="6"/>
          </p:cNvCxnSpPr>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9"/>
            </p:custDataLst>
          </p:nvPr>
        </p:nvSpPr>
        <p:spPr>
          <a:xfrm>
            <a:off x="2275840" y="2400476"/>
            <a:ext cx="5790565" cy="460375"/>
          </a:xfrm>
          <a:prstGeom prst="rect">
            <a:avLst/>
          </a:prstGeom>
          <a:noFill/>
        </p:spPr>
        <p:txBody>
          <a:bodyPr wrap="square" rtlCol="0">
            <a:spAutoFit/>
          </a:bodyPr>
          <a:lstStyle/>
          <a:p>
            <a:pPr algn="l"/>
            <a:r>
              <a:rPr lang="en-US" altLang="zh-CN" sz="2400" dirty="0"/>
              <a:t>Design</a:t>
            </a:r>
            <a:endParaRPr lang="en-US" altLang="zh-CN" sz="2400" dirty="0"/>
          </a:p>
        </p:txBody>
      </p:sp>
      <p:sp>
        <p:nvSpPr>
          <p:cNvPr id="21" name="文本框 20"/>
          <p:cNvSpPr txBox="1"/>
          <p:nvPr>
            <p:custDataLst>
              <p:tags r:id="rId10"/>
            </p:custDataLst>
          </p:nvPr>
        </p:nvSpPr>
        <p:spPr>
          <a:xfrm>
            <a:off x="1409266" y="2461725"/>
            <a:ext cx="383139" cy="443230"/>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2" name="Freeform 10"/>
          <p:cNvSpPr/>
          <p:nvPr>
            <p:custDataLst>
              <p:tags r:id="rId11"/>
            </p:custDataLst>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dirty="0"/>
          </a:p>
        </p:txBody>
      </p:sp>
      <p:cxnSp>
        <p:nvCxnSpPr>
          <p:cNvPr id="23" name="直接连接符 22"/>
          <p:cNvCxnSpPr>
            <a:stCxn id="22" idx="6"/>
          </p:cNvCxnSpPr>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2"/>
            </p:custDataLst>
          </p:nvPr>
        </p:nvSpPr>
        <p:spPr>
          <a:xfrm>
            <a:off x="2252546" y="3035781"/>
            <a:ext cx="5790565" cy="460375"/>
          </a:xfrm>
          <a:prstGeom prst="rect">
            <a:avLst/>
          </a:prstGeom>
          <a:noFill/>
        </p:spPr>
        <p:txBody>
          <a:bodyPr wrap="square" rtlCol="0">
            <a:spAutoFit/>
          </a:bodyPr>
          <a:lstStyle/>
          <a:p>
            <a:pPr algn="l"/>
            <a:r>
              <a:rPr lang="en-US" altLang="zh-CN" sz="2400" dirty="0"/>
              <a:t>Implementation</a:t>
            </a:r>
            <a:endParaRPr lang="en-US" altLang="zh-CN" sz="2400" dirty="0"/>
          </a:p>
        </p:txBody>
      </p:sp>
      <p:sp>
        <p:nvSpPr>
          <p:cNvPr id="26" name="文本框 25"/>
          <p:cNvSpPr txBox="1"/>
          <p:nvPr>
            <p:custDataLst>
              <p:tags r:id="rId13"/>
            </p:custDataLst>
          </p:nvPr>
        </p:nvSpPr>
        <p:spPr>
          <a:xfrm>
            <a:off x="1409265" y="3044353"/>
            <a:ext cx="383139" cy="443230"/>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7" name="Freeform 10"/>
          <p:cNvSpPr/>
          <p:nvPr>
            <p:custDataLst>
              <p:tags r:id="rId14"/>
            </p:custDataLst>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dirty="0"/>
          </a:p>
        </p:txBody>
      </p:sp>
      <p:cxnSp>
        <p:nvCxnSpPr>
          <p:cNvPr id="29" name="直接连接符 28"/>
          <p:cNvCxnSpPr>
            <a:stCxn id="27" idx="6"/>
          </p:cNvCxnSpPr>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custDataLst>
              <p:tags r:id="rId15"/>
            </p:custDataLst>
          </p:nvPr>
        </p:nvSpPr>
        <p:spPr>
          <a:xfrm>
            <a:off x="2252546" y="3696607"/>
            <a:ext cx="5790565" cy="460375"/>
          </a:xfrm>
          <a:prstGeom prst="rect">
            <a:avLst/>
          </a:prstGeom>
          <a:noFill/>
        </p:spPr>
        <p:txBody>
          <a:bodyPr wrap="square" rtlCol="0">
            <a:spAutoFit/>
          </a:bodyPr>
          <a:lstStyle/>
          <a:p>
            <a:pPr algn="l"/>
            <a:r>
              <a:rPr lang="en-US" altLang="zh-CN" sz="2400" dirty="0"/>
              <a:t>Evaluation</a:t>
            </a:r>
            <a:endParaRPr lang="en-US" altLang="zh-CN" sz="2400" dirty="0"/>
          </a:p>
        </p:txBody>
      </p:sp>
      <p:sp>
        <p:nvSpPr>
          <p:cNvPr id="31" name="文本框 30"/>
          <p:cNvSpPr txBox="1"/>
          <p:nvPr>
            <p:custDataLst>
              <p:tags r:id="rId16"/>
            </p:custDataLst>
          </p:nvPr>
        </p:nvSpPr>
        <p:spPr>
          <a:xfrm>
            <a:off x="1415860" y="3696607"/>
            <a:ext cx="383139" cy="443230"/>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Freeform 10"/>
          <p:cNvSpPr/>
          <p:nvPr>
            <p:custDataLst>
              <p:tags r:id="rId17"/>
            </p:custDataLst>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dirty="0"/>
          </a:p>
        </p:txBody>
      </p:sp>
      <p:cxnSp>
        <p:nvCxnSpPr>
          <p:cNvPr id="33" name="直接连接符 32"/>
          <p:cNvCxnSpPr>
            <a:stCxn id="32" idx="6"/>
          </p:cNvCxnSpPr>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18"/>
            </p:custDataLst>
          </p:nvPr>
        </p:nvSpPr>
        <p:spPr>
          <a:xfrm>
            <a:off x="2200275" y="4275687"/>
            <a:ext cx="5790565" cy="460375"/>
          </a:xfrm>
          <a:prstGeom prst="rect">
            <a:avLst/>
          </a:prstGeom>
          <a:noFill/>
        </p:spPr>
        <p:txBody>
          <a:bodyPr wrap="square" rtlCol="0">
            <a:spAutoFit/>
          </a:bodyPr>
          <a:lstStyle/>
          <a:p>
            <a:pPr algn="l"/>
            <a:r>
              <a:rPr lang="en-US" altLang="zh-CN" sz="2400" dirty="0"/>
              <a:t> Conclusion</a:t>
            </a:r>
            <a:endParaRPr lang="en-US" altLang="zh-CN" sz="2400" dirty="0"/>
          </a:p>
        </p:txBody>
      </p:sp>
      <p:sp>
        <p:nvSpPr>
          <p:cNvPr id="36" name="文本框 35"/>
          <p:cNvSpPr txBox="1"/>
          <p:nvPr>
            <p:custDataLst>
              <p:tags r:id="rId19"/>
            </p:custDataLst>
          </p:nvPr>
        </p:nvSpPr>
        <p:spPr>
          <a:xfrm>
            <a:off x="1415860" y="4284259"/>
            <a:ext cx="383139" cy="443230"/>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6</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558122" y="1498418"/>
            <a:ext cx="9498472" cy="4921250"/>
          </a:xfrm>
        </p:spPr>
        <p:txBody>
          <a:bodyPr>
            <a:noAutofit/>
          </a:bodyPr>
          <a:lstStyle/>
          <a:p>
            <a:pPr lvl="2">
              <a:lnSpc>
                <a:spcPct val="150000"/>
              </a:lnSpc>
              <a:buFont typeface="Wingdings" panose="05000000000000000000" pitchFamily="2" charset="2"/>
              <a:buChar char="Ø"/>
            </a:pPr>
            <a:r>
              <a:rPr lang="zh-CN" altLang="en-US" sz="1670" dirty="0"/>
              <a:t>在本节中，对代表性任务的资源利用率进行细粒度分析。具体来说，我们专注于预训练和评估作业，因为它们是资源最密集或数量最密集的工作负载。</a:t>
            </a:r>
            <a:endParaRPr lang="en-US" altLang="zh-CN" sz="167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Pretraining Workload Profiling</a:t>
            </a:r>
            <a:endParaRPr lang="en-US" altLang="zh-CN"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4375015" y="2799263"/>
            <a:ext cx="4769154" cy="3381928"/>
          </a:xfrm>
          <a:prstGeom prst="rect">
            <a:avLst/>
          </a:prstGeom>
        </p:spPr>
      </p:pic>
      <p:sp>
        <p:nvSpPr>
          <p:cNvPr id="8" name="文本框 7"/>
          <p:cNvSpPr txBox="1"/>
          <p:nvPr/>
        </p:nvSpPr>
        <p:spPr>
          <a:xfrm>
            <a:off x="0" y="2560786"/>
            <a:ext cx="4465170" cy="1631216"/>
          </a:xfrm>
          <a:prstGeom prst="rect">
            <a:avLst/>
          </a:prstGeom>
          <a:noFill/>
        </p:spPr>
        <p:txBody>
          <a:bodyPr wrap="square" rtlCol="0">
            <a:spAutoFit/>
          </a:bodyPr>
          <a:lstStyle/>
          <a:p>
            <a:r>
              <a:rPr lang="zh-CN" altLang="en-US" sz="2000" dirty="0"/>
              <a:t>采用预训练框架 </a:t>
            </a:r>
            <a:r>
              <a:rPr lang="en-US" altLang="zh-CN" sz="2000" dirty="0" err="1"/>
              <a:t>InternEvo</a:t>
            </a:r>
            <a:r>
              <a:rPr lang="zh-CN" altLang="en-US" sz="2000" dirty="0"/>
              <a:t>的</a:t>
            </a:r>
            <a:r>
              <a:rPr lang="en-US" altLang="zh-CN" sz="2000" dirty="0"/>
              <a:t>SM Activity</a:t>
            </a:r>
            <a:br>
              <a:rPr lang="en-US" altLang="zh-CN" sz="2000" dirty="0"/>
            </a:br>
            <a:r>
              <a:rPr lang="zh-CN" altLang="en-US" sz="2000" dirty="0"/>
              <a:t> </a:t>
            </a:r>
            <a:r>
              <a:rPr lang="en-US" altLang="zh-CN" sz="2000" dirty="0"/>
              <a:t>(a) </a:t>
            </a:r>
            <a:r>
              <a:rPr lang="en-US" altLang="zh-CN" sz="2000" dirty="0" err="1"/>
              <a:t>InternEvo</a:t>
            </a:r>
            <a:r>
              <a:rPr lang="en-US" altLang="zh-CN" sz="2000" dirty="0"/>
              <a:t> </a:t>
            </a:r>
            <a:r>
              <a:rPr lang="zh-CN" altLang="en-US" sz="2000" dirty="0"/>
              <a:t>的初始版本主要利用类似于 </a:t>
            </a:r>
            <a:r>
              <a:rPr lang="en-US" altLang="zh-CN" sz="2000" dirty="0" err="1"/>
              <a:t>MegatronLM</a:t>
            </a:r>
            <a:r>
              <a:rPr lang="en-US" altLang="zh-CN" sz="2000" dirty="0"/>
              <a:t>  </a:t>
            </a:r>
            <a:r>
              <a:rPr lang="zh-CN" altLang="en-US" sz="2000" dirty="0"/>
              <a:t>的 </a:t>
            </a:r>
            <a:r>
              <a:rPr lang="en-US" altLang="zh-CN" sz="2000" dirty="0"/>
              <a:t>3D </a:t>
            </a:r>
            <a:r>
              <a:rPr lang="zh-CN" altLang="en-US" sz="2000" dirty="0"/>
              <a:t>并行性</a:t>
            </a:r>
            <a:br>
              <a:rPr lang="en-US" altLang="zh-CN" sz="2000" dirty="0"/>
            </a:br>
            <a:r>
              <a:rPr lang="en-US" altLang="zh-CN" sz="2000" dirty="0"/>
              <a:t>(b) </a:t>
            </a:r>
            <a:r>
              <a:rPr lang="zh-CN" altLang="en-US" sz="2000" dirty="0"/>
              <a:t>采用分层 </a:t>
            </a:r>
            <a:r>
              <a:rPr lang="en-US" altLang="zh-CN" sz="2000" dirty="0" err="1"/>
              <a:t>ZeRO</a:t>
            </a:r>
            <a:r>
              <a:rPr lang="en-US" altLang="zh-CN" sz="2000" dirty="0"/>
              <a:t> </a:t>
            </a:r>
            <a:r>
              <a:rPr lang="zh-CN" altLang="en-US" sz="2000" dirty="0"/>
              <a:t>机制 </a:t>
            </a:r>
            <a:r>
              <a:rPr lang="en-US" altLang="zh-CN" sz="2000" dirty="0"/>
              <a:t>[25] </a:t>
            </a:r>
            <a:r>
              <a:rPr lang="zh-CN" altLang="en-US" sz="2000" dirty="0"/>
              <a:t>来实现模型状态的选择性冗余分片。</a:t>
            </a:r>
            <a:endParaRPr lang="zh-CN" altLang="en-US" sz="2000" dirty="0"/>
          </a:p>
        </p:txBody>
      </p:sp>
      <p:sp>
        <p:nvSpPr>
          <p:cNvPr id="10" name="文本框 9"/>
          <p:cNvSpPr txBox="1"/>
          <p:nvPr/>
        </p:nvSpPr>
        <p:spPr>
          <a:xfrm>
            <a:off x="101910" y="4724931"/>
            <a:ext cx="4171196" cy="923330"/>
          </a:xfrm>
          <a:prstGeom prst="rect">
            <a:avLst/>
          </a:prstGeom>
          <a:noFill/>
        </p:spPr>
        <p:txBody>
          <a:bodyPr wrap="square">
            <a:spAutoFit/>
          </a:bodyPr>
          <a:lstStyle/>
          <a:p>
            <a:r>
              <a:rPr lang="en-US" altLang="zh-CN" dirty="0"/>
              <a:t>3D </a:t>
            </a:r>
            <a:r>
              <a:rPr lang="zh-CN" altLang="en-US" dirty="0"/>
              <a:t>并行度的利用率相对较低，主要是由于混合并行性引入的通信对关键路径的影响，例如管道并行性中的气泡</a:t>
            </a:r>
            <a:endParaRPr lang="zh-CN" altLang="en-US" dirty="0"/>
          </a:p>
        </p:txBody>
      </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635162"/>
            <a:ext cx="9144000" cy="4494050"/>
          </a:xfrm>
        </p:spPr>
        <p:txBody>
          <a:bodyPr>
            <a:noAutofit/>
          </a:bodyPr>
          <a:lstStyle/>
          <a:p>
            <a:pPr>
              <a:lnSpc>
                <a:spcPct val="150000"/>
              </a:lnSpc>
              <a:buFont typeface="Wingdings" panose="05000000000000000000" pitchFamily="2" charset="2"/>
              <a:buChar char="Ø"/>
            </a:pPr>
            <a:r>
              <a:rPr lang="zh-CN" altLang="en-US" dirty="0"/>
              <a:t>图 </a:t>
            </a:r>
            <a:r>
              <a:rPr lang="en-US" altLang="zh-CN" dirty="0"/>
              <a:t>11 </a:t>
            </a:r>
            <a:r>
              <a:rPr lang="zh-CN" altLang="en-US" dirty="0"/>
              <a:t>描述</a:t>
            </a:r>
            <a:r>
              <a:rPr lang="en-US" altLang="zh-CN" dirty="0" err="1"/>
              <a:t>Pytorch</a:t>
            </a:r>
            <a:r>
              <a:rPr lang="en-US" altLang="zh-CN" dirty="0"/>
              <a:t> </a:t>
            </a:r>
            <a:r>
              <a:rPr lang="zh-CN" altLang="en-US" dirty="0"/>
              <a:t>内存快照工具 捕获的随时间推移的实际 </a:t>
            </a:r>
            <a:r>
              <a:rPr lang="en-US" altLang="zh-CN" dirty="0"/>
              <a:t>GPU </a:t>
            </a:r>
            <a:r>
              <a:rPr lang="zh-CN" altLang="en-US" dirty="0"/>
              <a:t>内存使用情况</a:t>
            </a:r>
            <a:br>
              <a:rPr lang="en-US" altLang="zh-CN" dirty="0"/>
            </a:br>
            <a:r>
              <a:rPr lang="zh-CN" altLang="en-US" dirty="0"/>
              <a:t>上部 </a:t>
            </a:r>
            <a:r>
              <a:rPr lang="en-US" altLang="zh-CN" dirty="0"/>
              <a:t>dynamic </a:t>
            </a:r>
            <a:r>
              <a:rPr lang="zh-CN" altLang="en-US" dirty="0"/>
              <a:t>部分表示 </a:t>
            </a:r>
            <a:r>
              <a:rPr lang="en-US" altLang="zh-CN" dirty="0"/>
              <a:t>activation </a:t>
            </a:r>
            <a:r>
              <a:rPr lang="zh-CN" altLang="en-US" dirty="0"/>
              <a:t>和 </a:t>
            </a:r>
            <a:r>
              <a:rPr lang="en-US" altLang="zh-CN" dirty="0"/>
              <a:t>gradients</a:t>
            </a:r>
            <a:br>
              <a:rPr lang="en-US" altLang="zh-CN" dirty="0"/>
            </a:br>
            <a:r>
              <a:rPr lang="zh-CN" altLang="en-US" dirty="0"/>
              <a:t>下部 </a:t>
            </a:r>
            <a:r>
              <a:rPr lang="en-US" altLang="zh-CN" dirty="0"/>
              <a:t>static </a:t>
            </a:r>
            <a:r>
              <a:rPr lang="zh-CN" altLang="en-US" dirty="0"/>
              <a:t>部分表示参数和优化器状态占用的内存。</a:t>
            </a:r>
            <a:endParaRPr lang="zh-CN" altLang="en-US" dirty="0"/>
          </a:p>
          <a:p>
            <a:pPr lvl="2">
              <a:lnSpc>
                <a:spcPct val="150000"/>
              </a:lnSpc>
              <a:buFont typeface="Wingdings" panose="05000000000000000000" pitchFamily="2" charset="2"/>
              <a:buChar char="Ø"/>
            </a:pPr>
            <a:endParaRPr lang="en-US" altLang="zh-CN" sz="167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Pretraining Workload Profiling</a:t>
            </a:r>
            <a:endParaRPr lang="en-US" altLang="zh-CN" sz="3200" b="1" kern="1200" dirty="0">
              <a:solidFill>
                <a:schemeClr val="accent1"/>
              </a:solidFill>
              <a:latin typeface="+mj-lt"/>
              <a:ea typeface="+mj-ea"/>
              <a:cs typeface="+mj-cs"/>
              <a:sym typeface="+mn-ea"/>
            </a:endParaRPr>
          </a:p>
        </p:txBody>
      </p:sp>
      <p:pic>
        <p:nvPicPr>
          <p:cNvPr id="6" name="图片 5"/>
          <p:cNvPicPr>
            <a:picLocks noChangeAspect="1"/>
          </p:cNvPicPr>
          <p:nvPr/>
        </p:nvPicPr>
        <p:blipFill>
          <a:blip r:embed="rId1"/>
          <a:stretch>
            <a:fillRect/>
          </a:stretch>
        </p:blipFill>
        <p:spPr>
          <a:xfrm>
            <a:off x="1301302" y="3192332"/>
            <a:ext cx="6541395" cy="3324709"/>
          </a:xfrm>
          <a:prstGeom prst="rect">
            <a:avLst/>
          </a:prstGeom>
        </p:spPr>
      </p:pic>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635162"/>
            <a:ext cx="9144000" cy="4494050"/>
          </a:xfrm>
        </p:spPr>
        <p:txBody>
          <a:bodyPr>
            <a:noAutofit/>
          </a:bodyPr>
          <a:lstStyle/>
          <a:p>
            <a:pPr>
              <a:lnSpc>
                <a:spcPct val="150000"/>
              </a:lnSpc>
              <a:buFont typeface="Wingdings" panose="05000000000000000000" pitchFamily="2" charset="2"/>
              <a:buChar char="Ø"/>
            </a:pPr>
            <a:r>
              <a:rPr lang="en-US" altLang="zh-CN" sz="2400" dirty="0"/>
              <a:t>Evaluation Workload It is necessary to regularly evaluate the checkpoints produced during pretraining to guide the evolution of LLM pretraining. </a:t>
            </a:r>
            <a:br>
              <a:rPr lang="en-US" altLang="zh-CN" sz="2400" dirty="0"/>
            </a:br>
            <a:br>
              <a:rPr lang="en-US" altLang="zh-CN" sz="2400" dirty="0"/>
            </a:br>
            <a:r>
              <a:rPr lang="en-US" altLang="zh-CN" sz="2400" dirty="0"/>
              <a:t>Therefore, the LLM evaluation jobs take the majority of jobs, each performing metric computation on different LLM benchmark datasets. </a:t>
            </a:r>
            <a:br>
              <a:rPr lang="en-US" altLang="zh-CN" dirty="0"/>
            </a:br>
            <a:endParaRPr lang="en-US" altLang="zh-CN" sz="167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Evaluation Workload Profiling</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77502" y="3825687"/>
            <a:ext cx="8788996" cy="3032313"/>
          </a:xfrm>
        </p:spPr>
        <p:txBody>
          <a:bodyPr>
            <a:noAutofit/>
          </a:bodyPr>
          <a:lstStyle/>
          <a:p>
            <a:pPr>
              <a:lnSpc>
                <a:spcPct val="150000"/>
              </a:lnSpc>
              <a:buFont typeface="Wingdings" panose="05000000000000000000" pitchFamily="2" charset="2"/>
              <a:buChar char="Ø"/>
            </a:pPr>
            <a:r>
              <a:rPr lang="en-US" altLang="zh-CN" dirty="0"/>
              <a:t>High Model Loading and Data Preprocessing Overhead</a:t>
            </a:r>
            <a:endParaRPr lang="en-US" altLang="zh-CN" dirty="0"/>
          </a:p>
          <a:p>
            <a:pPr>
              <a:lnSpc>
                <a:spcPct val="150000"/>
              </a:lnSpc>
              <a:buFont typeface="Wingdings" panose="05000000000000000000" pitchFamily="2" charset="2"/>
              <a:buChar char="Ø"/>
            </a:pPr>
            <a:r>
              <a:rPr lang="zh-CN" altLang="en-US" dirty="0"/>
              <a:t>在评估作业的启动阶段，必须为每个任务加载模型检查点。此外，数据预处理阶段，尤其是对于标记化，构成了大量的时间消耗。这些因素导致分配的 </a:t>
            </a:r>
            <a:r>
              <a:rPr lang="en-US" altLang="zh-CN" dirty="0"/>
              <a:t>GPU </a:t>
            </a:r>
            <a:r>
              <a:rPr lang="zh-CN" altLang="en-US" dirty="0"/>
              <a:t>资源在相对较长的时间内利用率不足。</a:t>
            </a:r>
            <a:br>
              <a:rPr lang="en-US" altLang="zh-CN" dirty="0"/>
            </a:br>
            <a:r>
              <a:rPr lang="zh-CN" altLang="en-US" dirty="0"/>
              <a:t>应对预处理开销，策略一缓存标记化数据；策略二将多个评估任务（数据集）合并到一个作业中，相对缩短模型加载阶段时间开销</a:t>
            </a:r>
            <a:br>
              <a:rPr lang="en-US" altLang="zh-CN" dirty="0"/>
            </a:br>
            <a:endParaRPr lang="en-US" altLang="zh-CN" sz="167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Evaluation Workload Profiling</a:t>
            </a:r>
            <a:endParaRPr lang="en-US" altLang="zh-CN"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2019300" y="1565255"/>
            <a:ext cx="4682714" cy="2411248"/>
          </a:xfrm>
          <a:prstGeom prst="rect">
            <a:avLst/>
          </a:prstGeom>
        </p:spPr>
      </p:pic>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3825687"/>
            <a:ext cx="9192409" cy="3032313"/>
          </a:xfrm>
        </p:spPr>
        <p:txBody>
          <a:bodyPr>
            <a:noAutofit/>
          </a:bodyPr>
          <a:lstStyle/>
          <a:p>
            <a:pPr>
              <a:lnSpc>
                <a:spcPct val="150000"/>
              </a:lnSpc>
              <a:buFont typeface="Wingdings" panose="05000000000000000000" pitchFamily="2" charset="2"/>
              <a:buChar char="Ø"/>
            </a:pPr>
            <a:r>
              <a:rPr lang="en-US" altLang="zh-CN" dirty="0"/>
              <a:t>High Metric Computation Overhead. </a:t>
            </a:r>
            <a:endParaRPr lang="en-US" altLang="zh-CN" dirty="0"/>
          </a:p>
          <a:p>
            <a:pPr>
              <a:lnSpc>
                <a:spcPct val="150000"/>
              </a:lnSpc>
              <a:buFont typeface="Wingdings" panose="05000000000000000000" pitchFamily="2" charset="2"/>
              <a:buChar char="Ø"/>
            </a:pPr>
            <a:r>
              <a:rPr lang="en-US" altLang="zh-CN" dirty="0"/>
              <a:t>we can observe distinct stages of GPU usage, including stages that require GPU for inference and </a:t>
            </a:r>
            <a:r>
              <a:rPr lang="en-US" altLang="zh-CN" dirty="0" err="1"/>
              <a:t>generation,and</a:t>
            </a:r>
            <a:r>
              <a:rPr lang="en-US" altLang="zh-CN" dirty="0"/>
              <a:t> stages that do not require GPU for metric </a:t>
            </a:r>
            <a:r>
              <a:rPr lang="en-US" altLang="zh-CN" dirty="0" err="1"/>
              <a:t>computationand</a:t>
            </a:r>
            <a:r>
              <a:rPr lang="en-US" altLang="zh-CN" dirty="0"/>
              <a:t> verification.</a:t>
            </a:r>
            <a:endParaRPr lang="en-US" altLang="zh-CN" dirty="0"/>
          </a:p>
          <a:p>
            <a:pPr>
              <a:lnSpc>
                <a:spcPct val="150000"/>
              </a:lnSpc>
              <a:buFont typeface="Wingdings" panose="05000000000000000000" pitchFamily="2" charset="2"/>
              <a:buChar char="Ø"/>
            </a:pPr>
            <a:r>
              <a:rPr lang="zh-CN" altLang="en-US" dirty="0"/>
              <a:t>图例在评估作业负载全周期的末尾，</a:t>
            </a:r>
            <a:r>
              <a:rPr lang="en-US" altLang="zh-CN" dirty="0"/>
              <a:t>code test</a:t>
            </a:r>
            <a:r>
              <a:rPr lang="zh-CN" altLang="en-US" dirty="0"/>
              <a:t>只用到了</a:t>
            </a:r>
            <a:r>
              <a:rPr lang="en-US" altLang="zh-CN" dirty="0"/>
              <a:t>CPU</a:t>
            </a:r>
            <a:r>
              <a:rPr lang="zh-CN" altLang="en-US" dirty="0"/>
              <a:t>导致</a:t>
            </a:r>
            <a:r>
              <a:rPr lang="en-US" altLang="zh-CN" dirty="0"/>
              <a:t>GPU</a:t>
            </a:r>
            <a:r>
              <a:rPr lang="zh-CN" altLang="en-US" dirty="0"/>
              <a:t>长时间闲置</a:t>
            </a:r>
            <a:br>
              <a:rPr lang="en-US" altLang="zh-CN" dirty="0"/>
            </a:br>
            <a:endParaRPr lang="en-US" altLang="zh-CN" sz="167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Evaluation Workload Profiling</a:t>
            </a:r>
            <a:endParaRPr lang="en-US" altLang="zh-CN"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2019300" y="1565255"/>
            <a:ext cx="4682714" cy="2411248"/>
          </a:xfrm>
          <a:prstGeom prst="rect">
            <a:avLst/>
          </a:prstGeom>
        </p:spPr>
      </p:pic>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179195" y="1108075"/>
            <a:ext cx="6887210" cy="1144270"/>
            <a:chOff x="2900" y="1427"/>
            <a:chExt cx="10846" cy="1802"/>
          </a:xfrm>
        </p:grpSpPr>
        <p:grpSp>
          <p:nvGrpSpPr>
            <p:cNvPr id="3" name="组合 2"/>
            <p:cNvGrpSpPr/>
            <p:nvPr/>
          </p:nvGrpSpPr>
          <p:grpSpPr>
            <a:xfrm>
              <a:off x="2900" y="1454"/>
              <a:ext cx="1328" cy="698"/>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92" y="1427"/>
              <a:ext cx="6909" cy="725"/>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Introduction</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nvGrpSpPr>
            <p:cNvPr id="12" name="组合 11"/>
            <p:cNvGrpSpPr/>
            <p:nvPr/>
          </p:nvGrpSpPr>
          <p:grpSpPr>
            <a:xfrm>
              <a:off x="2900" y="2531"/>
              <a:ext cx="1328" cy="698"/>
              <a:chOff x="666458" y="2486740"/>
              <a:chExt cx="468000" cy="245937"/>
            </a:xfrm>
          </p:grpSpPr>
          <p:sp>
            <p:nvSpPr>
              <p:cNvPr id="13" name="Freeform 10"/>
              <p:cNvSpPr/>
              <p:nvPr userDrawn="1"/>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14" name="文本框 13"/>
              <p:cNvSpPr txBox="1"/>
              <p:nvPr userDrawn="1"/>
            </p:nvSpPr>
            <p:spPr>
              <a:xfrm>
                <a:off x="794142" y="2486740"/>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27" y="2499"/>
              <a:ext cx="9119"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Datacenter Characterization</a:t>
              </a:r>
              <a:endPar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sp>
        <p:nvSpPr>
          <p:cNvPr id="17" name="Freeform 10"/>
          <p:cNvSpPr/>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18" name="直接连接符 17"/>
          <p:cNvCxnSpPr>
            <a:stCxn id="17" idx="6"/>
          </p:cNvCxnSpPr>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75840" y="2400476"/>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Workload Profiling</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21" name="文本框 20"/>
          <p:cNvSpPr txBox="1"/>
          <p:nvPr/>
        </p:nvSpPr>
        <p:spPr>
          <a:xfrm>
            <a:off x="1409266" y="2461725"/>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2" name="Freeform 10"/>
          <p:cNvSpPr/>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3" name="直接连接符 22"/>
          <p:cNvCxnSpPr>
            <a:stCxn id="22" idx="6"/>
          </p:cNvCxnSpPr>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52546" y="3035781"/>
            <a:ext cx="5790565" cy="460375"/>
          </a:xfrm>
          <a:prstGeom prst="rect">
            <a:avLst/>
          </a:prstGeom>
          <a:noFill/>
        </p:spPr>
        <p:txBody>
          <a:bodyPr wrap="square" rtlCol="0">
            <a:spAutoFit/>
          </a:bodyPr>
          <a:lstStyle/>
          <a:p>
            <a:pPr algn="l"/>
            <a:r>
              <a:rPr lang="en-US" altLang="zh-CN" sz="2400" dirty="0"/>
              <a:t>Failure Analysis </a:t>
            </a:r>
            <a:endParaRPr lang="zh-CN" altLang="en-US" sz="2400" dirty="0"/>
          </a:p>
        </p:txBody>
      </p:sp>
      <p:sp>
        <p:nvSpPr>
          <p:cNvPr id="26" name="文本框 25"/>
          <p:cNvSpPr txBox="1"/>
          <p:nvPr/>
        </p:nvSpPr>
        <p:spPr>
          <a:xfrm>
            <a:off x="1409265" y="3044353"/>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Freeform 10"/>
          <p:cNvSpPr/>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9" name="直接连接符 28"/>
          <p:cNvCxnSpPr>
            <a:stCxn id="27" idx="6"/>
          </p:cNvCxnSpPr>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52546" y="369660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t>Deployed LLM Systems</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1" name="文本框 30"/>
          <p:cNvSpPr txBox="1"/>
          <p:nvPr/>
        </p:nvSpPr>
        <p:spPr>
          <a:xfrm>
            <a:off x="1415860" y="3696607"/>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2" name="Freeform 10"/>
          <p:cNvSpPr/>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33" name="直接连接符 32"/>
          <p:cNvCxnSpPr>
            <a:stCxn id="32" idx="6"/>
          </p:cNvCxnSpPr>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200275" y="427568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Summary</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6" name="文本框 35"/>
          <p:cNvSpPr txBox="1"/>
          <p:nvPr/>
        </p:nvSpPr>
        <p:spPr>
          <a:xfrm>
            <a:off x="1415860" y="4284259"/>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596140"/>
            <a:ext cx="9498472" cy="4581014"/>
          </a:xfrm>
        </p:spPr>
        <p:txBody>
          <a:bodyPr>
            <a:noAutofit/>
          </a:bodyPr>
          <a:lstStyle/>
          <a:p>
            <a:pPr marL="0" indent="0">
              <a:lnSpc>
                <a:spcPct val="150000"/>
              </a:lnSpc>
              <a:buNone/>
            </a:pPr>
            <a:endParaRPr lang="en-US" altLang="zh-CN" sz="1800" dirty="0"/>
          </a:p>
          <a:p>
            <a:pPr marL="0" indent="0">
              <a:lnSpc>
                <a:spcPct val="150000"/>
              </a:lnSpc>
              <a:buNone/>
            </a:pPr>
            <a:endParaRPr lang="en-US" altLang="zh-CN" sz="1800" dirty="0"/>
          </a:p>
          <a:p>
            <a:pPr>
              <a:lnSpc>
                <a:spcPct val="150000"/>
              </a:lnSpc>
              <a:buFont typeface="Wingdings" panose="05000000000000000000" pitchFamily="2" charset="2"/>
              <a:buChar char="Ø"/>
            </a:pPr>
            <a:r>
              <a:rPr lang="en-US" altLang="zh-CN" sz="1800" dirty="0"/>
              <a:t>Infrastructure</a:t>
            </a:r>
            <a:endParaRPr lang="en-US" altLang="zh-CN" sz="1800" dirty="0"/>
          </a:p>
          <a:p>
            <a:pPr>
              <a:lnSpc>
                <a:spcPct val="150000"/>
              </a:lnSpc>
              <a:buFont typeface="Wingdings" panose="05000000000000000000" pitchFamily="2" charset="2"/>
              <a:buChar char="Ø"/>
            </a:pPr>
            <a:endParaRPr lang="en-US" altLang="zh-CN" sz="1800" dirty="0"/>
          </a:p>
          <a:p>
            <a:pPr>
              <a:lnSpc>
                <a:spcPct val="150000"/>
              </a:lnSpc>
              <a:buFont typeface="Wingdings" panose="05000000000000000000" pitchFamily="2" charset="2"/>
              <a:buChar char="Ø"/>
            </a:pPr>
            <a:r>
              <a:rPr lang="en-US" altLang="zh-CN" sz="1800" dirty="0"/>
              <a:t>Framework</a:t>
            </a:r>
            <a:endParaRPr lang="en-US" altLang="zh-CN" sz="1800" dirty="0"/>
          </a:p>
          <a:p>
            <a:pPr>
              <a:lnSpc>
                <a:spcPct val="150000"/>
              </a:lnSpc>
              <a:buFont typeface="Wingdings" panose="05000000000000000000" pitchFamily="2" charset="2"/>
              <a:buChar char="Ø"/>
            </a:pPr>
            <a:endParaRPr lang="en-US" altLang="zh-CN" sz="1800" dirty="0"/>
          </a:p>
          <a:p>
            <a:pPr>
              <a:lnSpc>
                <a:spcPct val="150000"/>
              </a:lnSpc>
              <a:buFont typeface="Wingdings" panose="05000000000000000000" pitchFamily="2" charset="2"/>
              <a:buChar char="Ø"/>
            </a:pPr>
            <a:r>
              <a:rPr lang="en-US" altLang="zh-CN" sz="1800" dirty="0"/>
              <a:t>Script</a:t>
            </a:r>
            <a:br>
              <a:rPr lang="en-US" altLang="zh-CN" sz="1800" dirty="0"/>
            </a:br>
            <a:r>
              <a:rPr lang="en-US" altLang="zh-CN" sz="1800" dirty="0"/>
              <a:t>( constitute </a:t>
            </a:r>
            <a:br>
              <a:rPr lang="en-US" altLang="zh-CN" sz="1800" dirty="0"/>
            </a:br>
            <a:r>
              <a:rPr lang="en-US" altLang="zh-CN" sz="1800" dirty="0"/>
              <a:t>the majority </a:t>
            </a:r>
            <a:br>
              <a:rPr lang="en-US" altLang="zh-CN" sz="1800" dirty="0"/>
            </a:br>
            <a:r>
              <a:rPr lang="en-US" altLang="zh-CN" sz="1800" dirty="0"/>
              <a:t>of failures )</a:t>
            </a:r>
            <a:endParaRPr lang="en-US" altLang="zh-CN" sz="18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Failure Category</a:t>
            </a:r>
            <a:endParaRPr lang="en-US" altLang="zh-CN" sz="3200" b="1" kern="1200" dirty="0">
              <a:solidFill>
                <a:schemeClr val="accent1"/>
              </a:solidFill>
              <a:latin typeface="+mj-lt"/>
              <a:ea typeface="+mj-ea"/>
              <a:cs typeface="+mj-cs"/>
              <a:sym typeface="+mn-ea"/>
            </a:endParaRPr>
          </a:p>
        </p:txBody>
      </p:sp>
      <p:pic>
        <p:nvPicPr>
          <p:cNvPr id="7" name="图片 6"/>
          <p:cNvPicPr>
            <a:picLocks noChangeAspect="1"/>
          </p:cNvPicPr>
          <p:nvPr/>
        </p:nvPicPr>
        <p:blipFill>
          <a:blip r:embed="rId1"/>
          <a:stretch>
            <a:fillRect/>
          </a:stretch>
        </p:blipFill>
        <p:spPr>
          <a:xfrm>
            <a:off x="1739635" y="1596141"/>
            <a:ext cx="7404365" cy="5159662"/>
          </a:xfrm>
          <a:prstGeom prst="rect">
            <a:avLst/>
          </a:prstGeom>
        </p:spPr>
      </p:pic>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594884"/>
            <a:ext cx="9498472" cy="4922874"/>
          </a:xfrm>
        </p:spPr>
        <p:txBody>
          <a:bodyPr>
            <a:noAutofit/>
          </a:bodyPr>
          <a:lstStyle/>
          <a:p>
            <a:pPr marL="0" indent="0">
              <a:lnSpc>
                <a:spcPct val="150000"/>
              </a:lnSpc>
              <a:buNone/>
            </a:pPr>
            <a:endParaRPr lang="en-US" altLang="zh-CN" sz="1800" dirty="0"/>
          </a:p>
          <a:p>
            <a:pPr>
              <a:buFont typeface="Wingdings" panose="05000000000000000000" pitchFamily="2" charset="2"/>
              <a:buChar char="Ø"/>
            </a:pPr>
            <a:r>
              <a:rPr lang="en-US" altLang="zh-CN" sz="1800" dirty="0"/>
              <a:t>Infrastructure Failures Cause Most Severe Impact</a:t>
            </a:r>
            <a:br>
              <a:rPr lang="en-US" altLang="zh-CN" sz="1800" dirty="0"/>
            </a:br>
            <a:r>
              <a:rPr lang="en-US" altLang="zh-CN" sz="1800" dirty="0"/>
              <a:t>They take over 82% GPU resources (GPU Time) with only 11% failed job quantity (Num).</a:t>
            </a:r>
            <a:endParaRPr lang="en-US" altLang="zh-CN" sz="1800" dirty="0"/>
          </a:p>
          <a:p>
            <a:pPr marL="0" indent="0">
              <a:buNone/>
            </a:pPr>
            <a:endParaRPr lang="en-US" altLang="zh-CN" sz="1800" dirty="0"/>
          </a:p>
          <a:p>
            <a:pPr>
              <a:buFont typeface="Wingdings" panose="05000000000000000000" pitchFamily="2" charset="2"/>
              <a:buChar char="Ø"/>
            </a:pPr>
            <a:r>
              <a:rPr lang="en-US" altLang="zh-CN" sz="1800" dirty="0"/>
              <a:t>Failures Caused by High Temperature</a:t>
            </a:r>
            <a:endParaRPr lang="en-US" altLang="zh-CN" sz="1800" dirty="0"/>
          </a:p>
          <a:p>
            <a:pPr marL="0" indent="0">
              <a:buNone/>
            </a:pPr>
            <a:endParaRPr lang="en-US" altLang="zh-CN" sz="1800" dirty="0"/>
          </a:p>
          <a:p>
            <a:pPr>
              <a:buFont typeface="Wingdings" panose="05000000000000000000" pitchFamily="2" charset="2"/>
              <a:buChar char="Ø"/>
            </a:pPr>
            <a:r>
              <a:rPr lang="en-US" altLang="zh-CN" sz="1800" dirty="0"/>
              <a:t>Many Failures Induced by Auxiliary Services </a:t>
            </a:r>
            <a:r>
              <a:rPr lang="zh-CN" altLang="en-US" sz="1800" dirty="0"/>
              <a:t>辅助服务受到网络波动导致</a:t>
            </a:r>
            <a:endParaRPr lang="en-US" altLang="zh-CN" sz="1800" dirty="0"/>
          </a:p>
          <a:p>
            <a:pPr marL="0" indent="0">
              <a:buNone/>
            </a:pPr>
            <a:endParaRPr lang="en-US" altLang="zh-CN" sz="1800" dirty="0"/>
          </a:p>
          <a:p>
            <a:pPr>
              <a:buFont typeface="Wingdings" panose="05000000000000000000" pitchFamily="2" charset="2"/>
              <a:buChar char="Ø"/>
            </a:pPr>
            <a:r>
              <a:rPr lang="en-US" altLang="zh-CN" sz="1800" dirty="0"/>
              <a:t>Evaluation Jobs Rarely Encounter Errors.</a:t>
            </a:r>
            <a:br>
              <a:rPr lang="en-US" altLang="zh-CN" sz="1800" dirty="0"/>
            </a:br>
            <a:r>
              <a:rPr lang="zh-CN" altLang="en-US" sz="1800" dirty="0"/>
              <a:t>低错误率可能归因于它们的持续时间短，以及因此减少了 </a:t>
            </a:r>
            <a:r>
              <a:rPr lang="en-US" altLang="zh-CN" sz="1800" dirty="0"/>
              <a:t>GPU </a:t>
            </a:r>
            <a:r>
              <a:rPr lang="zh-CN" altLang="en-US" sz="1800" dirty="0"/>
              <a:t>和 </a:t>
            </a:r>
            <a:r>
              <a:rPr lang="en-US" altLang="zh-CN" sz="1800" dirty="0" err="1"/>
              <a:t>NVLink</a:t>
            </a:r>
            <a:r>
              <a:rPr lang="en-US" altLang="zh-CN" sz="1800" dirty="0"/>
              <a:t> </a:t>
            </a:r>
            <a:r>
              <a:rPr lang="zh-CN" altLang="en-US" sz="1800" dirty="0"/>
              <a:t>连接的压力</a:t>
            </a:r>
            <a:endParaRPr lang="en-US" altLang="zh-CN" sz="18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Failure Characterization</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998920"/>
            <a:ext cx="8952614" cy="4518837"/>
          </a:xfrm>
        </p:spPr>
        <p:txBody>
          <a:bodyPr>
            <a:noAutofit/>
          </a:bodyPr>
          <a:lstStyle/>
          <a:p>
            <a:pPr>
              <a:lnSpc>
                <a:spcPct val="150000"/>
              </a:lnSpc>
              <a:buFont typeface="Wingdings" panose="05000000000000000000" pitchFamily="2" charset="2"/>
              <a:buChar char="Ø"/>
            </a:pPr>
            <a:r>
              <a:rPr lang="zh-CN" altLang="en-US" sz="1800" dirty="0"/>
              <a:t>重新启动后，作业将恢复到最后一个检查点，从而导致训练进度丢失。</a:t>
            </a:r>
            <a:br>
              <a:rPr lang="en-US" altLang="zh-CN" sz="1800" dirty="0"/>
            </a:br>
            <a:r>
              <a:rPr lang="zh-CN" altLang="en-US" sz="1800" dirty="0"/>
              <a:t>由于现有的 </a:t>
            </a:r>
            <a:r>
              <a:rPr lang="en-US" altLang="zh-CN" sz="1800" dirty="0"/>
              <a:t>LLM </a:t>
            </a:r>
            <a:r>
              <a:rPr lang="zh-CN" altLang="en-US" sz="1800" dirty="0"/>
              <a:t>框架缺乏自动恢复支持，开发人员通常会手动重新启动中断的训练作业。开发人员通常需要轮流待命，以确保及时完成预训练模型</a:t>
            </a:r>
            <a:endParaRPr lang="en-US" altLang="zh-CN" sz="1800" dirty="0"/>
          </a:p>
          <a:p>
            <a:pPr>
              <a:lnSpc>
                <a:spcPct val="150000"/>
              </a:lnSpc>
              <a:buFont typeface="Wingdings" panose="05000000000000000000" pitchFamily="2" charset="2"/>
              <a:buChar char="Ø"/>
            </a:pPr>
            <a:r>
              <a:rPr lang="en-US" altLang="zh-CN" sz="1800" dirty="0"/>
              <a:t>123B </a:t>
            </a:r>
            <a:r>
              <a:rPr lang="zh-CN" altLang="en-US" sz="1800" dirty="0"/>
              <a:t>模型的训练中，改进了框架并采用了更小的检查点保存间隔</a:t>
            </a:r>
            <a:br>
              <a:rPr lang="en-US" altLang="zh-CN" sz="1800" dirty="0"/>
            </a:br>
            <a:r>
              <a:rPr lang="zh-CN" altLang="en-US" sz="1800" dirty="0"/>
              <a:t>代价是中断的工作需迅速人工重新启动</a:t>
            </a:r>
            <a:endParaRPr lang="zh-CN" altLang="en-US" sz="1800" dirty="0"/>
          </a:p>
          <a:p>
            <a:pPr>
              <a:lnSpc>
                <a:spcPct val="150000"/>
              </a:lnSpc>
              <a:buFont typeface="Wingdings" panose="05000000000000000000" pitchFamily="2" charset="2"/>
              <a:buChar char="Ø"/>
            </a:pPr>
            <a:endParaRPr lang="en-US" altLang="zh-CN" sz="1800" dirty="0"/>
          </a:p>
          <a:p>
            <a:pPr>
              <a:lnSpc>
                <a:spcPct val="150000"/>
              </a:lnSpc>
              <a:buFont typeface="Wingdings" panose="05000000000000000000" pitchFamily="2" charset="2"/>
              <a:buChar char="Ø"/>
            </a:pPr>
            <a:endParaRPr lang="en-US" altLang="zh-CN" sz="18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Failure Recovery</a:t>
            </a:r>
            <a:endParaRPr lang="en-US" altLang="zh-CN"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4367655" y="4010601"/>
            <a:ext cx="4257675" cy="2114550"/>
          </a:xfrm>
          <a:prstGeom prst="rect">
            <a:avLst/>
          </a:prstGeom>
        </p:spPr>
      </p:pic>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179195" y="1108075"/>
            <a:ext cx="6887210" cy="1144270"/>
            <a:chOff x="2900" y="1427"/>
            <a:chExt cx="10846" cy="1802"/>
          </a:xfrm>
        </p:grpSpPr>
        <p:grpSp>
          <p:nvGrpSpPr>
            <p:cNvPr id="3" name="组合 2"/>
            <p:cNvGrpSpPr/>
            <p:nvPr/>
          </p:nvGrpSpPr>
          <p:grpSpPr>
            <a:xfrm>
              <a:off x="2900" y="1454"/>
              <a:ext cx="1328" cy="698"/>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92" y="1427"/>
              <a:ext cx="6909" cy="725"/>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Introduction</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nvGrpSpPr>
            <p:cNvPr id="12" name="组合 11"/>
            <p:cNvGrpSpPr/>
            <p:nvPr/>
          </p:nvGrpSpPr>
          <p:grpSpPr>
            <a:xfrm>
              <a:off x="2900" y="2531"/>
              <a:ext cx="1328" cy="698"/>
              <a:chOff x="666458" y="2486740"/>
              <a:chExt cx="468000" cy="245937"/>
            </a:xfrm>
          </p:grpSpPr>
          <p:sp>
            <p:nvSpPr>
              <p:cNvPr id="13" name="Freeform 10"/>
              <p:cNvSpPr/>
              <p:nvPr userDrawn="1"/>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14" name="文本框 13"/>
              <p:cNvSpPr txBox="1"/>
              <p:nvPr userDrawn="1"/>
            </p:nvSpPr>
            <p:spPr>
              <a:xfrm>
                <a:off x="794142" y="2486740"/>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27" y="2499"/>
              <a:ext cx="9119"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Datacenter Characterization</a:t>
              </a:r>
              <a:endPar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sp>
        <p:nvSpPr>
          <p:cNvPr id="17" name="Freeform 10"/>
          <p:cNvSpPr/>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18" name="直接连接符 17"/>
          <p:cNvCxnSpPr>
            <a:stCxn id="17" idx="6"/>
          </p:cNvCxnSpPr>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75840" y="2400476"/>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Workload Profiling</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21" name="文本框 20"/>
          <p:cNvSpPr txBox="1"/>
          <p:nvPr/>
        </p:nvSpPr>
        <p:spPr>
          <a:xfrm>
            <a:off x="1409266" y="2461725"/>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2" name="Freeform 10"/>
          <p:cNvSpPr/>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3" name="直接连接符 22"/>
          <p:cNvCxnSpPr>
            <a:stCxn id="22" idx="6"/>
          </p:cNvCxnSpPr>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52546" y="3035781"/>
            <a:ext cx="5790565" cy="460375"/>
          </a:xfrm>
          <a:prstGeom prst="rect">
            <a:avLst/>
          </a:prstGeom>
          <a:noFill/>
        </p:spPr>
        <p:txBody>
          <a:bodyPr wrap="square" rtlCol="0">
            <a:spAutoFit/>
          </a:bodyPr>
          <a:lstStyle/>
          <a:p>
            <a:pPr algn="l"/>
            <a:r>
              <a:rPr lang="en-US" altLang="zh-CN" sz="2400" dirty="0"/>
              <a:t>Failure Analysis </a:t>
            </a:r>
            <a:endParaRPr lang="zh-CN" altLang="en-US" sz="2400" dirty="0"/>
          </a:p>
        </p:txBody>
      </p:sp>
      <p:sp>
        <p:nvSpPr>
          <p:cNvPr id="26" name="文本框 25"/>
          <p:cNvSpPr txBox="1"/>
          <p:nvPr/>
        </p:nvSpPr>
        <p:spPr>
          <a:xfrm>
            <a:off x="1409265" y="3044353"/>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Freeform 10"/>
          <p:cNvSpPr/>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9" name="直接连接符 28"/>
          <p:cNvCxnSpPr>
            <a:stCxn id="27" idx="6"/>
          </p:cNvCxnSpPr>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52546" y="369660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t>Deployed LLM Systems</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1" name="文本框 30"/>
          <p:cNvSpPr txBox="1"/>
          <p:nvPr/>
        </p:nvSpPr>
        <p:spPr>
          <a:xfrm>
            <a:off x="1415860" y="3696607"/>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2" name="Freeform 10"/>
          <p:cNvSpPr/>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33" name="直接连接符 32"/>
          <p:cNvCxnSpPr>
            <a:stCxn id="32" idx="6"/>
          </p:cNvCxnSpPr>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200275" y="427568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Summary</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6" name="文本框 35"/>
          <p:cNvSpPr txBox="1"/>
          <p:nvPr/>
        </p:nvSpPr>
        <p:spPr>
          <a:xfrm>
            <a:off x="1415860" y="4284259"/>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custDataLst>
              <p:tags r:id="rId1"/>
            </p:custDataLst>
          </p:nvPr>
        </p:nvGrpSpPr>
        <p:grpSpPr>
          <a:xfrm>
            <a:off x="1179195" y="1110615"/>
            <a:ext cx="6887210" cy="1141730"/>
            <a:chOff x="2900" y="1431"/>
            <a:chExt cx="10846" cy="1798"/>
          </a:xfrm>
        </p:grpSpPr>
        <p:grpSp>
          <p:nvGrpSpPr>
            <p:cNvPr id="3" name="组合 2"/>
            <p:cNvGrpSpPr/>
            <p:nvPr/>
          </p:nvGrpSpPr>
          <p:grpSpPr>
            <a:xfrm>
              <a:off x="2900" y="1454"/>
              <a:ext cx="1328" cy="698"/>
              <a:chOff x="666810" y="2586037"/>
              <a:chExt cx="468000" cy="245937"/>
            </a:xfrm>
          </p:grpSpPr>
          <p:sp>
            <p:nvSpPr>
              <p:cNvPr id="4" name="Freeform 10"/>
              <p:cNvSpPr/>
              <p:nvPr userDrawn="1">
                <p:custDataLst>
                  <p:tags r:id="rId2"/>
                </p:custDataLst>
              </p:nvPr>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custDataLst>
                  <p:tags r:id="rId3"/>
                </p:custDataLst>
              </p:nvPr>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4"/>
              </p:custDataLst>
            </p:nvPr>
          </p:nvSpPr>
          <p:spPr>
            <a:xfrm>
              <a:off x="3990" y="1431"/>
              <a:ext cx="6909" cy="725"/>
            </a:xfrm>
            <a:prstGeom prst="rect">
              <a:avLst/>
            </a:prstGeom>
            <a:noFill/>
          </p:spPr>
          <p:txBody>
            <a:bodyPr wrap="square" rtlCol="0">
              <a:spAutoFit/>
            </a:bodyPr>
            <a:lstStyle/>
            <a:p>
              <a:pPr lvl="1"/>
              <a:r>
                <a:rPr lang="en-US" altLang="zh-CN" sz="2400" dirty="0"/>
                <a:t>Introduction</a:t>
              </a:r>
              <a:endParaRPr lang="zh-CN" altLang="en-US" sz="2400" dirty="0"/>
            </a:p>
          </p:txBody>
        </p:sp>
        <p:grpSp>
          <p:nvGrpSpPr>
            <p:cNvPr id="12" name="组合 11"/>
            <p:cNvGrpSpPr/>
            <p:nvPr/>
          </p:nvGrpSpPr>
          <p:grpSpPr>
            <a:xfrm>
              <a:off x="2900" y="2531"/>
              <a:ext cx="1328" cy="698"/>
              <a:chOff x="666458" y="2486740"/>
              <a:chExt cx="468000" cy="245937"/>
            </a:xfrm>
          </p:grpSpPr>
          <p:sp>
            <p:nvSpPr>
              <p:cNvPr id="13" name="Freeform 10"/>
              <p:cNvSpPr/>
              <p:nvPr userDrawn="1">
                <p:custDataLst>
                  <p:tags r:id="rId5"/>
                </p:custDataLst>
              </p:nvPr>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custDataLst>
                  <p:tags r:id="rId6"/>
                </p:custDataLst>
              </p:nvPr>
            </p:nvSpPr>
            <p:spPr>
              <a:xfrm>
                <a:off x="794142" y="2486740"/>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7"/>
              </p:custDataLst>
            </p:nvPr>
          </p:nvSpPr>
          <p:spPr>
            <a:xfrm>
              <a:off x="4627" y="2499"/>
              <a:ext cx="9119" cy="725"/>
            </a:xfrm>
            <a:prstGeom prst="rect">
              <a:avLst/>
            </a:prstGeom>
            <a:noFill/>
          </p:spPr>
          <p:txBody>
            <a:bodyPr wrap="square" rtlCol="0">
              <a:spAutoFit/>
            </a:bodyPr>
            <a:lstStyle/>
            <a:p>
              <a:r>
                <a:rPr lang="en-US" altLang="zh-CN" sz="2400" dirty="0"/>
                <a:t>Background</a:t>
              </a:r>
              <a:endParaRPr lang="zh-CN" altLang="en-US" sz="2400" dirty="0"/>
            </a:p>
          </p:txBody>
        </p:sp>
      </p:grpSp>
      <p:sp>
        <p:nvSpPr>
          <p:cNvPr id="17" name="Freeform 10"/>
          <p:cNvSpPr/>
          <p:nvPr>
            <p:custDataLst>
              <p:tags r:id="rId8"/>
            </p:custDataLst>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lvl="0" algn="ctr">
              <a:buClrTx/>
              <a:buSzTx/>
              <a:buFontTx/>
            </a:pPr>
            <a:endParaRPr lang="zh-CN" altLang="en-US" sz="3200" b="1">
              <a:sym typeface="+mn-ea"/>
            </a:endParaRPr>
          </a:p>
        </p:txBody>
      </p:sp>
      <p:cxnSp>
        <p:nvCxnSpPr>
          <p:cNvPr id="18" name="直接连接符 17"/>
          <p:cNvCxnSpPr>
            <a:stCxn id="17" idx="6"/>
          </p:cNvCxnSpPr>
          <p:nvPr>
            <p:custDataLst>
              <p:tags r:id="rId9"/>
            </p:custDataLst>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0"/>
            </p:custDataLst>
          </p:nvPr>
        </p:nvSpPr>
        <p:spPr>
          <a:xfrm>
            <a:off x="2275840" y="2400476"/>
            <a:ext cx="5790565" cy="460375"/>
          </a:xfrm>
          <a:prstGeom prst="rect">
            <a:avLst/>
          </a:prstGeom>
          <a:noFill/>
        </p:spPr>
        <p:txBody>
          <a:bodyPr wrap="square" rtlCol="0">
            <a:spAutoFit/>
          </a:bodyPr>
          <a:lstStyle/>
          <a:p>
            <a:pPr algn="l"/>
            <a:r>
              <a:rPr lang="en-US" altLang="zh-CN" sz="2400" dirty="0">
                <a:sym typeface="+mn-ea"/>
              </a:rPr>
              <a:t>Design</a:t>
            </a:r>
            <a:endParaRPr lang="en-US" altLang="zh-CN" sz="2400" dirty="0"/>
          </a:p>
        </p:txBody>
      </p:sp>
      <p:sp>
        <p:nvSpPr>
          <p:cNvPr id="21" name="矩形 20"/>
          <p:cNvSpPr/>
          <p:nvPr>
            <p:custDataLst>
              <p:tags r:id="rId11"/>
            </p:custDataLst>
          </p:nvPr>
        </p:nvSpPr>
        <p:spPr bwMode="auto">
          <a:xfrm>
            <a:off x="1409266" y="2461725"/>
            <a:ext cx="383139" cy="443230"/>
          </a:xfrm>
          <a:prstGeom prst="rect">
            <a:avLst/>
          </a:prstGeom>
          <a:solidFill>
            <a:schemeClr val="bg2"/>
          </a:solidFill>
          <a:ln>
            <a:noFill/>
          </a:ln>
        </p:spPr>
        <p:txBody>
          <a:bodyPr vert="horz" wrap="square" lIns="91440" tIns="45720" rIns="91440" bIns="45720" numCol="1" rtlCol="0" anchor="ctr" anchorCtr="0" compatLnSpc="1">
            <a:noAutofit/>
          </a:bodyPr>
          <a:lstStyle/>
          <a:p>
            <a:pPr lvl="0" algn="ctr">
              <a:buClrTx/>
              <a:buSzTx/>
              <a:buFontTx/>
            </a:pPr>
            <a:r>
              <a:rPr lang="en-US" altLang="zh-CN" sz="1800" b="1" dirty="0">
                <a:solidFill>
                  <a:schemeClr val="bg1"/>
                </a:solidFill>
                <a:latin typeface="微软雅黑" panose="020B0503020204020204" pitchFamily="34" charset="-122"/>
                <a:ea typeface="微软雅黑" panose="020B0503020204020204" pitchFamily="34" charset="-122"/>
                <a:sym typeface="+mn-ea"/>
              </a:rPr>
              <a:t>3</a:t>
            </a:r>
            <a:endParaRPr lang="zh-CN" altLang="en-US" sz="3200" b="1">
              <a:sym typeface="+mn-ea"/>
            </a:endParaRPr>
          </a:p>
        </p:txBody>
      </p:sp>
      <p:sp>
        <p:nvSpPr>
          <p:cNvPr id="22" name="Freeform 10"/>
          <p:cNvSpPr/>
          <p:nvPr>
            <p:custDataLst>
              <p:tags r:id="rId12"/>
            </p:custDataLst>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lvl="0" algn="ctr">
              <a:buClrTx/>
              <a:buSzTx/>
              <a:buFontTx/>
            </a:pPr>
            <a:endParaRPr lang="zh-CN" altLang="en-US" sz="3200" b="1">
              <a:sym typeface="+mn-ea"/>
            </a:endParaRPr>
          </a:p>
        </p:txBody>
      </p:sp>
      <p:cxnSp>
        <p:nvCxnSpPr>
          <p:cNvPr id="23" name="直接连接符 22"/>
          <p:cNvCxnSpPr>
            <a:stCxn id="22" idx="6"/>
          </p:cNvCxnSpPr>
          <p:nvPr>
            <p:custDataLst>
              <p:tags r:id="rId13"/>
            </p:custDataLst>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4"/>
            </p:custDataLst>
          </p:nvPr>
        </p:nvSpPr>
        <p:spPr>
          <a:xfrm>
            <a:off x="2252546" y="3035781"/>
            <a:ext cx="5790565" cy="460375"/>
          </a:xfrm>
          <a:prstGeom prst="rect">
            <a:avLst/>
          </a:prstGeom>
          <a:noFill/>
        </p:spPr>
        <p:txBody>
          <a:bodyPr wrap="square" rtlCol="0">
            <a:spAutoFit/>
          </a:bodyPr>
          <a:lstStyle/>
          <a:p>
            <a:pPr algn="l"/>
            <a:r>
              <a:rPr lang="en-US" altLang="zh-CN" sz="2400" dirty="0">
                <a:sym typeface="+mn-ea"/>
              </a:rPr>
              <a:t>Implementation</a:t>
            </a:r>
            <a:endParaRPr lang="zh-CN" altLang="en-US" sz="2400" dirty="0"/>
          </a:p>
        </p:txBody>
      </p:sp>
      <p:sp>
        <p:nvSpPr>
          <p:cNvPr id="26" name="矩形 25"/>
          <p:cNvSpPr/>
          <p:nvPr>
            <p:custDataLst>
              <p:tags r:id="rId15"/>
            </p:custDataLst>
          </p:nvPr>
        </p:nvSpPr>
        <p:spPr bwMode="auto">
          <a:xfrm>
            <a:off x="1409265" y="3086898"/>
            <a:ext cx="383139" cy="443230"/>
          </a:xfrm>
          <a:prstGeom prst="rect">
            <a:avLst/>
          </a:prstGeom>
          <a:solidFill>
            <a:schemeClr val="bg2"/>
          </a:solidFill>
          <a:ln>
            <a:noFill/>
          </a:ln>
        </p:spPr>
        <p:txBody>
          <a:bodyPr vert="horz" wrap="square" lIns="91440" tIns="45720" rIns="91440" bIns="45720" numCol="1" rtlCol="0" anchor="ctr" anchorCtr="0" compatLnSpc="1">
            <a:noAutofit/>
          </a:bodyPr>
          <a:lstStyle/>
          <a:p>
            <a:pPr lvl="0" algn="ctr">
              <a:buClrTx/>
              <a:buSzTx/>
              <a:buFontTx/>
            </a:pPr>
            <a:r>
              <a:rPr lang="en-US" altLang="zh-CN" b="1" dirty="0">
                <a:solidFill>
                  <a:schemeClr val="bg1"/>
                </a:solidFill>
                <a:latin typeface="微软雅黑" panose="020B0503020204020204" pitchFamily="34" charset="-122"/>
                <a:ea typeface="微软雅黑" panose="020B0503020204020204" pitchFamily="34" charset="-122"/>
                <a:sym typeface="+mn-ea"/>
              </a:rPr>
              <a:t>4</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27" name="Freeform 10"/>
          <p:cNvSpPr/>
          <p:nvPr>
            <p:custDataLst>
              <p:tags r:id="rId16"/>
            </p:custDataLst>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lvl="0" algn="ctr">
              <a:buClrTx/>
              <a:buSzTx/>
              <a:buFontTx/>
            </a:pPr>
            <a:endParaRPr lang="zh-CN" altLang="en-US" sz="3200" b="1">
              <a:sym typeface="+mn-ea"/>
            </a:endParaRPr>
          </a:p>
        </p:txBody>
      </p:sp>
      <p:cxnSp>
        <p:nvCxnSpPr>
          <p:cNvPr id="29" name="直接连接符 28"/>
          <p:cNvCxnSpPr>
            <a:stCxn id="27" idx="6"/>
          </p:cNvCxnSpPr>
          <p:nvPr>
            <p:custDataLst>
              <p:tags r:id="rId17"/>
            </p:custDataLst>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custDataLst>
              <p:tags r:id="rId18"/>
            </p:custDataLst>
          </p:nvPr>
        </p:nvSpPr>
        <p:spPr>
          <a:xfrm>
            <a:off x="2252546" y="3696607"/>
            <a:ext cx="5790565" cy="460375"/>
          </a:xfrm>
          <a:prstGeom prst="rect">
            <a:avLst/>
          </a:prstGeom>
          <a:noFill/>
        </p:spPr>
        <p:txBody>
          <a:bodyPr wrap="square" rtlCol="0">
            <a:spAutoFit/>
          </a:bodyPr>
          <a:lstStyle/>
          <a:p>
            <a:pPr algn="l"/>
            <a:r>
              <a:rPr lang="en-US" altLang="zh-CN" sz="2400" dirty="0"/>
              <a:t>Evaluation</a:t>
            </a:r>
            <a:endParaRPr lang="en-US" altLang="zh-CN" sz="2400" dirty="0"/>
          </a:p>
        </p:txBody>
      </p:sp>
      <p:sp>
        <p:nvSpPr>
          <p:cNvPr id="31" name="矩形 30"/>
          <p:cNvSpPr/>
          <p:nvPr>
            <p:custDataLst>
              <p:tags r:id="rId19"/>
            </p:custDataLst>
          </p:nvPr>
        </p:nvSpPr>
        <p:spPr bwMode="auto">
          <a:xfrm>
            <a:off x="1415860" y="3696607"/>
            <a:ext cx="383139" cy="443230"/>
          </a:xfrm>
          <a:prstGeom prst="rect">
            <a:avLst/>
          </a:prstGeom>
          <a:solidFill>
            <a:schemeClr val="bg2"/>
          </a:solidFill>
          <a:ln>
            <a:noFill/>
          </a:ln>
        </p:spPr>
        <p:txBody>
          <a:bodyPr vert="horz" wrap="square" lIns="91440" tIns="45720" rIns="91440" bIns="45720" numCol="1" rtlCol="0" anchor="ctr" anchorCtr="0" compatLnSpc="1">
            <a:noAutofit/>
          </a:bodyPr>
          <a:lstStyle/>
          <a:p>
            <a:pPr lvl="0" algn="ctr">
              <a:buClrTx/>
              <a:buSzTx/>
              <a:buFontTx/>
            </a:pPr>
            <a:r>
              <a:rPr lang="en-US" altLang="zh-CN" b="1" dirty="0">
                <a:solidFill>
                  <a:schemeClr val="bg1"/>
                </a:solidFill>
                <a:latin typeface="微软雅黑" panose="020B0503020204020204" pitchFamily="34" charset="-122"/>
                <a:ea typeface="微软雅黑" panose="020B0503020204020204" pitchFamily="34" charset="-122"/>
                <a:sym typeface="+mn-ea"/>
              </a:rPr>
              <a:t>5</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
        <p:nvSpPr>
          <p:cNvPr id="32" name="Freeform 10"/>
          <p:cNvSpPr/>
          <p:nvPr>
            <p:custDataLst>
              <p:tags r:id="rId20"/>
            </p:custDataLst>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lvl="0" algn="ctr">
              <a:buClrTx/>
              <a:buSzTx/>
              <a:buFontTx/>
            </a:pPr>
            <a:endParaRPr lang="zh-CN" altLang="en-US" sz="3200" b="1">
              <a:sym typeface="+mn-ea"/>
            </a:endParaRPr>
          </a:p>
        </p:txBody>
      </p:sp>
      <p:cxnSp>
        <p:nvCxnSpPr>
          <p:cNvPr id="33" name="直接连接符 32"/>
          <p:cNvCxnSpPr>
            <a:stCxn id="32" idx="6"/>
          </p:cNvCxnSpPr>
          <p:nvPr>
            <p:custDataLst>
              <p:tags r:id="rId21"/>
            </p:custDataLst>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22"/>
            </p:custDataLst>
          </p:nvPr>
        </p:nvSpPr>
        <p:spPr>
          <a:xfrm>
            <a:off x="2200275" y="4275687"/>
            <a:ext cx="5790565" cy="460375"/>
          </a:xfrm>
          <a:prstGeom prst="rect">
            <a:avLst/>
          </a:prstGeom>
          <a:noFill/>
        </p:spPr>
        <p:txBody>
          <a:bodyPr wrap="square" rtlCol="0">
            <a:spAutoFit/>
          </a:bodyPr>
          <a:lstStyle/>
          <a:p>
            <a:pPr algn="l"/>
            <a:r>
              <a:rPr lang="en-US" altLang="zh-CN" sz="2400" dirty="0"/>
              <a:t> Conclusion</a:t>
            </a:r>
            <a:endParaRPr lang="en-US" altLang="zh-CN" sz="2400" dirty="0"/>
          </a:p>
        </p:txBody>
      </p:sp>
      <p:sp>
        <p:nvSpPr>
          <p:cNvPr id="36" name="矩形 35"/>
          <p:cNvSpPr/>
          <p:nvPr>
            <p:custDataLst>
              <p:tags r:id="rId23"/>
            </p:custDataLst>
          </p:nvPr>
        </p:nvSpPr>
        <p:spPr bwMode="auto">
          <a:xfrm>
            <a:off x="1415860" y="4284259"/>
            <a:ext cx="383139" cy="443230"/>
          </a:xfrm>
          <a:prstGeom prst="rect">
            <a:avLst/>
          </a:prstGeom>
          <a:solidFill>
            <a:schemeClr val="bg2"/>
          </a:solidFill>
          <a:ln>
            <a:noFill/>
          </a:ln>
        </p:spPr>
        <p:txBody>
          <a:bodyPr vert="horz" wrap="square" lIns="91440" tIns="45720" rIns="91440" bIns="45720" numCol="1" rtlCol="0" anchor="ctr" anchorCtr="0" compatLnSpc="1">
            <a:noAutofit/>
          </a:bodyPr>
          <a:lstStyle/>
          <a:p>
            <a:pPr lvl="0" algn="ctr">
              <a:buClrTx/>
              <a:buSzTx/>
              <a:buFontTx/>
            </a:pPr>
            <a:r>
              <a:rPr lang="en-US" altLang="zh-CN" b="1" dirty="0">
                <a:solidFill>
                  <a:schemeClr val="bg1"/>
                </a:solidFill>
                <a:latin typeface="微软雅黑" panose="020B0503020204020204" pitchFamily="34" charset="-122"/>
                <a:ea typeface="微软雅黑" panose="020B0503020204020204" pitchFamily="34" charset="-122"/>
                <a:sym typeface="+mn-ea"/>
              </a:rPr>
              <a:t>6</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 y="1616148"/>
            <a:ext cx="9047927" cy="4911999"/>
          </a:xfrm>
        </p:spPr>
        <p:txBody>
          <a:bodyPr>
            <a:noAutofit/>
          </a:bodyPr>
          <a:lstStyle/>
          <a:p>
            <a:pPr>
              <a:lnSpc>
                <a:spcPct val="150000"/>
              </a:lnSpc>
              <a:buFont typeface="Wingdings" panose="05000000000000000000" pitchFamily="2" charset="2"/>
              <a:buChar char="Ø"/>
            </a:pPr>
            <a:r>
              <a:rPr lang="en-US" altLang="zh-CN" dirty="0"/>
              <a:t>System efforts in two stages: </a:t>
            </a:r>
            <a:br>
              <a:rPr lang="en-US" altLang="zh-CN" dirty="0"/>
            </a:br>
            <a:r>
              <a:rPr lang="en-US" altLang="zh-CN" dirty="0"/>
              <a:t>(1) Pretraining: enhancing fault tolerance through LLM-involved failure diagnosis and automatic recovery. </a:t>
            </a:r>
            <a:br>
              <a:rPr lang="en-US" altLang="zh-CN" dirty="0"/>
            </a:br>
            <a:r>
              <a:rPr lang="zh-CN" altLang="en-US" dirty="0"/>
              <a:t>容错预训练，通过涉及 </a:t>
            </a:r>
            <a:r>
              <a:rPr lang="en-US" altLang="zh-CN" dirty="0"/>
              <a:t>LLM </a:t>
            </a:r>
            <a:r>
              <a:rPr lang="zh-CN" altLang="en-US" dirty="0"/>
              <a:t>的故障诊断和自动恢复来增强容错能力。</a:t>
            </a:r>
            <a:br>
              <a:rPr lang="en-US" altLang="zh-CN" dirty="0"/>
            </a:br>
            <a:r>
              <a:rPr lang="en-US" altLang="zh-CN" dirty="0"/>
              <a:t>(2) Evaluation: decoupled scheduling for evaluation, which achieves timely performance feedback via trial decomposition and scheduling optimization.</a:t>
            </a:r>
            <a:br>
              <a:rPr lang="en-US" altLang="zh-CN" dirty="0"/>
            </a:br>
            <a:r>
              <a:rPr lang="zh-CN" altLang="en-US" dirty="0"/>
              <a:t>解耦调度评估，通过试验分解和调度优化实现及时的性能反馈。</a:t>
            </a:r>
            <a:endParaRPr lang="en-US" altLang="zh-CN" dirty="0"/>
          </a:p>
          <a:p>
            <a:pPr>
              <a:lnSpc>
                <a:spcPct val="150000"/>
              </a:lnSpc>
              <a:buFont typeface="Wingdings" panose="05000000000000000000" pitchFamily="2" charset="2"/>
              <a:buChar char="Ø"/>
            </a:pPr>
            <a:endParaRPr lang="en-US" altLang="zh-CN" sz="187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Deployed LLM Systems</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 y="1616148"/>
            <a:ext cx="9047927" cy="4911999"/>
          </a:xfrm>
        </p:spPr>
        <p:txBody>
          <a:bodyPr>
            <a:noAutofit/>
          </a:bodyPr>
          <a:lstStyle/>
          <a:p>
            <a:pPr marL="0" indent="0">
              <a:lnSpc>
                <a:spcPct val="150000"/>
              </a:lnSpc>
              <a:buNone/>
            </a:pPr>
            <a:r>
              <a:rPr lang="en-US" altLang="zh-CN" dirty="0"/>
              <a:t>System Design comprises three essential modules:</a:t>
            </a:r>
            <a:endParaRPr lang="en-US" altLang="zh-CN" dirty="0"/>
          </a:p>
          <a:p>
            <a:pPr>
              <a:lnSpc>
                <a:spcPct val="150000"/>
              </a:lnSpc>
              <a:buFont typeface="Wingdings" panose="05000000000000000000" pitchFamily="2" charset="2"/>
              <a:buChar char="Ø"/>
            </a:pPr>
            <a:r>
              <a:rPr lang="en-US" altLang="zh-CN" b="1" dirty="0">
                <a:latin typeface="Aharoni" panose="02010803020104030203" pitchFamily="2" charset="-79"/>
                <a:cs typeface="Aharoni" panose="02010803020104030203" pitchFamily="2" charset="-79"/>
              </a:rPr>
              <a:t>Checkpointing</a:t>
            </a:r>
            <a:r>
              <a:rPr lang="en-US" altLang="zh-CN" dirty="0"/>
              <a:t>, achieving more frequent model saving to minimize the loss of training progress; </a:t>
            </a:r>
            <a:endParaRPr lang="en-US" altLang="zh-CN" dirty="0"/>
          </a:p>
          <a:p>
            <a:pPr>
              <a:lnSpc>
                <a:spcPct val="150000"/>
              </a:lnSpc>
              <a:buFont typeface="Wingdings" panose="05000000000000000000" pitchFamily="2" charset="2"/>
              <a:buChar char="Ø"/>
            </a:pPr>
            <a:r>
              <a:rPr lang="en-US" altLang="zh-CN" b="1" dirty="0">
                <a:latin typeface="Aharoni" panose="02010803020104030203" pitchFamily="2" charset="-79"/>
                <a:cs typeface="Aharoni" panose="02010803020104030203" pitchFamily="2" charset="-79"/>
              </a:rPr>
              <a:t>Diagnosis</a:t>
            </a:r>
            <a:r>
              <a:rPr lang="en-US" altLang="zh-CN" dirty="0"/>
              <a:t>, using a combination of heuristic rules and LLM to identify the root cause of different failures accurately; </a:t>
            </a:r>
            <a:endParaRPr lang="en-US" altLang="zh-CN" dirty="0"/>
          </a:p>
          <a:p>
            <a:pPr>
              <a:lnSpc>
                <a:spcPct val="150000"/>
              </a:lnSpc>
              <a:buFont typeface="Wingdings" panose="05000000000000000000" pitchFamily="2" charset="2"/>
              <a:buChar char="Ø"/>
            </a:pPr>
            <a:r>
              <a:rPr lang="en-US" altLang="zh-CN" b="1" dirty="0">
                <a:latin typeface="Aharoni" panose="02010803020104030203" pitchFamily="2" charset="-79"/>
                <a:cs typeface="Aharoni" panose="02010803020104030203" pitchFamily="2" charset="-79"/>
              </a:rPr>
              <a:t>Recovery</a:t>
            </a:r>
            <a:r>
              <a:rPr lang="en-US" altLang="zh-CN" dirty="0"/>
              <a:t>, employing a holistic detection toolkit to pinpoint fault nodes and automatically restart training from the properly saved checkpoint. We delve into them in detail.</a:t>
            </a: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Fault-tolerant Pretraining</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 y="2052084"/>
            <a:ext cx="9047927" cy="4476063"/>
          </a:xfrm>
        </p:spPr>
        <p:txBody>
          <a:bodyPr>
            <a:noAutofit/>
          </a:bodyPr>
          <a:lstStyle/>
          <a:p>
            <a:pPr>
              <a:lnSpc>
                <a:spcPct val="150000"/>
              </a:lnSpc>
              <a:buFont typeface="Wingdings" panose="05000000000000000000" pitchFamily="2" charset="2"/>
              <a:buChar char="Ø"/>
            </a:pPr>
            <a:r>
              <a:rPr lang="zh-CN" altLang="en-US" dirty="0"/>
              <a:t>频繁的 </a:t>
            </a:r>
            <a:r>
              <a:rPr lang="en-US" altLang="zh-CN" dirty="0"/>
              <a:t>checkpoint </a:t>
            </a:r>
            <a:r>
              <a:rPr lang="zh-CN" altLang="en-US" dirty="0"/>
              <a:t>有效地减少了意外故障造成的时间浪费 ，但是保存检查点的过程本身可能会带来大量开销。</a:t>
            </a:r>
            <a:endParaRPr lang="en-US" altLang="zh-CN" dirty="0"/>
          </a:p>
          <a:p>
            <a:pPr>
              <a:lnSpc>
                <a:spcPct val="150000"/>
              </a:lnSpc>
              <a:buFont typeface="Wingdings" panose="05000000000000000000" pitchFamily="2" charset="2"/>
              <a:buChar char="Ø"/>
            </a:pPr>
            <a:r>
              <a:rPr lang="zh-CN" altLang="en-US" dirty="0"/>
              <a:t>为了解决这个问题，采用了</a:t>
            </a:r>
            <a:r>
              <a:rPr lang="en-US" altLang="zh-CN" dirty="0"/>
              <a:t>Asynchronous Checkpointing</a:t>
            </a:r>
            <a:r>
              <a:rPr lang="zh-CN" altLang="en-US" dirty="0"/>
              <a:t>策略 ，它有效地将 </a:t>
            </a:r>
            <a:r>
              <a:rPr lang="en-US" altLang="zh-CN" dirty="0"/>
              <a:t>checkpointing </a:t>
            </a:r>
            <a:r>
              <a:rPr lang="zh-CN" altLang="en-US" dirty="0"/>
              <a:t>过程与训练过程分开。</a:t>
            </a:r>
            <a:endParaRPr lang="en-US" altLang="zh-CN" dirty="0"/>
          </a:p>
          <a:p>
            <a:pPr>
              <a:lnSpc>
                <a:spcPct val="150000"/>
              </a:lnSpc>
              <a:buFont typeface="Wingdings" panose="05000000000000000000" pitchFamily="2" charset="2"/>
              <a:buChar char="Ø"/>
            </a:pPr>
            <a:r>
              <a:rPr lang="zh-CN" altLang="en-US" dirty="0"/>
              <a:t>将模型状态存储在内存中，并利用单独的线程定期将这些状态保存到远程持久存储中。可显著降低检查点开销</a:t>
            </a: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1. Asynchronous Checkpointing</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498418"/>
            <a:ext cx="9144001" cy="4911999"/>
          </a:xfrm>
        </p:spPr>
        <p:txBody>
          <a:bodyPr>
            <a:noAutofit/>
          </a:bodyPr>
          <a:lstStyle/>
          <a:p>
            <a:pPr>
              <a:lnSpc>
                <a:spcPct val="150000"/>
              </a:lnSpc>
              <a:buFont typeface="Wingdings" panose="05000000000000000000" pitchFamily="2" charset="2"/>
              <a:buChar char="Ø"/>
            </a:pPr>
            <a:r>
              <a:rPr lang="zh-CN" altLang="en-US" sz="1800" dirty="0"/>
              <a:t>使用启发式规则的组合来筛选错误作业的日志并执行正则表达式匹配，由于错误日志的多样性和复杂性，将每个错误场景与特定规则集匹配可能变得不切实际。</a:t>
            </a:r>
            <a:endParaRPr lang="en-US" altLang="zh-CN" sz="1800" dirty="0"/>
          </a:p>
          <a:p>
            <a:pPr>
              <a:lnSpc>
                <a:spcPct val="150000"/>
              </a:lnSpc>
              <a:buFont typeface="Wingdings" panose="05000000000000000000" pitchFamily="2" charset="2"/>
              <a:buChar char="Ø"/>
            </a:pPr>
            <a:r>
              <a:rPr lang="zh-CN" altLang="en-US" sz="1800" dirty="0"/>
              <a:t>利用 </a:t>
            </a:r>
            <a:r>
              <a:rPr lang="en-US" altLang="zh-CN" sz="1800" dirty="0"/>
              <a:t>LLM </a:t>
            </a:r>
            <a:r>
              <a:rPr lang="zh-CN" altLang="en-US" sz="1800" dirty="0"/>
              <a:t>卓越的文本理解能力和广泛的知识库来自动识别不同失败的根本原因。如图 </a:t>
            </a:r>
            <a:r>
              <a:rPr lang="en-US" altLang="zh-CN" sz="1800" dirty="0"/>
              <a:t>15 </a:t>
            </a:r>
            <a:r>
              <a:rPr lang="zh-CN" altLang="en-US" sz="1800" dirty="0"/>
              <a:t>所示，将 </a:t>
            </a:r>
            <a:r>
              <a:rPr lang="en-US" altLang="zh-CN" sz="1800" dirty="0"/>
              <a:t>LLM </a:t>
            </a:r>
            <a:r>
              <a:rPr lang="zh-CN" altLang="en-US" sz="1800" dirty="0"/>
              <a:t>与基于规则的诊断相结合，以实现高效和准确的故障诊断。主要包含以下两个步骤：</a:t>
            </a:r>
            <a:br>
              <a:rPr lang="en-US" altLang="zh-CN" sz="1800" dirty="0"/>
            </a:br>
            <a:r>
              <a:rPr lang="zh-CN" altLang="en-US" sz="1800" dirty="0"/>
              <a:t>➤实时日志压缩</a:t>
            </a:r>
            <a:br>
              <a:rPr lang="en-US" altLang="zh-CN" sz="1800" dirty="0"/>
            </a:br>
            <a:r>
              <a:rPr lang="zh-CN" altLang="en-US" sz="1800" dirty="0"/>
              <a:t>➤</a:t>
            </a:r>
            <a:r>
              <a:rPr lang="en-US" altLang="zh-CN" sz="1800" dirty="0"/>
              <a:t>LLM </a:t>
            </a:r>
            <a:r>
              <a:rPr lang="zh-CN" altLang="en-US" sz="1800" dirty="0"/>
              <a:t>辅助自动诊断</a:t>
            </a:r>
            <a:endParaRPr lang="en-US" altLang="zh-CN" sz="18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2. Failure Diagnosis</a:t>
            </a:r>
            <a:endParaRPr lang="en-US" altLang="zh-CN" sz="3200" b="1" kern="1200" dirty="0">
              <a:solidFill>
                <a:schemeClr val="accent1"/>
              </a:solidFill>
              <a:latin typeface="+mj-lt"/>
              <a:ea typeface="+mj-ea"/>
              <a:cs typeface="+mj-cs"/>
              <a:sym typeface="+mn-ea"/>
            </a:endParaRPr>
          </a:p>
        </p:txBody>
      </p:sp>
      <p:pic>
        <p:nvPicPr>
          <p:cNvPr id="7" name="图片 6"/>
          <p:cNvPicPr>
            <a:picLocks noChangeAspect="1"/>
          </p:cNvPicPr>
          <p:nvPr/>
        </p:nvPicPr>
        <p:blipFill>
          <a:blip r:embed="rId1"/>
          <a:stretch>
            <a:fillRect/>
          </a:stretch>
        </p:blipFill>
        <p:spPr>
          <a:xfrm>
            <a:off x="2585794" y="3301408"/>
            <a:ext cx="6529025" cy="3407736"/>
          </a:xfrm>
          <a:prstGeom prst="rect">
            <a:avLst/>
          </a:prstGeom>
        </p:spPr>
      </p:pic>
      <p:cxnSp>
        <p:nvCxnSpPr>
          <p:cNvPr id="5" name="直接箭头连接符 4"/>
          <p:cNvCxnSpPr/>
          <p:nvPr/>
        </p:nvCxnSpPr>
        <p:spPr>
          <a:xfrm>
            <a:off x="1492557" y="5005276"/>
            <a:ext cx="1579256" cy="9640"/>
          </a:xfrm>
          <a:prstGeom prst="straightConnector1">
            <a:avLst/>
          </a:prstGeom>
          <a:ln>
            <a:tailEnd type="triangle"/>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sp>
        <p:nvSpPr>
          <p:cNvPr id="8" name="文本框 7"/>
          <p:cNvSpPr txBox="1"/>
          <p:nvPr/>
        </p:nvSpPr>
        <p:spPr>
          <a:xfrm>
            <a:off x="428503" y="4620918"/>
            <a:ext cx="2128109" cy="1477328"/>
          </a:xfrm>
          <a:prstGeom prst="rect">
            <a:avLst/>
          </a:prstGeom>
          <a:noFill/>
          <a:ln w="38100">
            <a:solidFill>
              <a:srgbClr val="3F6EAA"/>
            </a:solidFill>
          </a:ln>
        </p:spPr>
        <p:txBody>
          <a:bodyPr wrap="square" rtlCol="0">
            <a:spAutoFit/>
          </a:bodyPr>
          <a:lstStyle/>
          <a:p>
            <a:r>
              <a:rPr lang="zh-CN" altLang="en-US" dirty="0"/>
              <a:t>基于 </a:t>
            </a:r>
            <a:r>
              <a:rPr lang="en-US" altLang="zh-CN" dirty="0"/>
              <a:t>LLM </a:t>
            </a:r>
            <a:r>
              <a:rPr lang="zh-CN" altLang="en-US" dirty="0"/>
              <a:t>的 </a:t>
            </a:r>
            <a:r>
              <a:rPr lang="en-US" altLang="zh-CN" dirty="0"/>
              <a:t>Log Agent</a:t>
            </a:r>
            <a:br>
              <a:rPr lang="en-US" altLang="zh-CN" dirty="0"/>
            </a:br>
            <a:r>
              <a:rPr lang="zh-CN" altLang="en-US" dirty="0"/>
              <a:t>负责分析实时生成的日志段并识别遵循固定模式的线路</a:t>
            </a:r>
            <a:endParaRPr lang="zh-CN" altLang="en-US" dirty="0"/>
          </a:p>
        </p:txBody>
      </p:sp>
      <p:sp>
        <p:nvSpPr>
          <p:cNvPr id="11" name="文本框 10"/>
          <p:cNvSpPr txBox="1"/>
          <p:nvPr/>
        </p:nvSpPr>
        <p:spPr>
          <a:xfrm>
            <a:off x="0" y="6109202"/>
            <a:ext cx="3370404" cy="369332"/>
          </a:xfrm>
          <a:prstGeom prst="rect">
            <a:avLst/>
          </a:prstGeom>
          <a:noFill/>
          <a:ln w="38100">
            <a:solidFill>
              <a:schemeClr val="tx1"/>
            </a:solidFill>
          </a:ln>
        </p:spPr>
        <p:txBody>
          <a:bodyPr wrap="square" rtlCol="0">
            <a:spAutoFit/>
          </a:bodyPr>
          <a:lstStyle/>
          <a:p>
            <a:r>
              <a:rPr lang="zh-CN" altLang="en-US" dirty="0"/>
              <a:t>自洽，让另一个</a:t>
            </a:r>
            <a:r>
              <a:rPr lang="en-US" altLang="zh-CN" dirty="0"/>
              <a:t>LLM</a:t>
            </a:r>
            <a:r>
              <a:rPr lang="zh-CN" altLang="en-US" dirty="0"/>
              <a:t>来评判筛选</a:t>
            </a:r>
            <a:endParaRPr lang="zh-CN" altLang="en-US" dirty="0"/>
          </a:p>
        </p:txBody>
      </p:sp>
      <p:cxnSp>
        <p:nvCxnSpPr>
          <p:cNvPr id="16" name="直接箭头连接符 15"/>
          <p:cNvCxnSpPr>
            <a:stCxn id="11" idx="3"/>
          </p:cNvCxnSpPr>
          <p:nvPr/>
        </p:nvCxnSpPr>
        <p:spPr>
          <a:xfrm flipV="1">
            <a:off x="3370404" y="6109202"/>
            <a:ext cx="279699" cy="184666"/>
          </a:xfrm>
          <a:prstGeom prst="straightConnector1">
            <a:avLst/>
          </a:prstGeom>
          <a:ln>
            <a:tailEnd type="triangle"/>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spTree>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 y="2052084"/>
            <a:ext cx="9047927" cy="4476063"/>
          </a:xfrm>
        </p:spPr>
        <p:txBody>
          <a:bodyPr>
            <a:noAutofit/>
          </a:bodyPr>
          <a:lstStyle/>
          <a:p>
            <a:pPr>
              <a:lnSpc>
                <a:spcPct val="150000"/>
              </a:lnSpc>
              <a:buFont typeface="Wingdings" panose="05000000000000000000" pitchFamily="2" charset="2"/>
              <a:buChar char="Ø"/>
            </a:pPr>
            <a:r>
              <a:rPr lang="zh-CN" altLang="en-US" dirty="0"/>
              <a:t>根据第二步的故障诊断结果，如果属于某种基础设施故障，我们会进行相应的检测测试，以识别问题节点。</a:t>
            </a: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3. Fast Fault Detection and Recovery</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955265"/>
            <a:ext cx="9144001" cy="4476063"/>
          </a:xfrm>
        </p:spPr>
        <p:txBody>
          <a:bodyPr>
            <a:noAutofit/>
          </a:bodyPr>
          <a:lstStyle/>
          <a:p>
            <a:pPr marL="0" indent="0">
              <a:lnSpc>
                <a:spcPct val="150000"/>
              </a:lnSpc>
              <a:buNone/>
            </a:pPr>
            <a:r>
              <a:rPr lang="en-US" altLang="zh-CN" dirty="0"/>
              <a:t>System Design : Developing a trial coordinator to harmonize the operations of the cluster scheduler and LLM framework</a:t>
            </a:r>
            <a:br>
              <a:rPr lang="en-US" altLang="zh-CN" dirty="0"/>
            </a:br>
            <a:r>
              <a:rPr lang="en-US" altLang="zh-CN" dirty="0"/>
              <a:t>Incorporates the following three key techniques aimed at enhancing the efficiency of the evaluation process</a:t>
            </a:r>
            <a:endParaRPr lang="en-US" altLang="zh-CN" dirty="0"/>
          </a:p>
          <a:p>
            <a:pPr>
              <a:lnSpc>
                <a:spcPct val="150000"/>
              </a:lnSpc>
              <a:buFont typeface="Wingdings" panose="05000000000000000000" pitchFamily="2" charset="2"/>
              <a:buChar char="Ø"/>
            </a:pPr>
            <a:r>
              <a:rPr lang="en-US" altLang="zh-CN" dirty="0"/>
              <a:t>1. Decoupling Remote Model Loading </a:t>
            </a:r>
            <a:endParaRPr lang="en-US" altLang="zh-CN" dirty="0"/>
          </a:p>
          <a:p>
            <a:pPr>
              <a:lnSpc>
                <a:spcPct val="150000"/>
              </a:lnSpc>
              <a:buFont typeface="Wingdings" panose="05000000000000000000" pitchFamily="2" charset="2"/>
              <a:buChar char="Ø"/>
            </a:pPr>
            <a:r>
              <a:rPr lang="en-US" altLang="zh-CN" dirty="0"/>
              <a:t>2. Decoupling Metric Computation</a:t>
            </a:r>
            <a:endParaRPr lang="en-US" altLang="zh-CN" dirty="0"/>
          </a:p>
          <a:p>
            <a:pPr>
              <a:lnSpc>
                <a:spcPct val="150000"/>
              </a:lnSpc>
              <a:buFont typeface="Wingdings" panose="05000000000000000000" pitchFamily="2" charset="2"/>
              <a:buChar char="Ø"/>
            </a:pPr>
            <a:r>
              <a:rPr lang="en-US" altLang="zh-CN" dirty="0"/>
              <a:t>3. Prior-based Elastic Scheduling</a:t>
            </a:r>
            <a:endParaRPr lang="en-US" altLang="zh-CN" dirty="0"/>
          </a:p>
          <a:p>
            <a:pPr>
              <a:lnSpc>
                <a:spcPct val="150000"/>
              </a:lnSpc>
              <a:buFont typeface="Wingdings" panose="05000000000000000000" pitchFamily="2" charset="2"/>
              <a:buChar char="Ø"/>
            </a:pPr>
            <a:endParaRPr lang="en-US" altLang="zh-CN" dirty="0"/>
          </a:p>
          <a:p>
            <a:pPr marL="0" indent="0">
              <a:lnSpc>
                <a:spcPct val="150000"/>
              </a:lnSpc>
              <a:buNone/>
            </a:pPr>
            <a:endParaRPr lang="en-US" altLang="zh-CN" dirty="0"/>
          </a:p>
          <a:p>
            <a:pPr>
              <a:lnSpc>
                <a:spcPct val="150000"/>
              </a:lnSpc>
              <a:buFont typeface="Wingdings" panose="05000000000000000000" pitchFamily="2" charset="2"/>
              <a:buChar char="Ø"/>
            </a:pP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Decoupled Scheduling for Evaluation</a:t>
            </a:r>
            <a:endParaRPr lang="en-US" altLang="zh-CN"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955265"/>
            <a:ext cx="9144001" cy="4476063"/>
          </a:xfrm>
        </p:spPr>
        <p:txBody>
          <a:bodyPr>
            <a:noAutofit/>
          </a:bodyPr>
          <a:lstStyle/>
          <a:p>
            <a:pPr>
              <a:lnSpc>
                <a:spcPct val="150000"/>
              </a:lnSpc>
              <a:buFont typeface="Wingdings" panose="05000000000000000000" pitchFamily="2" charset="2"/>
              <a:buChar char="Ø"/>
            </a:pPr>
            <a:r>
              <a:rPr lang="zh-CN" altLang="en-US" sz="1800" dirty="0"/>
              <a:t>图 </a:t>
            </a:r>
            <a:r>
              <a:rPr lang="en-US" altLang="zh-CN" sz="1800" dirty="0"/>
              <a:t>16</a:t>
            </a:r>
            <a:r>
              <a:rPr lang="zh-CN" altLang="en-US" sz="1800" dirty="0"/>
              <a:t>（左）显示了 </a:t>
            </a:r>
            <a:r>
              <a:rPr lang="en-US" altLang="zh-CN" sz="1800" dirty="0" err="1"/>
              <a:t>Seren</a:t>
            </a:r>
            <a:r>
              <a:rPr lang="en-US" altLang="zh-CN" sz="1800" dirty="0"/>
              <a:t> </a:t>
            </a:r>
            <a:r>
              <a:rPr lang="zh-CN" altLang="en-US" sz="1800" dirty="0"/>
              <a:t>中一系列并发评估试验的平均模型加载速度。</a:t>
            </a:r>
            <a:br>
              <a:rPr lang="en-US" altLang="zh-CN" sz="1800" dirty="0"/>
            </a:br>
            <a:r>
              <a:rPr lang="zh-CN" altLang="en-US" sz="1800" dirty="0"/>
              <a:t>由于存储 </a:t>
            </a:r>
            <a:r>
              <a:rPr lang="en-US" altLang="zh-CN" sz="1800" dirty="0"/>
              <a:t>NIC </a:t>
            </a:r>
            <a:r>
              <a:rPr lang="zh-CN" altLang="en-US" sz="1800" dirty="0"/>
              <a:t>的带宽限制 （</a:t>
            </a:r>
            <a:r>
              <a:rPr lang="en-US" altLang="zh-CN" sz="1800" dirty="0"/>
              <a:t>25Gb/s</a:t>
            </a:r>
            <a:r>
              <a:rPr lang="zh-CN" altLang="en-US" sz="1800" dirty="0"/>
              <a:t>），当在单个节点上将单 </a:t>
            </a:r>
            <a:r>
              <a:rPr lang="en-US" altLang="zh-CN" sz="1800" dirty="0"/>
              <a:t>GPU concurrent trails </a:t>
            </a:r>
            <a:r>
              <a:rPr lang="zh-CN" altLang="en-US" sz="1800" dirty="0"/>
              <a:t>次数从 </a:t>
            </a:r>
            <a:r>
              <a:rPr lang="en-US" altLang="zh-CN" sz="1800" dirty="0"/>
              <a:t>1 </a:t>
            </a:r>
            <a:r>
              <a:rPr lang="zh-CN" altLang="en-US" sz="1800" dirty="0"/>
              <a:t>个增加到 </a:t>
            </a:r>
            <a:r>
              <a:rPr lang="en-US" altLang="zh-CN" sz="1800" dirty="0"/>
              <a:t>8 </a:t>
            </a:r>
            <a:r>
              <a:rPr lang="zh-CN" altLang="en-US" sz="1800" dirty="0"/>
              <a:t>个时，加载速度会大幅下降。另一方面，当试验次数在 </a:t>
            </a:r>
            <a:r>
              <a:rPr lang="en-US" altLang="zh-CN" sz="1800" dirty="0"/>
              <a:t>8 </a:t>
            </a:r>
            <a:r>
              <a:rPr lang="zh-CN" altLang="en-US" sz="1800" dirty="0"/>
              <a:t>到 </a:t>
            </a:r>
            <a:r>
              <a:rPr lang="en-US" altLang="zh-CN" sz="1800" dirty="0"/>
              <a:t>256 </a:t>
            </a:r>
            <a:r>
              <a:rPr lang="zh-CN" altLang="en-US" sz="1800" dirty="0"/>
              <a:t>个 </a:t>
            </a:r>
            <a:r>
              <a:rPr lang="en-US" altLang="zh-CN" sz="1800" dirty="0"/>
              <a:t>GPU </a:t>
            </a:r>
            <a:r>
              <a:rPr lang="zh-CN" altLang="en-US" sz="1800" dirty="0"/>
              <a:t>之间时，加载速度会稳定下来。</a:t>
            </a:r>
            <a:endParaRPr lang="en-US" altLang="zh-CN"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Decoupled Scheduling for Evaluation</a:t>
            </a:r>
            <a:endParaRPr lang="en-US" altLang="zh-CN"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4259786" y="3678603"/>
            <a:ext cx="4457700" cy="2971800"/>
          </a:xfrm>
          <a:prstGeom prst="rect">
            <a:avLst/>
          </a:prstGeom>
        </p:spPr>
      </p:pic>
    </p:spTree>
  </p:cSld>
  <p:clrMapOvr>
    <a:masterClrMapping/>
  </p:clrMapOvr>
  <p:transition spd="med">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03720" y="1712171"/>
            <a:ext cx="9144001" cy="4476063"/>
          </a:xfrm>
        </p:spPr>
        <p:txBody>
          <a:bodyPr>
            <a:noAutofit/>
          </a:bodyPr>
          <a:lstStyle/>
          <a:p>
            <a:pPr>
              <a:lnSpc>
                <a:spcPct val="150000"/>
              </a:lnSpc>
              <a:buFont typeface="Wingdings" panose="05000000000000000000" pitchFamily="2" charset="2"/>
              <a:buChar char="Ø"/>
            </a:pPr>
            <a:r>
              <a:rPr lang="zh-CN" altLang="en-US" sz="1800" dirty="0"/>
              <a:t>作者提出的系统没有将每个评估数据集作为单独的试验提交，而是将模型加载过程与评估过程分开，如图 </a:t>
            </a:r>
            <a:r>
              <a:rPr lang="en-US" altLang="zh-CN" sz="1800" dirty="0"/>
              <a:t>16 </a:t>
            </a:r>
            <a:r>
              <a:rPr lang="zh-CN" altLang="en-US" sz="1800" dirty="0"/>
              <a:t>（右）所示。</a:t>
            </a:r>
            <a:endParaRPr lang="en-US" altLang="zh-CN" sz="18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Decoupled Scheduling for Evaluation</a:t>
            </a:r>
            <a:endParaRPr lang="en-US" altLang="zh-CN"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4639730" y="3000409"/>
            <a:ext cx="4400035" cy="2933356"/>
          </a:xfrm>
          <a:prstGeom prst="rect">
            <a:avLst/>
          </a:prstGeom>
        </p:spPr>
      </p:pic>
      <p:sp>
        <p:nvSpPr>
          <p:cNvPr id="6" name="文本框 5"/>
          <p:cNvSpPr txBox="1"/>
          <p:nvPr/>
        </p:nvSpPr>
        <p:spPr>
          <a:xfrm>
            <a:off x="-103720" y="3174425"/>
            <a:ext cx="4743450" cy="2585323"/>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US" altLang="zh-CN" dirty="0"/>
              <a:t>Trial coordinator</a:t>
            </a:r>
            <a:r>
              <a:rPr lang="zh-CN" altLang="en-US" dirty="0"/>
              <a:t>从集群计划程序中检索可用节点列表，然后为每个节点生成一系列 </a:t>
            </a:r>
            <a:r>
              <a:rPr lang="en-US" altLang="zh-CN" dirty="0"/>
              <a:t>precursor </a:t>
            </a:r>
            <a:r>
              <a:rPr lang="zh-CN" altLang="en-US" dirty="0"/>
              <a:t>作业。</a:t>
            </a:r>
            <a:endParaRPr lang="en-US" altLang="zh-CN" dirty="0"/>
          </a:p>
          <a:p>
            <a:pPr marL="285750" indent="-285750">
              <a:buClr>
                <a:schemeClr val="accent1"/>
              </a:buClr>
              <a:buFont typeface="Wingdings" panose="05000000000000000000" pitchFamily="2" charset="2"/>
              <a:buChar char="Ø"/>
            </a:pPr>
            <a:r>
              <a:rPr lang="zh-CN" altLang="en-US" dirty="0"/>
              <a:t>这些作业将模型从远程存储加载到本地共享内存。在此之后，</a:t>
            </a:r>
            <a:r>
              <a:rPr lang="en-US" altLang="zh-CN" dirty="0"/>
              <a:t>the trial coordinator</a:t>
            </a:r>
            <a:r>
              <a:rPr lang="zh-CN" altLang="en-US" dirty="0"/>
              <a:t>将评估作业提交给</a:t>
            </a:r>
            <a:r>
              <a:rPr lang="en-US" altLang="zh-CN" dirty="0"/>
              <a:t>scheduler</a:t>
            </a:r>
            <a:r>
              <a:rPr lang="zh-CN" altLang="en-US" dirty="0"/>
              <a:t>，</a:t>
            </a:r>
            <a:r>
              <a:rPr lang="en-US" altLang="zh-CN" dirty="0"/>
              <a:t>scheduler</a:t>
            </a:r>
            <a:r>
              <a:rPr lang="zh-CN" altLang="en-US" dirty="0"/>
              <a:t>通过高带宽 </a:t>
            </a:r>
            <a:r>
              <a:rPr lang="en-US" altLang="zh-CN" dirty="0"/>
              <a:t>PCIe </a:t>
            </a:r>
            <a:r>
              <a:rPr lang="zh-CN" altLang="en-US" dirty="0"/>
              <a:t>加载模型。此方法可有效利用空闲主机内存。在评估完成后，</a:t>
            </a:r>
            <a:r>
              <a:rPr lang="en-US" altLang="zh-CN" dirty="0"/>
              <a:t>the trial coordinator</a:t>
            </a:r>
            <a:r>
              <a:rPr lang="zh-CN" altLang="en-US" dirty="0"/>
              <a:t>清除文件。</a:t>
            </a:r>
            <a:endParaRPr lang="zh-CN" altLang="en-US" dirty="0"/>
          </a:p>
        </p:txBody>
      </p:sp>
    </p:spTree>
  </p:cSld>
  <p:clrMapOvr>
    <a:masterClrMapping/>
  </p:clrMapOvr>
  <p:transition spd="med">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179195" y="1108075"/>
            <a:ext cx="6887210" cy="1144270"/>
            <a:chOff x="2900" y="1427"/>
            <a:chExt cx="10846" cy="1802"/>
          </a:xfrm>
        </p:grpSpPr>
        <p:grpSp>
          <p:nvGrpSpPr>
            <p:cNvPr id="3" name="组合 2"/>
            <p:cNvGrpSpPr/>
            <p:nvPr/>
          </p:nvGrpSpPr>
          <p:grpSpPr>
            <a:xfrm>
              <a:off x="2900" y="1454"/>
              <a:ext cx="1328" cy="698"/>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a:ln>
                    <a:noFill/>
                  </a:ln>
                  <a:solidFill>
                    <a:srgbClr val="000000"/>
                  </a:solidFill>
                  <a:effectLst/>
                  <a:uLnTx/>
                  <a:uFillTx/>
                  <a:latin typeface="等线 Light" panose="02010600030101010101" charset="-122"/>
                  <a:ea typeface="等线" panose="02010600030101010101" charset="-122"/>
                  <a:cs typeface="+mn-cs"/>
                </a:endParaRPr>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7" name="直接连接符 6"/>
            <p:cNvCxnSpPr>
              <a:stCxn id="4" idx="6"/>
            </p:cNvCxnSpPr>
            <p:nvPr/>
          </p:nvCxnSpPr>
          <p:spPr>
            <a:xfrm>
              <a:off x="3990" y="2096"/>
              <a:ext cx="9643" cy="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92" y="1427"/>
              <a:ext cx="6909" cy="725"/>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Introduction</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nvGrpSpPr>
            <p:cNvPr id="12" name="组合 11"/>
            <p:cNvGrpSpPr/>
            <p:nvPr/>
          </p:nvGrpSpPr>
          <p:grpSpPr>
            <a:xfrm>
              <a:off x="2900" y="2531"/>
              <a:ext cx="1328" cy="698"/>
              <a:chOff x="666458" y="2486740"/>
              <a:chExt cx="468000" cy="245937"/>
            </a:xfrm>
          </p:grpSpPr>
          <p:sp>
            <p:nvSpPr>
              <p:cNvPr id="13" name="Freeform 10"/>
              <p:cNvSpPr/>
              <p:nvPr userDrawn="1"/>
            </p:nvSpPr>
            <p:spPr bwMode="auto">
              <a:xfrm>
                <a:off x="666458" y="2523219"/>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14" name="文本框 13"/>
              <p:cNvSpPr txBox="1"/>
              <p:nvPr userDrawn="1"/>
            </p:nvSpPr>
            <p:spPr>
              <a:xfrm>
                <a:off x="794142" y="2486740"/>
                <a:ext cx="212633" cy="245937"/>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cxnSp>
          <p:nvCxnSpPr>
            <p:cNvPr id="15" name="直接连接符 14"/>
            <p:cNvCxnSpPr>
              <a:stCxn id="13" idx="6"/>
            </p:cNvCxnSpPr>
            <p:nvPr/>
          </p:nvCxnSpPr>
          <p:spPr>
            <a:xfrm>
              <a:off x="3990" y="3176"/>
              <a:ext cx="9637" cy="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27" y="2499"/>
              <a:ext cx="9119" cy="7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Datacenter Characterization</a:t>
              </a:r>
              <a:endPar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grpSp>
      <p:sp>
        <p:nvSpPr>
          <p:cNvPr id="17" name="Freeform 10"/>
          <p:cNvSpPr/>
          <p:nvPr/>
        </p:nvSpPr>
        <p:spPr bwMode="auto">
          <a:xfrm>
            <a:off x="1179195" y="2497455"/>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18" name="直接连接符 17"/>
          <p:cNvCxnSpPr>
            <a:stCxn id="17" idx="6"/>
          </p:cNvCxnSpPr>
          <p:nvPr/>
        </p:nvCxnSpPr>
        <p:spPr>
          <a:xfrm>
            <a:off x="1871345" y="2841318"/>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75840" y="2400476"/>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Workload Profiling</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21" name="文本框 20"/>
          <p:cNvSpPr txBox="1"/>
          <p:nvPr/>
        </p:nvSpPr>
        <p:spPr>
          <a:xfrm>
            <a:off x="1409266" y="2461725"/>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2" name="Freeform 10"/>
          <p:cNvSpPr/>
          <p:nvPr/>
        </p:nvSpPr>
        <p:spPr bwMode="auto">
          <a:xfrm>
            <a:off x="1179195" y="3117876"/>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3" name="直接连接符 22"/>
          <p:cNvCxnSpPr>
            <a:stCxn id="22" idx="6"/>
          </p:cNvCxnSpPr>
          <p:nvPr/>
        </p:nvCxnSpPr>
        <p:spPr>
          <a:xfrm>
            <a:off x="1871345" y="3461739"/>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52546" y="3035781"/>
            <a:ext cx="5790565" cy="460375"/>
          </a:xfrm>
          <a:prstGeom prst="rect">
            <a:avLst/>
          </a:prstGeom>
          <a:noFill/>
        </p:spPr>
        <p:txBody>
          <a:bodyPr wrap="square" rtlCol="0">
            <a:spAutoFit/>
          </a:bodyPr>
          <a:lstStyle/>
          <a:p>
            <a:pPr algn="l"/>
            <a:r>
              <a:rPr lang="en-US" altLang="zh-CN" sz="2400" dirty="0"/>
              <a:t>Failure Analysis </a:t>
            </a:r>
            <a:endParaRPr lang="zh-CN" altLang="en-US" sz="2400" dirty="0"/>
          </a:p>
        </p:txBody>
      </p:sp>
      <p:sp>
        <p:nvSpPr>
          <p:cNvPr id="26" name="文本框 25"/>
          <p:cNvSpPr txBox="1"/>
          <p:nvPr/>
        </p:nvSpPr>
        <p:spPr>
          <a:xfrm>
            <a:off x="1409265" y="3044353"/>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Freeform 10"/>
          <p:cNvSpPr/>
          <p:nvPr/>
        </p:nvSpPr>
        <p:spPr bwMode="auto">
          <a:xfrm>
            <a:off x="1179195" y="3767801"/>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lumMod val="75000"/>
            </a:schemeClr>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29" name="直接连接符 28"/>
          <p:cNvCxnSpPr>
            <a:stCxn id="27" idx="6"/>
          </p:cNvCxnSpPr>
          <p:nvPr/>
        </p:nvCxnSpPr>
        <p:spPr>
          <a:xfrm>
            <a:off x="1871345" y="4111664"/>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252546" y="369660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t>Deployed LLM Systems</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1" name="文本框 30"/>
          <p:cNvSpPr txBox="1"/>
          <p:nvPr/>
        </p:nvSpPr>
        <p:spPr>
          <a:xfrm>
            <a:off x="1415860" y="3696607"/>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2" name="Freeform 10"/>
          <p:cNvSpPr/>
          <p:nvPr/>
        </p:nvSpPr>
        <p:spPr bwMode="auto">
          <a:xfrm>
            <a:off x="1179195" y="4334378"/>
            <a:ext cx="843280" cy="34386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cxnSp>
        <p:nvCxnSpPr>
          <p:cNvPr id="33" name="直接连接符 32"/>
          <p:cNvCxnSpPr>
            <a:stCxn id="32" idx="6"/>
          </p:cNvCxnSpPr>
          <p:nvPr/>
        </p:nvCxnSpPr>
        <p:spPr>
          <a:xfrm>
            <a:off x="1871345" y="4678241"/>
            <a:ext cx="611949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200275" y="4275687"/>
            <a:ext cx="57905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rPr>
              <a:t>Summary</a:t>
            </a:r>
            <a:endParaRPr kumimoji="0" lang="zh-CN" altLang="en-US" sz="2400" b="0" i="0" u="none" strike="noStrike" kern="1200" cap="none" spc="0" normalizeH="0" baseline="0" noProof="0" dirty="0">
              <a:ln>
                <a:noFill/>
              </a:ln>
              <a:solidFill>
                <a:srgbClr val="000000"/>
              </a:solidFill>
              <a:effectLst/>
              <a:uLnTx/>
              <a:uFillTx/>
              <a:latin typeface="等线 Light" panose="02010600030101010101" charset="-122"/>
              <a:ea typeface="等线" panose="02010600030101010101" charset="-122"/>
              <a:cs typeface="+mn-cs"/>
            </a:endParaRPr>
          </a:p>
        </p:txBody>
      </p:sp>
      <p:sp>
        <p:nvSpPr>
          <p:cNvPr id="36" name="文本框 35"/>
          <p:cNvSpPr txBox="1"/>
          <p:nvPr/>
        </p:nvSpPr>
        <p:spPr>
          <a:xfrm>
            <a:off x="1415860" y="4284259"/>
            <a:ext cx="383139" cy="443230"/>
          </a:xfrm>
          <a:prstGeom prst="rect">
            <a:avLst/>
          </a:prstGeom>
          <a:noFill/>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745820" y="1835498"/>
            <a:ext cx="9498472" cy="4921250"/>
          </a:xfrm>
        </p:spPr>
        <p:txBody>
          <a:bodyPr>
            <a:noAutofit/>
          </a:bodyPr>
          <a:lstStyle/>
          <a:p>
            <a:pPr lvl="2">
              <a:lnSpc>
                <a:spcPct val="150000"/>
              </a:lnSpc>
              <a:buFont typeface="Wingdings" panose="05000000000000000000" pitchFamily="2" charset="2"/>
              <a:buChar char="Ø"/>
            </a:pPr>
            <a:r>
              <a:rPr lang="zh-CN" altLang="en-US" sz="2000" dirty="0"/>
              <a:t>本文工作量主要体现在四个方面：</a:t>
            </a:r>
            <a:br>
              <a:rPr lang="en-US" altLang="zh-CN" sz="1670" dirty="0"/>
            </a:br>
            <a:r>
              <a:rPr lang="zh-CN" altLang="en-US" sz="2000" dirty="0"/>
              <a:t>（</a:t>
            </a:r>
            <a:r>
              <a:rPr lang="en-US" altLang="zh-CN" sz="2000" dirty="0"/>
              <a:t>1</a:t>
            </a:r>
            <a:r>
              <a:rPr lang="zh-CN" altLang="en-US" sz="2000" dirty="0"/>
              <a:t>）分析在数据中心上进行</a:t>
            </a:r>
            <a:r>
              <a:rPr lang="en-US" altLang="zh-CN" sz="2000" dirty="0"/>
              <a:t>LLM</a:t>
            </a:r>
            <a:r>
              <a:rPr lang="zh-CN" altLang="en-US" sz="2000" dirty="0"/>
              <a:t>开发不同于先前</a:t>
            </a:r>
            <a:r>
              <a:rPr lang="en-US" altLang="zh-CN" sz="2000" dirty="0"/>
              <a:t>DL model</a:t>
            </a:r>
            <a:r>
              <a:rPr lang="zh-CN" altLang="en-US" sz="2000" dirty="0"/>
              <a:t>的特征和要求</a:t>
            </a:r>
            <a:br>
              <a:rPr lang="en-US" altLang="zh-CN" sz="2000" dirty="0"/>
            </a:br>
            <a:r>
              <a:rPr lang="zh-CN" altLang="en-US" sz="2000" dirty="0"/>
              <a:t>并对</a:t>
            </a:r>
            <a:r>
              <a:rPr lang="en-US" altLang="zh-CN" sz="2000" dirty="0"/>
              <a:t>LLM</a:t>
            </a:r>
            <a:r>
              <a:rPr lang="zh-CN" altLang="en-US" sz="2000" dirty="0"/>
              <a:t>工作负载进行侧写</a:t>
            </a:r>
            <a:br>
              <a:rPr lang="en-US" altLang="zh-CN" sz="2000" dirty="0"/>
            </a:br>
            <a:r>
              <a:rPr lang="zh-CN" altLang="en-US" sz="2000" dirty="0"/>
              <a:t>（</a:t>
            </a:r>
            <a:r>
              <a:rPr lang="en-US" altLang="zh-CN" sz="2000" dirty="0"/>
              <a:t>2</a:t>
            </a:r>
            <a:r>
              <a:rPr lang="zh-CN" altLang="en-US" sz="2000" dirty="0"/>
              <a:t>）平台集群上的工作负载故障分析和分类</a:t>
            </a:r>
            <a:br>
              <a:rPr lang="en-US" altLang="zh-CN" sz="1670" dirty="0"/>
            </a:br>
            <a:r>
              <a:rPr lang="zh-CN" altLang="en-US" sz="2000" dirty="0"/>
              <a:t>（</a:t>
            </a:r>
            <a:r>
              <a:rPr lang="en-US" altLang="zh-CN" sz="2000" dirty="0"/>
              <a:t>3</a:t>
            </a:r>
            <a:r>
              <a:rPr lang="zh-CN" altLang="en-US" sz="2000" dirty="0"/>
              <a:t>）在预训练任务上，开发一个将 </a:t>
            </a:r>
            <a:r>
              <a:rPr lang="en-US" altLang="zh-CN" sz="2000" dirty="0"/>
              <a:t>LLM </a:t>
            </a:r>
            <a:r>
              <a:rPr lang="zh-CN" altLang="en-US" sz="2000" dirty="0"/>
              <a:t>与基于规则的诊断相结合的故障诊断系统，以便于故障分类和自动</a:t>
            </a:r>
            <a:r>
              <a:rPr lang="en-US" altLang="zh-CN" sz="2000" dirty="0"/>
              <a:t>/</a:t>
            </a:r>
            <a:r>
              <a:rPr lang="zh-CN" altLang="en-US" sz="2000" dirty="0"/>
              <a:t>人工恢复</a:t>
            </a:r>
            <a:r>
              <a:rPr lang="en-US" altLang="zh-CN" sz="2000" dirty="0"/>
              <a:t>LLM</a:t>
            </a:r>
            <a:r>
              <a:rPr lang="zh-CN" altLang="en-US" sz="2000" dirty="0"/>
              <a:t>工作负载，增强容错能力</a:t>
            </a:r>
            <a:br>
              <a:rPr lang="en-US" altLang="zh-CN" sz="2000" dirty="0"/>
            </a:br>
            <a:r>
              <a:rPr lang="zh-CN" altLang="en-US" sz="2000" dirty="0"/>
              <a:t>（</a:t>
            </a:r>
            <a:r>
              <a:rPr lang="en-US" altLang="zh-CN" sz="2000" dirty="0"/>
              <a:t>4</a:t>
            </a:r>
            <a:r>
              <a:rPr lang="zh-CN" altLang="en-US" sz="2000" dirty="0"/>
              <a:t>）在评估任务上，设计了解耦调度评估系统，通过试验分解和调度优化实现及时的性能反馈。</a:t>
            </a:r>
            <a:endParaRPr lang="en-US" altLang="zh-CN" sz="20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Summary</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714318"/>
            <a:ext cx="9144000" cy="5773239"/>
          </a:xfrm>
        </p:spPr>
        <p:txBody>
          <a:bodyPr>
            <a:noAutofit/>
          </a:bodyPr>
          <a:lstStyle/>
          <a:p>
            <a:pPr algn="l">
              <a:lnSpc>
                <a:spcPct val="100000"/>
              </a:lnSpc>
              <a:buSzTx/>
              <a:buFont typeface="Wingdings" panose="05000000000000000000" pitchFamily="2" charset="2"/>
              <a:buChar char="Ø"/>
            </a:pPr>
            <a:r>
              <a:rPr lang="en-US" altLang="zh-CN" dirty="0">
                <a:sym typeface="+mn-ea"/>
              </a:rPr>
              <a:t>Brief Introduction</a:t>
            </a:r>
            <a:endParaRPr lang="en-US" altLang="zh-CN" dirty="0">
              <a:sym typeface="+mn-ea"/>
            </a:endParaRPr>
          </a:p>
          <a:p>
            <a:pPr marL="457200" lvl="1" indent="0" algn="l">
              <a:lnSpc>
                <a:spcPct val="100000"/>
              </a:lnSpc>
              <a:buFont typeface="Wingdings" panose="05000000000000000000" pitchFamily="2" charset="2"/>
              <a:buNone/>
            </a:pPr>
            <a:r>
              <a:rPr lang="en-US" altLang="zh-CN" dirty="0">
                <a:sym typeface="+mn-ea"/>
              </a:rPr>
              <a:t>- Hanayo focuses on efficiency of LLM training</a:t>
            </a:r>
            <a:endParaRPr lang="en-US" altLang="zh-CN" dirty="0">
              <a:sym typeface="+mn-ea"/>
            </a:endParaRPr>
          </a:p>
          <a:p>
            <a:pPr marL="457200" lvl="1" indent="0" algn="l">
              <a:lnSpc>
                <a:spcPct val="100000"/>
              </a:lnSpc>
              <a:buFont typeface="Wingdings" panose="05000000000000000000" pitchFamily="2" charset="2"/>
              <a:buNone/>
            </a:pPr>
            <a:r>
              <a:rPr lang="en-US" altLang="zh-CN" dirty="0">
                <a:solidFill>
                  <a:schemeClr val="tx1"/>
                </a:solidFill>
                <a:sym typeface="+mn-ea"/>
              </a:rPr>
              <a:t>- It introduces a wave-like pipeline parallelism mechanism </a:t>
            </a:r>
            <a:endParaRPr lang="en-US" altLang="zh-CN" dirty="0">
              <a:sym typeface="+mn-ea"/>
            </a:endParaRPr>
          </a:p>
          <a:p>
            <a:pPr>
              <a:lnSpc>
                <a:spcPct val="100000"/>
              </a:lnSpc>
              <a:buFont typeface="Wingdings" panose="05000000000000000000" pitchFamily="2" charset="2"/>
              <a:buChar char="Ø"/>
            </a:pPr>
            <a:r>
              <a:rPr lang="en-US" altLang="zh-CN" dirty="0">
                <a:sym typeface="+mn-ea"/>
              </a:rPr>
              <a:t>Problems Solved</a:t>
            </a:r>
            <a:endParaRPr lang="en-US" altLang="zh-CN" dirty="0">
              <a:sym typeface="+mn-ea"/>
            </a:endParaRPr>
          </a:p>
          <a:p>
            <a:pPr marL="457200" lvl="1" indent="0">
              <a:lnSpc>
                <a:spcPct val="100000"/>
              </a:lnSpc>
              <a:buFont typeface="Wingdings" panose="05000000000000000000" pitchFamily="2" charset="2"/>
              <a:buNone/>
            </a:pPr>
            <a:r>
              <a:rPr lang="en-US" altLang="zh-CN" dirty="0">
                <a:sym typeface="+mn-ea"/>
              </a:rPr>
              <a:t>- Traditional methods suffer from memory and communication bottlenecks</a:t>
            </a:r>
            <a:endParaRPr lang="en-US" altLang="zh-CN" dirty="0">
              <a:sym typeface="+mn-ea"/>
            </a:endParaRPr>
          </a:p>
          <a:p>
            <a:pPr marL="457200" lvl="1" indent="0">
              <a:lnSpc>
                <a:spcPct val="100000"/>
              </a:lnSpc>
              <a:buFont typeface="Wingdings" panose="05000000000000000000" pitchFamily="2" charset="2"/>
              <a:buNone/>
            </a:pPr>
            <a:r>
              <a:rPr lang="en-US" altLang="zh-CN" dirty="0">
                <a:sym typeface="+mn-ea"/>
              </a:rPr>
              <a:t>- Hanayo avoid reusing models to reduce memory consumption</a:t>
            </a:r>
            <a:endParaRPr lang="en-US" altLang="zh-CN" dirty="0">
              <a:sym typeface="+mn-ea"/>
            </a:endParaRPr>
          </a:p>
          <a:p>
            <a:pPr>
              <a:lnSpc>
                <a:spcPct val="100000"/>
              </a:lnSpc>
              <a:buFont typeface="Wingdings" panose="05000000000000000000" pitchFamily="2" charset="2"/>
              <a:buChar char="Ø"/>
            </a:pPr>
            <a:r>
              <a:rPr lang="en-US" altLang="zh-CN" dirty="0">
                <a:sym typeface="+mn-ea"/>
              </a:rPr>
              <a:t>Experimental Results</a:t>
            </a:r>
            <a:endParaRPr lang="en-US" altLang="zh-CN" dirty="0">
              <a:sym typeface="+mn-ea"/>
            </a:endParaRPr>
          </a:p>
          <a:p>
            <a:pPr marL="457200" lvl="1" indent="0">
              <a:lnSpc>
                <a:spcPct val="100000"/>
              </a:lnSpc>
              <a:buFont typeface="Wingdings" panose="05000000000000000000" pitchFamily="2" charset="2"/>
              <a:buNone/>
            </a:pPr>
            <a:r>
              <a:rPr lang="en-US" altLang="zh-CN" dirty="0">
                <a:sym typeface="+mn-ea"/>
              </a:rPr>
              <a:t>- Train models with GPT-like and BERT-like structures on 32 GPUs</a:t>
            </a:r>
            <a:endParaRPr lang="en-US" altLang="zh-CN" dirty="0">
              <a:sym typeface="+mn-ea"/>
            </a:endParaRPr>
          </a:p>
          <a:p>
            <a:pPr marL="457200" lvl="1" indent="0">
              <a:lnSpc>
                <a:spcPct val="100000"/>
              </a:lnSpc>
              <a:buFont typeface="Wingdings" panose="05000000000000000000" pitchFamily="2" charset="2"/>
              <a:buNone/>
            </a:pPr>
            <a:r>
              <a:rPr lang="en-US" altLang="zh-CN" dirty="0">
                <a:sym typeface="+mn-ea"/>
              </a:rPr>
              <a:t>- Throughput is 30.4% higher than the state-of-the-art method</a:t>
            </a:r>
            <a:endParaRPr lang="en-US" altLang="zh-CN"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Abstract</a:t>
            </a:r>
            <a:endParaRPr lang="zh-CN" altLang="en-US" sz="3200" b="1" kern="1200" dirty="0">
              <a:solidFill>
                <a:schemeClr val="accent1"/>
              </a:solidFill>
              <a:latin typeface="+mj-lt"/>
              <a:ea typeface="+mj-ea"/>
              <a:cs typeface="+mj-cs"/>
              <a:sym typeface="+mn-ea"/>
            </a:endParaRPr>
          </a:p>
        </p:txBody>
      </p:sp>
      <p:pic>
        <p:nvPicPr>
          <p:cNvPr id="5" name="图片 4"/>
          <p:cNvPicPr>
            <a:picLocks noChangeAspect="1"/>
          </p:cNvPicPr>
          <p:nvPr/>
        </p:nvPicPr>
        <p:blipFill>
          <a:blip r:embed="rId1"/>
          <a:stretch>
            <a:fillRect/>
          </a:stretch>
        </p:blipFill>
        <p:spPr>
          <a:xfrm>
            <a:off x="293370" y="5071110"/>
            <a:ext cx="7103745" cy="1361440"/>
          </a:xfrm>
          <a:prstGeom prst="rect">
            <a:avLst/>
          </a:prstGeom>
        </p:spPr>
      </p:pic>
    </p:spTree>
  </p:cSld>
  <p:clrMapOvr>
    <a:masterClrMapping/>
  </p:clrMapOvr>
  <p:transition spd="med">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50545" y="1606898"/>
            <a:ext cx="9498472" cy="4921250"/>
          </a:xfrm>
        </p:spPr>
        <p:txBody>
          <a:bodyPr>
            <a:noAutofit/>
          </a:bodyPr>
          <a:lstStyle/>
          <a:p>
            <a:pPr lvl="2">
              <a:lnSpc>
                <a:spcPct val="150000"/>
              </a:lnSpc>
              <a:buFont typeface="Wingdings" panose="05000000000000000000" pitchFamily="2" charset="2"/>
              <a:buChar char="Ø"/>
            </a:pPr>
            <a:r>
              <a:rPr lang="zh-CN" altLang="en-US" sz="1800" dirty="0"/>
              <a:t>不足</a:t>
            </a:r>
            <a:r>
              <a:rPr lang="zh-CN" altLang="en-US" sz="2000" dirty="0"/>
              <a:t>之处</a:t>
            </a:r>
            <a:endParaRPr lang="en-US" altLang="zh-CN" sz="2000" dirty="0"/>
          </a:p>
          <a:p>
            <a:pPr lvl="2">
              <a:lnSpc>
                <a:spcPct val="150000"/>
              </a:lnSpc>
              <a:buFont typeface="Wingdings" panose="05000000000000000000" pitchFamily="2" charset="2"/>
              <a:buChar char="l"/>
            </a:pPr>
            <a:r>
              <a:rPr lang="zh-CN" altLang="en-US" sz="1800" dirty="0"/>
              <a:t>范围限制。（</a:t>
            </a:r>
            <a:r>
              <a:rPr lang="en-US" altLang="zh-CN" sz="1800" dirty="0"/>
              <a:t>1</a:t>
            </a:r>
            <a:r>
              <a:rPr lang="zh-CN" altLang="en-US" sz="1800" dirty="0"/>
              <a:t>） 分析侧重于模型服务之前的开发过程，而 </a:t>
            </a:r>
            <a:r>
              <a:rPr lang="en-US" altLang="zh-CN" sz="1800" dirty="0"/>
              <a:t>Acme </a:t>
            </a:r>
            <a:r>
              <a:rPr lang="zh-CN" altLang="en-US" sz="1800" dirty="0"/>
              <a:t>不包含任何服务作业（即部署阶段的工作负载）。（</a:t>
            </a:r>
            <a:r>
              <a:rPr lang="en-US" altLang="zh-CN" sz="1800" dirty="0"/>
              <a:t>2</a:t>
            </a:r>
            <a:r>
              <a:rPr lang="zh-CN" altLang="en-US" sz="1800" dirty="0"/>
              <a:t>） 主要将分析集中在 </a:t>
            </a:r>
            <a:r>
              <a:rPr lang="en-US" altLang="zh-CN" sz="1800" dirty="0"/>
              <a:t>GPU </a:t>
            </a:r>
            <a:r>
              <a:rPr lang="zh-CN" altLang="en-US" sz="1800" dirty="0"/>
              <a:t>作业上，为 </a:t>
            </a:r>
            <a:r>
              <a:rPr lang="en-US" altLang="zh-CN" sz="1800" dirty="0"/>
              <a:t>CPU </a:t>
            </a:r>
            <a:r>
              <a:rPr lang="zh-CN" altLang="en-US" sz="1800" dirty="0"/>
              <a:t>作业提供的空间有限。（</a:t>
            </a:r>
            <a:r>
              <a:rPr lang="en-US" altLang="zh-CN" sz="1800" dirty="0"/>
              <a:t>3</a:t>
            </a:r>
            <a:r>
              <a:rPr lang="zh-CN" altLang="en-US" sz="1800" dirty="0"/>
              <a:t>） 主要表征了基于 </a:t>
            </a:r>
            <a:r>
              <a:rPr lang="en-US" altLang="zh-CN" sz="1800" dirty="0"/>
              <a:t>transformer </a:t>
            </a:r>
            <a:r>
              <a:rPr lang="zh-CN" altLang="en-US" sz="1800" dirty="0"/>
              <a:t>的、仅解码器的架构模型 （</a:t>
            </a:r>
            <a:r>
              <a:rPr lang="en-US" altLang="zh-CN" sz="1800" dirty="0"/>
              <a:t>GPT-3 </a:t>
            </a:r>
            <a:r>
              <a:rPr lang="zh-CN" altLang="en-US" sz="1800" dirty="0"/>
              <a:t>和 </a:t>
            </a:r>
            <a:r>
              <a:rPr lang="en-US" altLang="zh-CN" sz="1800" dirty="0" err="1"/>
              <a:t>LLaMA</a:t>
            </a:r>
            <a:r>
              <a:rPr lang="en-US" altLang="zh-CN" sz="1800" dirty="0"/>
              <a:t> 2 </a:t>
            </a:r>
            <a:r>
              <a:rPr lang="zh-CN" altLang="en-US" sz="1800" dirty="0"/>
              <a:t>）其他模型架构，如多模态 </a:t>
            </a:r>
            <a:r>
              <a:rPr lang="en-US" altLang="zh-CN" sz="1800" dirty="0"/>
              <a:t>LLM </a:t>
            </a:r>
            <a:r>
              <a:rPr lang="zh-CN" altLang="en-US" sz="1800" dirty="0"/>
              <a:t>没有分析</a:t>
            </a:r>
            <a:endParaRPr lang="en-US" altLang="zh-CN" sz="1800" dirty="0"/>
          </a:p>
          <a:p>
            <a:pPr lvl="2">
              <a:lnSpc>
                <a:spcPct val="150000"/>
              </a:lnSpc>
              <a:buFont typeface="Wingdings" panose="05000000000000000000" pitchFamily="2" charset="2"/>
              <a:buChar char="l"/>
            </a:pPr>
            <a:r>
              <a:rPr lang="zh-CN" altLang="en-US" sz="1800" dirty="0"/>
              <a:t>持续的系统增强。随着大型模型的快速发展，本研究中描述的系统可能无法满足未来工作负载的需求。前面创建的针对预训练和评估的系统不一定能够适应高级训练工作负载，包括长序列预训练、</a:t>
            </a:r>
            <a:r>
              <a:rPr lang="en-US" altLang="zh-CN" sz="1800" dirty="0" err="1"/>
              <a:t>MoE</a:t>
            </a:r>
            <a:r>
              <a:rPr lang="en-US" altLang="zh-CN" sz="1800" dirty="0"/>
              <a:t> </a:t>
            </a:r>
            <a:r>
              <a:rPr lang="zh-CN" altLang="en-US" sz="1800" dirty="0"/>
              <a:t>预训练和高效的 </a:t>
            </a:r>
            <a:r>
              <a:rPr lang="en-US" altLang="zh-CN" sz="1800" dirty="0"/>
              <a:t>RLHF</a:t>
            </a:r>
            <a:r>
              <a:rPr lang="zh-CN" altLang="en-US" sz="1800" dirty="0"/>
              <a:t>。</a:t>
            </a:r>
            <a:endParaRPr lang="en-US" altLang="zh-CN" sz="1800" dirty="0"/>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Summary</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ea"/>
                <a:ea typeface="+mn-ea"/>
              </a:rPr>
              <a:t>Thank You</a:t>
            </a:r>
            <a:endParaRPr lang="zh-CN" altLang="en-US" dirty="0">
              <a:latin typeface="+mn-ea"/>
              <a:ea typeface="+mn-ea"/>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68923" y="1498419"/>
            <a:ext cx="4314527" cy="5230628"/>
          </a:xfrm>
        </p:spPr>
        <p:txBody>
          <a:bodyPr>
            <a:noAutofit/>
          </a:bodyPr>
          <a:lstStyle/>
          <a:p>
            <a:pPr marL="457200" lvl="1" indent="0">
              <a:lnSpc>
                <a:spcPct val="150000"/>
              </a:lnSpc>
              <a:buFont typeface="Wingdings" panose="05000000000000000000" pitchFamily="2" charset="2"/>
              <a:buNone/>
            </a:pPr>
            <a:br>
              <a:rPr lang="en-US" altLang="zh-CN" sz="2400" dirty="0"/>
            </a:br>
            <a:br>
              <a:rPr lang="en-US" altLang="zh-CN" sz="2400" dirty="0"/>
            </a:br>
            <a:br>
              <a:rPr lang="en-US" altLang="zh-CN" sz="1470" dirty="0">
                <a:sym typeface="+mn-ea"/>
              </a:rPr>
            </a:br>
            <a:endParaRPr lang="en-US" altLang="zh-CN" sz="1670" dirty="0">
              <a:sym typeface="+mn-ea"/>
            </a:endParaRPr>
          </a:p>
          <a:p>
            <a:pPr marL="1828800" lvl="4" indent="0">
              <a:lnSpc>
                <a:spcPct val="150000"/>
              </a:lnSpc>
              <a:buNone/>
            </a:pPr>
            <a:endParaRPr lang="en-US" altLang="zh-CN" sz="1670" dirty="0">
              <a:sym typeface="+mn-ea"/>
            </a:endParaRPr>
          </a:p>
          <a:p>
            <a:pPr lvl="3">
              <a:lnSpc>
                <a:spcPct val="150000"/>
              </a:lnSpc>
              <a:buFont typeface="Arial" panose="020B0604020202020204" pitchFamily="34" charset="0"/>
              <a:buChar char="•"/>
            </a:pPr>
            <a:endParaRPr lang="en-US" altLang="zh-CN" sz="1670"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Introduction</a:t>
            </a:r>
            <a:endParaRPr lang="zh-CN" altLang="en-US" sz="3200" b="1" kern="1200" dirty="0">
              <a:solidFill>
                <a:schemeClr val="accent1"/>
              </a:solidFill>
              <a:latin typeface="+mj-lt"/>
              <a:ea typeface="+mj-ea"/>
              <a:cs typeface="+mj-cs"/>
              <a:sym typeface="+mn-ea"/>
            </a:endParaRPr>
          </a:p>
        </p:txBody>
      </p:sp>
      <p:pic>
        <p:nvPicPr>
          <p:cNvPr id="10" name="图片 9"/>
          <p:cNvPicPr>
            <a:picLocks noChangeAspect="1"/>
          </p:cNvPicPr>
          <p:nvPr/>
        </p:nvPicPr>
        <p:blipFill>
          <a:blip r:embed="rId1"/>
          <a:srcRect l="6419" r="3950"/>
          <a:stretch>
            <a:fillRect/>
          </a:stretch>
        </p:blipFill>
        <p:spPr>
          <a:xfrm>
            <a:off x="247015" y="1642745"/>
            <a:ext cx="4244340" cy="2214880"/>
          </a:xfrm>
          <a:prstGeom prst="rect">
            <a:avLst/>
          </a:prstGeom>
        </p:spPr>
      </p:pic>
      <p:sp>
        <p:nvSpPr>
          <p:cNvPr id="11" name="文本框 10"/>
          <p:cNvSpPr txBox="1"/>
          <p:nvPr/>
        </p:nvSpPr>
        <p:spPr>
          <a:xfrm>
            <a:off x="4771390" y="2171065"/>
            <a:ext cx="3957955" cy="925830"/>
          </a:xfrm>
          <a:prstGeom prst="rect">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txBody>
          <a:bodyPr wrap="square" rtlCol="0">
            <a:noAutofit/>
          </a:bodyPr>
          <a:p>
            <a:r>
              <a:rPr lang="en-US" altLang="zh-CN"/>
              <a:t>Research shows that transformer surpasses previous neural networks in both CV and NLP</a:t>
            </a:r>
            <a:endParaRPr lang="en-US" altLang="zh-CN"/>
          </a:p>
        </p:txBody>
      </p:sp>
      <p:pic>
        <p:nvPicPr>
          <p:cNvPr id="12" name="图片 11"/>
          <p:cNvPicPr>
            <a:picLocks noChangeAspect="1"/>
          </p:cNvPicPr>
          <p:nvPr/>
        </p:nvPicPr>
        <p:blipFill>
          <a:blip r:embed="rId2"/>
          <a:stretch>
            <a:fillRect/>
          </a:stretch>
        </p:blipFill>
        <p:spPr>
          <a:xfrm>
            <a:off x="5012690" y="4043680"/>
            <a:ext cx="3902075" cy="2055495"/>
          </a:xfrm>
          <a:prstGeom prst="rect">
            <a:avLst/>
          </a:prstGeom>
        </p:spPr>
      </p:pic>
      <p:sp>
        <p:nvSpPr>
          <p:cNvPr id="15" name="文本框 14"/>
          <p:cNvSpPr txBox="1"/>
          <p:nvPr/>
        </p:nvSpPr>
        <p:spPr>
          <a:xfrm>
            <a:off x="5240020" y="6172200"/>
            <a:ext cx="3489325" cy="245110"/>
          </a:xfrm>
          <a:prstGeom prst="rect">
            <a:avLst/>
          </a:prstGeom>
          <a:noFill/>
        </p:spPr>
        <p:txBody>
          <a:bodyPr wrap="square" rtlCol="0">
            <a:spAutoFit/>
          </a:bodyPr>
          <a:p>
            <a:r>
              <a:rPr lang="zh-CN" altLang="en-US" sz="1000"/>
              <a:t>The number of model parameters is growing faster and faster</a:t>
            </a:r>
            <a:endParaRPr lang="zh-CN" altLang="en-US" sz="1000"/>
          </a:p>
        </p:txBody>
      </p:sp>
      <p:sp>
        <p:nvSpPr>
          <p:cNvPr id="16" name="文本框 15"/>
          <p:cNvSpPr txBox="1"/>
          <p:nvPr/>
        </p:nvSpPr>
        <p:spPr>
          <a:xfrm>
            <a:off x="384175" y="4798695"/>
            <a:ext cx="4572000" cy="922020"/>
          </a:xfrm>
          <a:prstGeom prst="rect">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txBody>
          <a:bodyPr wrap="square" rtlCol="0" anchor="t">
            <a:spAutoFit/>
          </a:bodyPr>
          <a:p>
            <a:pPr algn="l">
              <a:buClrTx/>
              <a:buSzTx/>
              <a:buFontTx/>
            </a:pPr>
            <a:r>
              <a:rPr lang="en-US" altLang="zh-CN">
                <a:sym typeface="+mn-ea"/>
              </a:rPr>
              <a:t>2014-2020 parameters increased 40-fold per 18 months  </a:t>
            </a:r>
            <a:endParaRPr lang="en-US" altLang="zh-CN"/>
          </a:p>
          <a:p>
            <a:pPr algn="l">
              <a:buClrTx/>
              <a:buSzTx/>
              <a:buFontTx/>
            </a:pPr>
            <a:r>
              <a:rPr lang="en-US" altLang="zh-CN">
                <a:sym typeface="+mn-ea"/>
              </a:rPr>
              <a:t>2020-2023 340-fold within the same period</a:t>
            </a:r>
            <a:endParaRPr lang="en-US" altLang="zh-CN">
              <a:sym typeface="+mn-ea"/>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676399"/>
            <a:ext cx="9144000" cy="4900689"/>
          </a:xfrm>
        </p:spPr>
        <p:txBody>
          <a:bodyPr>
            <a:noAutofit/>
          </a:bodyPr>
          <a:lstStyle/>
          <a:p>
            <a:pPr>
              <a:lnSpc>
                <a:spcPct val="150000"/>
              </a:lnSpc>
              <a:buFont typeface="Wingdings" panose="05000000000000000000" pitchFamily="2" charset="2"/>
              <a:buChar char="Ø"/>
            </a:pPr>
            <a:r>
              <a:rPr lang="en-US" altLang="zh-CN" sz="2400" dirty="0"/>
              <a:t>Many conclusions and implications from existing DL workloads analysis works , conducted before the rise of LLMs, are not applicable to LLM development. This is primarily due to the divergent characteristics and requirements of LLMs</a:t>
            </a:r>
            <a:endParaRPr lang="en-US" altLang="zh-CN" sz="2400" dirty="0"/>
          </a:p>
          <a:p>
            <a:pPr marL="457200" lvl="1" indent="0">
              <a:lnSpc>
                <a:spcPct val="150000"/>
              </a:lnSpc>
              <a:buNone/>
            </a:pPr>
            <a:r>
              <a:rPr lang="en-US" altLang="zh-CN" sz="2000" dirty="0">
                <a:sym typeface="+mn-ea"/>
              </a:rPr>
              <a:t>(1) Paradigm Transition :  performs self-supervised training on broad data and further adapts to a wide range of downstream tasks</a:t>
            </a:r>
            <a:endParaRPr lang="en-US" altLang="zh-CN" sz="2000" dirty="0">
              <a:sym typeface="+mn-ea"/>
            </a:endParaRPr>
          </a:p>
          <a:p>
            <a:pPr marL="457200" lvl="1" indent="0">
              <a:lnSpc>
                <a:spcPct val="150000"/>
              </a:lnSpc>
              <a:buNone/>
            </a:pPr>
            <a:r>
              <a:rPr lang="en-US" altLang="zh-CN" sz="2000" dirty="0">
                <a:sym typeface="+mn-ea"/>
              </a:rPr>
              <a:t>(2) Tailored Software Stack   </a:t>
            </a:r>
            <a:r>
              <a:rPr lang="en-US" altLang="zh-CN" sz="2000" dirty="0" err="1">
                <a:sym typeface="+mn-ea"/>
              </a:rPr>
              <a:t>e.g.Deepspeed</a:t>
            </a:r>
            <a:r>
              <a:rPr lang="en-US" altLang="zh-CN" sz="2000" dirty="0">
                <a:sym typeface="+mn-ea"/>
              </a:rPr>
              <a:t> Megatron </a:t>
            </a:r>
            <a:endParaRPr lang="en-US" altLang="zh-CN" sz="2000" dirty="0">
              <a:sym typeface="+mn-ea"/>
            </a:endParaRPr>
          </a:p>
          <a:p>
            <a:pPr marL="457200" lvl="1" indent="0">
              <a:lnSpc>
                <a:spcPct val="150000"/>
              </a:lnSpc>
              <a:buNone/>
            </a:pPr>
            <a:r>
              <a:rPr lang="en-US" altLang="zh-CN" sz="2000" dirty="0">
                <a:sym typeface="+mn-ea"/>
              </a:rPr>
              <a:t>(3) Unified Architecture : based on transformers</a:t>
            </a:r>
            <a:endParaRPr lang="en-US" altLang="zh-CN" sz="2000" dirty="0">
              <a:sym typeface="+mn-ea"/>
            </a:endParaRPr>
          </a:p>
          <a:p>
            <a:pPr lvl="2">
              <a:lnSpc>
                <a:spcPct val="150000"/>
              </a:lnSpc>
              <a:buFont typeface="Wingdings" panose="05000000000000000000" pitchFamily="2" charset="2"/>
              <a:buChar char="Ø"/>
            </a:pPr>
            <a:endParaRPr lang="en-US" altLang="zh-CN" sz="1670" dirty="0">
              <a:sym typeface="+mn-ea"/>
            </a:endParaRPr>
          </a:p>
          <a:p>
            <a:pPr marL="1371600" lvl="3" indent="0">
              <a:lnSpc>
                <a:spcPct val="150000"/>
              </a:lnSpc>
              <a:buNone/>
            </a:pPr>
            <a:endParaRPr lang="en-US" altLang="zh-CN" sz="1670" dirty="0">
              <a:sym typeface="+mn-ea"/>
            </a:endParaRPr>
          </a:p>
          <a:p>
            <a:pPr marL="1828800" lvl="4" indent="0">
              <a:lnSpc>
                <a:spcPct val="150000"/>
              </a:lnSpc>
              <a:buNone/>
            </a:pPr>
            <a:endParaRPr lang="en-US" altLang="zh-CN" sz="1670" dirty="0">
              <a:sym typeface="+mn-ea"/>
            </a:endParaRPr>
          </a:p>
          <a:p>
            <a:pPr lvl="3">
              <a:lnSpc>
                <a:spcPct val="150000"/>
              </a:lnSpc>
              <a:buFont typeface="Arial" panose="020B0604020202020204" pitchFamily="34" charset="0"/>
              <a:buChar char="•"/>
            </a:pPr>
            <a:endParaRPr lang="en-US" altLang="zh-CN" sz="1670"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Background</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25493" y="1786467"/>
            <a:ext cx="9498472" cy="4921250"/>
          </a:xfrm>
        </p:spPr>
        <p:txBody>
          <a:bodyPr>
            <a:noAutofit/>
          </a:bodyPr>
          <a:lstStyle/>
          <a:p>
            <a:pPr lvl="1">
              <a:lnSpc>
                <a:spcPct val="150000"/>
              </a:lnSpc>
              <a:buFont typeface="Wingdings" panose="05000000000000000000" pitchFamily="2" charset="2"/>
              <a:buChar char="Ø"/>
            </a:pPr>
            <a:r>
              <a:rPr lang="en-US" altLang="zh-CN" sz="2400" b="1" dirty="0"/>
              <a:t>Datacenter Acme </a:t>
            </a:r>
            <a:r>
              <a:rPr lang="en-US" altLang="zh-CN" sz="2400" dirty="0"/>
              <a:t>of Shanghai AI Laboratory.</a:t>
            </a:r>
            <a:br>
              <a:rPr lang="en-US" altLang="zh-CN" sz="2400" dirty="0"/>
            </a:br>
            <a:r>
              <a:rPr lang="en-US" altLang="zh-CN" sz="2400" dirty="0"/>
              <a:t> It houses two distinct clusters, </a:t>
            </a:r>
            <a:r>
              <a:rPr lang="en-US" altLang="zh-CN" sz="2400" dirty="0" err="1"/>
              <a:t>Seren</a:t>
            </a:r>
            <a:r>
              <a:rPr lang="en-US" altLang="zh-CN" sz="2400" dirty="0"/>
              <a:t> and </a:t>
            </a:r>
            <a:r>
              <a:rPr lang="en-US" altLang="zh-CN" sz="2400" dirty="0" err="1"/>
              <a:t>Kalos</a:t>
            </a:r>
            <a:br>
              <a:rPr lang="en-US" altLang="zh-CN" sz="2400" dirty="0"/>
            </a:br>
            <a:r>
              <a:rPr lang="en-US" altLang="zh-CN" sz="2400" dirty="0"/>
              <a:t>equipped with 4,704 A100 GPUs in total</a:t>
            </a:r>
            <a:br>
              <a:rPr lang="en-US" altLang="zh-CN" sz="2400" dirty="0"/>
            </a:br>
            <a:r>
              <a:rPr lang="en-US" altLang="zh-CN" sz="2400" b="1" dirty="0">
                <a:latin typeface="Aharoni" panose="02010803020104030203" pitchFamily="2" charset="-79"/>
                <a:cs typeface="Aharoni" panose="02010803020104030203" pitchFamily="2" charset="-79"/>
              </a:rPr>
              <a:t>dedicated to LLM development</a:t>
            </a:r>
            <a:endParaRPr lang="en-US" altLang="zh-CN" sz="2400" dirty="0"/>
          </a:p>
          <a:p>
            <a:pPr lvl="1">
              <a:lnSpc>
                <a:spcPct val="150000"/>
              </a:lnSpc>
              <a:buFont typeface="Wingdings" panose="05000000000000000000" pitchFamily="2" charset="2"/>
              <a:buChar char="Ø"/>
            </a:pPr>
            <a:r>
              <a:rPr lang="zh-CN" altLang="en-US" sz="1870" dirty="0">
                <a:sym typeface="+mn-ea"/>
              </a:rPr>
              <a:t>分析利用了 </a:t>
            </a:r>
            <a:r>
              <a:rPr lang="en-US" altLang="zh-CN" sz="1870" dirty="0">
                <a:sym typeface="+mn-ea"/>
              </a:rPr>
              <a:t>2023 </a:t>
            </a:r>
            <a:r>
              <a:rPr lang="zh-CN" altLang="en-US" sz="1870" dirty="0">
                <a:sym typeface="+mn-ea"/>
              </a:rPr>
              <a:t>年 </a:t>
            </a:r>
            <a:r>
              <a:rPr lang="en-US" altLang="zh-CN" sz="1870" dirty="0">
                <a:sym typeface="+mn-ea"/>
              </a:rPr>
              <a:t>3 </a:t>
            </a:r>
            <a:r>
              <a:rPr lang="zh-CN" altLang="en-US" sz="1870" dirty="0">
                <a:sym typeface="+mn-ea"/>
              </a:rPr>
              <a:t>月至 </a:t>
            </a:r>
            <a:r>
              <a:rPr lang="en-US" altLang="zh-CN" sz="1870" dirty="0">
                <a:sym typeface="+mn-ea"/>
              </a:rPr>
              <a:t>8 </a:t>
            </a:r>
            <a:r>
              <a:rPr lang="zh-CN" altLang="en-US" sz="1870" dirty="0">
                <a:sym typeface="+mn-ea"/>
              </a:rPr>
              <a:t>月的六个月期间收集的跟踪数据，包括计划程序日志、基础设施监控数据、故障日志和精细的分析数据。</a:t>
            </a:r>
            <a:endParaRPr lang="en-US" altLang="zh-CN" sz="1670" dirty="0">
              <a:sym typeface="+mn-ea"/>
            </a:endParaRPr>
          </a:p>
          <a:p>
            <a:pPr lvl="3">
              <a:lnSpc>
                <a:spcPct val="150000"/>
              </a:lnSpc>
              <a:buFont typeface="Wingdings" panose="05000000000000000000" pitchFamily="2" charset="2"/>
              <a:buChar char="l"/>
            </a:pPr>
            <a:endParaRPr lang="en-US" altLang="zh-CN" sz="1470" dirty="0">
              <a:sym typeface="+mn-ea"/>
            </a:endParaRPr>
          </a:p>
          <a:p>
            <a:pPr lvl="4">
              <a:lnSpc>
                <a:spcPct val="150000"/>
              </a:lnSpc>
              <a:buFont typeface="Wingdings" panose="05000000000000000000" pitchFamily="2" charset="2"/>
              <a:buChar char="l"/>
            </a:pPr>
            <a:endParaRPr lang="en-US" altLang="zh-CN" sz="1670" dirty="0">
              <a:sym typeface="+mn-ea"/>
            </a:endParaRPr>
          </a:p>
          <a:p>
            <a:pPr marL="1828800" lvl="4" indent="0">
              <a:lnSpc>
                <a:spcPct val="150000"/>
              </a:lnSpc>
              <a:buNone/>
            </a:pPr>
            <a:endParaRPr lang="en-US" altLang="zh-CN" sz="1670" dirty="0">
              <a:sym typeface="+mn-ea"/>
            </a:endParaRPr>
          </a:p>
          <a:p>
            <a:pPr lvl="3">
              <a:lnSpc>
                <a:spcPct val="150000"/>
              </a:lnSpc>
              <a:buFont typeface="Arial" panose="020B0604020202020204" pitchFamily="34" charset="0"/>
              <a:buChar char="•"/>
            </a:pPr>
            <a:endParaRPr lang="en-US" altLang="zh-CN" sz="1670"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Background</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354472" y="1498418"/>
            <a:ext cx="9498472" cy="4947138"/>
          </a:xfrm>
        </p:spPr>
        <p:txBody>
          <a:bodyPr>
            <a:noAutofit/>
          </a:bodyPr>
          <a:lstStyle/>
          <a:p>
            <a:pPr lvl="1">
              <a:lnSpc>
                <a:spcPct val="150000"/>
              </a:lnSpc>
              <a:buFont typeface="Wingdings" panose="05000000000000000000" pitchFamily="2" charset="2"/>
              <a:buChar char="Ø"/>
            </a:pPr>
            <a:r>
              <a:rPr lang="en-US" altLang="zh-CN" sz="2000" dirty="0"/>
              <a:t>(1) Job Log.  Includes the job’s execution time (submission, start, and end), final status (completed, canceled, failed), requested resources (CPU, GPU, memory), work directory, and other relevant data.</a:t>
            </a:r>
            <a:endParaRPr lang="en-US" altLang="zh-CN" sz="2000" dirty="0"/>
          </a:p>
          <a:p>
            <a:pPr lvl="1">
              <a:lnSpc>
                <a:spcPct val="150000"/>
              </a:lnSpc>
              <a:buFont typeface="Wingdings" panose="05000000000000000000" pitchFamily="2" charset="2"/>
              <a:buChar char="Ø"/>
            </a:pPr>
            <a:r>
              <a:rPr lang="en-US" altLang="zh-CN" sz="2000" dirty="0"/>
              <a:t>(2) Hardware Monitor Data.  We collect CPU, memory, and network usage data from Prometheus database, GPU-related metrics from NVIDIA DCGM , and power-related data from IPMI . The sampling interval for this data is set at 15 seconds.</a:t>
            </a:r>
            <a:endParaRPr lang="en-US" altLang="zh-CN" sz="2000" dirty="0"/>
          </a:p>
          <a:p>
            <a:pPr lvl="1">
              <a:lnSpc>
                <a:spcPct val="150000"/>
              </a:lnSpc>
              <a:buFont typeface="Wingdings" panose="05000000000000000000" pitchFamily="2" charset="2"/>
              <a:buChar char="Ø"/>
            </a:pPr>
            <a:r>
              <a:rPr lang="en-US" altLang="zh-CN" sz="2000" dirty="0"/>
              <a:t>(3) Runtime Log.  To conduct a precise job failure analysis, we capture </a:t>
            </a:r>
            <a:r>
              <a:rPr lang="en-US" altLang="zh-CN" sz="2000" dirty="0" err="1"/>
              <a:t>stdout</a:t>
            </a:r>
            <a:r>
              <a:rPr lang="en-US" altLang="zh-CN" sz="2000" dirty="0"/>
              <a:t> and stderr logs from LLM frameworks during job execution. </a:t>
            </a:r>
            <a:endParaRPr lang="en-US" altLang="zh-CN" sz="2000" dirty="0"/>
          </a:p>
          <a:p>
            <a:pPr lvl="1">
              <a:lnSpc>
                <a:spcPct val="150000"/>
              </a:lnSpc>
              <a:buFont typeface="Wingdings" panose="05000000000000000000" pitchFamily="2" charset="2"/>
              <a:buChar char="Ø"/>
            </a:pPr>
            <a:r>
              <a:rPr lang="en-US" altLang="zh-CN" sz="2000" dirty="0"/>
              <a:t>(4) Profiling Data.   For a subset of representative jobs, we delve deeper by performing </a:t>
            </a:r>
            <a:r>
              <a:rPr lang="en-US" altLang="zh-CN" sz="2000" dirty="0" err="1"/>
              <a:t>finegrained</a:t>
            </a:r>
            <a:r>
              <a:rPr lang="en-US" altLang="zh-CN" sz="2000" dirty="0"/>
              <a:t> profiling using tools like DCGM. </a:t>
            </a:r>
            <a:endParaRPr lang="en-US" altLang="zh-CN" sz="2000" dirty="0">
              <a:sym typeface="+mn-ea"/>
            </a:endParaRPr>
          </a:p>
          <a:p>
            <a:pPr marL="1828800" lvl="4" indent="0">
              <a:lnSpc>
                <a:spcPct val="150000"/>
              </a:lnSpc>
              <a:buNone/>
            </a:pPr>
            <a:endParaRPr lang="en-US" altLang="zh-CN" dirty="0">
              <a:sym typeface="+mn-ea"/>
            </a:endParaRPr>
          </a:p>
          <a:p>
            <a:pPr lvl="3">
              <a:lnSpc>
                <a:spcPct val="150000"/>
              </a:lnSpc>
              <a:buFont typeface="Arial" panose="020B0604020202020204" pitchFamily="34" charset="0"/>
              <a:buChar char="•"/>
            </a:pPr>
            <a:endParaRPr lang="en-US" altLang="zh-CN"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Data source </a:t>
            </a:r>
            <a:r>
              <a:rPr lang="en-US" altLang="zh-CN" sz="3200" b="1" kern="1200" dirty="0" err="1">
                <a:solidFill>
                  <a:schemeClr val="accent1"/>
                </a:solidFill>
                <a:latin typeface="+mj-lt"/>
                <a:ea typeface="+mj-ea"/>
                <a:cs typeface="+mj-cs"/>
                <a:sym typeface="+mn-ea"/>
              </a:rPr>
              <a:t>tracement</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25493" y="1786467"/>
            <a:ext cx="9498472" cy="4921250"/>
          </a:xfrm>
        </p:spPr>
        <p:txBody>
          <a:bodyPr>
            <a:noAutofit/>
          </a:bodyPr>
          <a:lstStyle/>
          <a:p>
            <a:pPr lvl="1">
              <a:lnSpc>
                <a:spcPct val="150000"/>
              </a:lnSpc>
              <a:buFont typeface="Wingdings" panose="05000000000000000000" pitchFamily="2" charset="2"/>
              <a:buChar char="Ø"/>
            </a:pPr>
            <a:r>
              <a:rPr lang="en-US" altLang="zh-CN" sz="2400" dirty="0"/>
              <a:t>key findings and identified challenges :</a:t>
            </a:r>
            <a:br>
              <a:rPr lang="en-US" altLang="zh-CN" sz="2400" dirty="0"/>
            </a:br>
            <a:r>
              <a:rPr lang="en-US" altLang="zh-CN" sz="2400" dirty="0"/>
              <a:t>• Shorter Job Duration and Unfair Queuing Delay</a:t>
            </a:r>
            <a:br>
              <a:rPr lang="en-US" altLang="zh-CN" sz="2400" dirty="0"/>
            </a:br>
            <a:r>
              <a:rPr lang="en-US" altLang="zh-CN" sz="2400" dirty="0"/>
              <a:t>• Imbalanced Resource Usage</a:t>
            </a:r>
            <a:br>
              <a:rPr lang="en-US" altLang="zh-CN" sz="2400" dirty="0"/>
            </a:br>
            <a:r>
              <a:rPr lang="en-US" altLang="zh-CN" sz="2400" dirty="0"/>
              <a:t>• Long GPU Idle Time in Evaluation Workload</a:t>
            </a:r>
            <a:br>
              <a:rPr lang="en-US" altLang="zh-CN" sz="2400" dirty="0"/>
            </a:br>
            <a:r>
              <a:rPr lang="en-US" altLang="zh-CN" sz="2400" dirty="0"/>
              <a:t>• Frequent Job Failures</a:t>
            </a:r>
            <a:br>
              <a:rPr lang="en-US" altLang="zh-CN" sz="2400" dirty="0"/>
            </a:br>
            <a:br>
              <a:rPr lang="en-US" altLang="zh-CN" sz="2400" dirty="0"/>
            </a:br>
            <a:br>
              <a:rPr lang="en-US" altLang="zh-CN" sz="1470" dirty="0">
                <a:sym typeface="+mn-ea"/>
              </a:rPr>
            </a:br>
            <a:endParaRPr lang="en-US" altLang="zh-CN" sz="1670" dirty="0">
              <a:sym typeface="+mn-ea"/>
            </a:endParaRPr>
          </a:p>
          <a:p>
            <a:pPr marL="1828800" lvl="4" indent="0">
              <a:lnSpc>
                <a:spcPct val="150000"/>
              </a:lnSpc>
              <a:buNone/>
            </a:pPr>
            <a:endParaRPr lang="en-US" altLang="zh-CN" sz="1670" dirty="0">
              <a:sym typeface="+mn-ea"/>
            </a:endParaRPr>
          </a:p>
          <a:p>
            <a:pPr lvl="3">
              <a:lnSpc>
                <a:spcPct val="150000"/>
              </a:lnSpc>
              <a:buFont typeface="Arial" panose="020B0604020202020204" pitchFamily="34" charset="0"/>
              <a:buChar char="•"/>
            </a:pPr>
            <a:endParaRPr lang="en-US" altLang="zh-CN" sz="1670" dirty="0">
              <a:sym typeface="+mn-ea"/>
            </a:endParaRPr>
          </a:p>
        </p:txBody>
      </p:sp>
      <p:sp>
        <p:nvSpPr>
          <p:cNvPr id="3" name="标题 2"/>
          <p:cNvSpPr>
            <a:spLocks noGrp="1"/>
          </p:cNvSpPr>
          <p:nvPr>
            <p:ph type="title"/>
          </p:nvPr>
        </p:nvSpPr>
        <p:spPr>
          <a:xfrm>
            <a:off x="-340477" y="924235"/>
            <a:ext cx="8372163" cy="574183"/>
          </a:xfrm>
        </p:spPr>
        <p:txBody>
          <a:bodyPr>
            <a:normAutofit fontScale="90000"/>
          </a:bodyPr>
          <a:lstStyle/>
          <a:p>
            <a:pPr marL="457200" lvl="1">
              <a:lnSpc>
                <a:spcPct val="150000"/>
              </a:lnSpc>
            </a:pPr>
            <a:r>
              <a:rPr lang="en-US" altLang="zh-CN" sz="3200" b="1" kern="1200" dirty="0">
                <a:solidFill>
                  <a:schemeClr val="accent1"/>
                </a:solidFill>
                <a:latin typeface="+mj-lt"/>
                <a:ea typeface="+mj-ea"/>
                <a:cs typeface="+mj-cs"/>
                <a:sym typeface="+mn-ea"/>
              </a:rPr>
              <a:t>Background</a:t>
            </a:r>
            <a:endParaRPr lang="zh-CN" altLang="en-US" sz="3200" b="1" kern="1200" dirty="0">
              <a:solidFill>
                <a:schemeClr val="accent1"/>
              </a:solidFill>
              <a:latin typeface="+mj-lt"/>
              <a:ea typeface="+mj-ea"/>
              <a:cs typeface="+mj-cs"/>
              <a:sym typeface="+mn-ea"/>
            </a:endParaRPr>
          </a:p>
        </p:txBody>
      </p:sp>
    </p:spTree>
  </p:cSld>
  <p:clrMapOvr>
    <a:masterClrMapping/>
  </p:clrMapOvr>
  <p:transition spd="med">
    <p:push/>
  </p:transition>
</p:sld>
</file>

<file path=ppt/tags/tag1.xml><?xml version="1.0" encoding="utf-8"?>
<p:tagLst xmlns:p="http://schemas.openxmlformats.org/presentationml/2006/main">
  <p:tag name="KSO_WM_DIAGRAM_VIRTUALLY_FRAME" val="{&quot;height&quot;:285.4682677165354,&quot;left&quot;:92.85,&quot;top&quot;:87.45,&quot;width&quot;:542.3}"/>
</p:tagLst>
</file>

<file path=ppt/tags/tag10.xml><?xml version="1.0" encoding="utf-8"?>
<p:tagLst xmlns:p="http://schemas.openxmlformats.org/presentationml/2006/main">
  <p:tag name="KSO_WM_DIAGRAM_VIRTUALLY_FRAME" val="{&quot;height&quot;:285.4682677165354,&quot;left&quot;:92.85,&quot;top&quot;:87.45,&quot;width&quot;:542.3}"/>
</p:tagLst>
</file>

<file path=ppt/tags/tag11.xml><?xml version="1.0" encoding="utf-8"?>
<p:tagLst xmlns:p="http://schemas.openxmlformats.org/presentationml/2006/main">
  <p:tag name="KSO_WM_DIAGRAM_VIRTUALLY_FRAME" val="{&quot;height&quot;:285.4682677165354,&quot;left&quot;:92.85,&quot;top&quot;:87.45,&quot;width&quot;:542.3}"/>
</p:tagLst>
</file>

<file path=ppt/tags/tag12.xml><?xml version="1.0" encoding="utf-8"?>
<p:tagLst xmlns:p="http://schemas.openxmlformats.org/presentationml/2006/main">
  <p:tag name="KSO_WM_DIAGRAM_VIRTUALLY_FRAME" val="{&quot;height&quot;:285.4682677165354,&quot;left&quot;:92.85,&quot;top&quot;:87.45,&quot;width&quot;:542.3}"/>
</p:tagLst>
</file>

<file path=ppt/tags/tag13.xml><?xml version="1.0" encoding="utf-8"?>
<p:tagLst xmlns:p="http://schemas.openxmlformats.org/presentationml/2006/main">
  <p:tag name="KSO_WM_DIAGRAM_VIRTUALLY_FRAME" val="{&quot;height&quot;:285.4682677165354,&quot;left&quot;:92.85,&quot;top&quot;:87.45,&quot;width&quot;:542.3}"/>
</p:tagLst>
</file>

<file path=ppt/tags/tag14.xml><?xml version="1.0" encoding="utf-8"?>
<p:tagLst xmlns:p="http://schemas.openxmlformats.org/presentationml/2006/main">
  <p:tag name="KSO_WM_DIAGRAM_VIRTUALLY_FRAME" val="{&quot;height&quot;:285.4682677165354,&quot;left&quot;:92.85,&quot;top&quot;:87.45,&quot;width&quot;:542.3}"/>
</p:tagLst>
</file>

<file path=ppt/tags/tag15.xml><?xml version="1.0" encoding="utf-8"?>
<p:tagLst xmlns:p="http://schemas.openxmlformats.org/presentationml/2006/main">
  <p:tag name="KSO_WM_DIAGRAM_VIRTUALLY_FRAME" val="{&quot;height&quot;:285.4682677165354,&quot;left&quot;:92.85,&quot;top&quot;:87.45,&quot;width&quot;:542.3}"/>
</p:tagLst>
</file>

<file path=ppt/tags/tag16.xml><?xml version="1.0" encoding="utf-8"?>
<p:tagLst xmlns:p="http://schemas.openxmlformats.org/presentationml/2006/main">
  <p:tag name="KSO_WM_DIAGRAM_VIRTUALLY_FRAME" val="{&quot;height&quot;:285.4682677165354,&quot;left&quot;:92.85,&quot;top&quot;:87.45,&quot;width&quot;:542.3}"/>
</p:tagLst>
</file>

<file path=ppt/tags/tag17.xml><?xml version="1.0" encoding="utf-8"?>
<p:tagLst xmlns:p="http://schemas.openxmlformats.org/presentationml/2006/main">
  <p:tag name="KSO_WM_DIAGRAM_VIRTUALLY_FRAME" val="{&quot;height&quot;:285.4682677165354,&quot;left&quot;:92.85,&quot;top&quot;:87.45,&quot;width&quot;:542.3}"/>
</p:tagLst>
</file>

<file path=ppt/tags/tag18.xml><?xml version="1.0" encoding="utf-8"?>
<p:tagLst xmlns:p="http://schemas.openxmlformats.org/presentationml/2006/main">
  <p:tag name="KSO_WM_DIAGRAM_VIRTUALLY_FRAME" val="{&quot;height&quot;:285.4682677165354,&quot;left&quot;:92.85,&quot;top&quot;:87.45,&quot;width&quot;:542.3}"/>
</p:tagLst>
</file>

<file path=ppt/tags/tag19.xml><?xml version="1.0" encoding="utf-8"?>
<p:tagLst xmlns:p="http://schemas.openxmlformats.org/presentationml/2006/main">
  <p:tag name="KSO_WM_DIAGRAM_VIRTUALLY_FRAME" val="{&quot;height&quot;:285.4682677165354,&quot;left&quot;:92.85,&quot;top&quot;:87.45,&quot;width&quot;:542.3}"/>
</p:tagLst>
</file>

<file path=ppt/tags/tag2.xml><?xml version="1.0" encoding="utf-8"?>
<p:tagLst xmlns:p="http://schemas.openxmlformats.org/presentationml/2006/main">
  <p:tag name="KSO_WM_DIAGRAM_VIRTUALLY_FRAME" val="{&quot;height&quot;:285.4682677165354,&quot;left&quot;:92.85,&quot;top&quot;:87.45,&quot;width&quot;:542.3}"/>
</p:tagLst>
</file>

<file path=ppt/tags/tag20.xml><?xml version="1.0" encoding="utf-8"?>
<p:tagLst xmlns:p="http://schemas.openxmlformats.org/presentationml/2006/main">
  <p:tag name="KSO_WM_DIAGRAM_VIRTUALLY_FRAME" val="{&quot;height&quot;:285.4682677165354,&quot;left&quot;:92.85,&quot;top&quot;:87.45,&quot;width&quot;:542.3}"/>
</p:tagLst>
</file>

<file path=ppt/tags/tag21.xml><?xml version="1.0" encoding="utf-8"?>
<p:tagLst xmlns:p="http://schemas.openxmlformats.org/presentationml/2006/main">
  <p:tag name="KSO_WM_DIAGRAM_VIRTUALLY_FRAME" val="{&quot;height&quot;:285.4682677165354,&quot;left&quot;:92.85,&quot;top&quot;:87.45,&quot;width&quot;:542.3}"/>
</p:tagLst>
</file>

<file path=ppt/tags/tag22.xml><?xml version="1.0" encoding="utf-8"?>
<p:tagLst xmlns:p="http://schemas.openxmlformats.org/presentationml/2006/main">
  <p:tag name="KSO_WM_DIAGRAM_VIRTUALLY_FRAME" val="{&quot;height&quot;:285.4682677165354,&quot;left&quot;:92.85,&quot;top&quot;:87.45,&quot;width&quot;:542.3}"/>
</p:tagLst>
</file>

<file path=ppt/tags/tag23.xml><?xml version="1.0" encoding="utf-8"?>
<p:tagLst xmlns:p="http://schemas.openxmlformats.org/presentationml/2006/main">
  <p:tag name="KSO_WM_DIAGRAM_VIRTUALLY_FRAME" val="{&quot;height&quot;:285.4682677165354,&quot;left&quot;:92.85,&quot;top&quot;:87.45,&quot;width&quot;:542.3}"/>
</p:tagLst>
</file>

<file path=ppt/tags/tag24.xml><?xml version="1.0" encoding="utf-8"?>
<p:tagLst xmlns:p="http://schemas.openxmlformats.org/presentationml/2006/main">
  <p:tag name="KSO_WM_DIAGRAM_VIRTUALLY_FRAME" val="{&quot;height&quot;:285.4682677165354,&quot;left&quot;:92.85,&quot;top&quot;:87.45,&quot;width&quot;:542.3}"/>
</p:tagLst>
</file>

<file path=ppt/tags/tag25.xml><?xml version="1.0" encoding="utf-8"?>
<p:tagLst xmlns:p="http://schemas.openxmlformats.org/presentationml/2006/main">
  <p:tag name="KSO_WM_DIAGRAM_VIRTUALLY_FRAME" val="{&quot;height&quot;:285.4682677165354,&quot;left&quot;:92.85,&quot;top&quot;:87.45,&quot;width&quot;:542.3}"/>
</p:tagLst>
</file>

<file path=ppt/tags/tag26.xml><?xml version="1.0" encoding="utf-8"?>
<p:tagLst xmlns:p="http://schemas.openxmlformats.org/presentationml/2006/main">
  <p:tag name="KSO_WM_DIAGRAM_VIRTUALLY_FRAME" val="{&quot;height&quot;:285.4682677165354,&quot;left&quot;:92.85,&quot;top&quot;:87.45,&quot;width&quot;:542.3}"/>
</p:tagLst>
</file>

<file path=ppt/tags/tag27.xml><?xml version="1.0" encoding="utf-8"?>
<p:tagLst xmlns:p="http://schemas.openxmlformats.org/presentationml/2006/main">
  <p:tag name="KSO_WM_DIAGRAM_VIRTUALLY_FRAME" val="{&quot;height&quot;:285.4682677165354,&quot;left&quot;:92.85,&quot;top&quot;:87.45,&quot;width&quot;:542.3}"/>
</p:tagLst>
</file>

<file path=ppt/tags/tag28.xml><?xml version="1.0" encoding="utf-8"?>
<p:tagLst xmlns:p="http://schemas.openxmlformats.org/presentationml/2006/main">
  <p:tag name="KSO_WM_DIAGRAM_VIRTUALLY_FRAME" val="{&quot;height&quot;:285.4682677165354,&quot;left&quot;:92.85,&quot;top&quot;:87.45,&quot;width&quot;:542.3}"/>
</p:tagLst>
</file>

<file path=ppt/tags/tag29.xml><?xml version="1.0" encoding="utf-8"?>
<p:tagLst xmlns:p="http://schemas.openxmlformats.org/presentationml/2006/main">
  <p:tag name="KSO_WM_DIAGRAM_VIRTUALLY_FRAME" val="{&quot;height&quot;:285.4682677165354,&quot;left&quot;:92.85,&quot;top&quot;:87.45,&quot;width&quot;:542.3}"/>
</p:tagLst>
</file>

<file path=ppt/tags/tag3.xml><?xml version="1.0" encoding="utf-8"?>
<p:tagLst xmlns:p="http://schemas.openxmlformats.org/presentationml/2006/main">
  <p:tag name="KSO_WM_DIAGRAM_VIRTUALLY_FRAME" val="{&quot;height&quot;:285.4682677165354,&quot;left&quot;:92.85,&quot;top&quot;:87.45,&quot;width&quot;:542.3}"/>
</p:tagLst>
</file>

<file path=ppt/tags/tag30.xml><?xml version="1.0" encoding="utf-8"?>
<p:tagLst xmlns:p="http://schemas.openxmlformats.org/presentationml/2006/main">
  <p:tag name="KSO_WM_DIAGRAM_VIRTUALLY_FRAME" val="{&quot;height&quot;:285.4682677165354,&quot;left&quot;:92.85,&quot;top&quot;:87.45,&quot;width&quot;:542.3}"/>
</p:tagLst>
</file>

<file path=ppt/tags/tag31.xml><?xml version="1.0" encoding="utf-8"?>
<p:tagLst xmlns:p="http://schemas.openxmlformats.org/presentationml/2006/main">
  <p:tag name="KSO_WM_DIAGRAM_VIRTUALLY_FRAME" val="{&quot;height&quot;:285.4682677165354,&quot;left&quot;:92.85,&quot;top&quot;:87.45,&quot;width&quot;:542.3}"/>
</p:tagLst>
</file>

<file path=ppt/tags/tag32.xml><?xml version="1.0" encoding="utf-8"?>
<p:tagLst xmlns:p="http://schemas.openxmlformats.org/presentationml/2006/main">
  <p:tag name="KSO_WM_DIAGRAM_VIRTUALLY_FRAME" val="{&quot;height&quot;:285.4682677165354,&quot;left&quot;:92.85,&quot;top&quot;:87.45,&quot;width&quot;:542.3}"/>
</p:tagLst>
</file>

<file path=ppt/tags/tag33.xml><?xml version="1.0" encoding="utf-8"?>
<p:tagLst xmlns:p="http://schemas.openxmlformats.org/presentationml/2006/main">
  <p:tag name="KSO_WM_DIAGRAM_VIRTUALLY_FRAME" val="{&quot;height&quot;:285.4682677165354,&quot;left&quot;:92.85,&quot;top&quot;:87.45,&quot;width&quot;:542.3}"/>
</p:tagLst>
</file>

<file path=ppt/tags/tag34.xml><?xml version="1.0" encoding="utf-8"?>
<p:tagLst xmlns:p="http://schemas.openxmlformats.org/presentationml/2006/main">
  <p:tag name="KSO_WM_DIAGRAM_VIRTUALLY_FRAME" val="{&quot;height&quot;:285.4682677165354,&quot;left&quot;:92.85,&quot;top&quot;:87.45,&quot;width&quot;:542.3}"/>
</p:tagLst>
</file>

<file path=ppt/tags/tag35.xml><?xml version="1.0" encoding="utf-8"?>
<p:tagLst xmlns:p="http://schemas.openxmlformats.org/presentationml/2006/main">
  <p:tag name="KSO_WM_DIAGRAM_VIRTUALLY_FRAME" val="{&quot;height&quot;:285.4682677165354,&quot;left&quot;:92.85,&quot;top&quot;:87.45,&quot;width&quot;:542.3}"/>
</p:tagLst>
</file>

<file path=ppt/tags/tag36.xml><?xml version="1.0" encoding="utf-8"?>
<p:tagLst xmlns:p="http://schemas.openxmlformats.org/presentationml/2006/main">
  <p:tag name="KSO_WM_DIAGRAM_VIRTUALLY_FRAME" val="{&quot;height&quot;:285.4682677165354,&quot;left&quot;:92.85,&quot;top&quot;:87.45,&quot;width&quot;:542.3}"/>
</p:tagLst>
</file>

<file path=ppt/tags/tag37.xml><?xml version="1.0" encoding="utf-8"?>
<p:tagLst xmlns:p="http://schemas.openxmlformats.org/presentationml/2006/main">
  <p:tag name="KSO_WM_DIAGRAM_VIRTUALLY_FRAME" val="{&quot;height&quot;:285.4682677165354,&quot;left&quot;:92.85,&quot;top&quot;:87.45,&quot;width&quot;:542.3}"/>
</p:tagLst>
</file>

<file path=ppt/tags/tag38.xml><?xml version="1.0" encoding="utf-8"?>
<p:tagLst xmlns:p="http://schemas.openxmlformats.org/presentationml/2006/main">
  <p:tag name="KSO_WM_DIAGRAM_VIRTUALLY_FRAME" val="{&quot;height&quot;:285.4682677165354,&quot;left&quot;:92.85,&quot;top&quot;:87.45,&quot;width&quot;:542.3}"/>
</p:tagLst>
</file>

<file path=ppt/tags/tag39.xml><?xml version="1.0" encoding="utf-8"?>
<p:tagLst xmlns:p="http://schemas.openxmlformats.org/presentationml/2006/main">
  <p:tag name="KSO_WM_DIAGRAM_VIRTUALLY_FRAME" val="{&quot;height&quot;:285.4682677165354,&quot;left&quot;:92.85,&quot;top&quot;:87.45,&quot;width&quot;:542.3}"/>
</p:tagLst>
</file>

<file path=ppt/tags/tag4.xml><?xml version="1.0" encoding="utf-8"?>
<p:tagLst xmlns:p="http://schemas.openxmlformats.org/presentationml/2006/main">
  <p:tag name="KSO_WM_DIAGRAM_VIRTUALLY_FRAME" val="{&quot;height&quot;:285.4682677165354,&quot;left&quot;:92.85,&quot;top&quot;:87.45,&quot;width&quot;:542.3}"/>
</p:tagLst>
</file>

<file path=ppt/tags/tag40.xml><?xml version="1.0" encoding="utf-8"?>
<p:tagLst xmlns:p="http://schemas.openxmlformats.org/presentationml/2006/main">
  <p:tag name="KSO_WM_DIAGRAM_VIRTUALLY_FRAME" val="{&quot;height&quot;:285.4682677165354,&quot;left&quot;:92.85,&quot;top&quot;:87.45,&quot;width&quot;:542.3}"/>
</p:tagLst>
</file>

<file path=ppt/tags/tag41.xml><?xml version="1.0" encoding="utf-8"?>
<p:tagLst xmlns:p="http://schemas.openxmlformats.org/presentationml/2006/main">
  <p:tag name="KSO_WM_DIAGRAM_VIRTUALLY_FRAME" val="{&quot;height&quot;:285.4682677165354,&quot;left&quot;:92.85,&quot;top&quot;:87.45,&quot;width&quot;:542.3}"/>
</p:tagLst>
</file>

<file path=ppt/tags/tag42.xml><?xml version="1.0" encoding="utf-8"?>
<p:tagLst xmlns:p="http://schemas.openxmlformats.org/presentationml/2006/main">
  <p:tag name="KSO_WM_DIAGRAM_VIRTUALLY_FRAME" val="{&quot;height&quot;:285.4682677165354,&quot;left&quot;:92.85,&quot;top&quot;:87.45,&quot;width&quot;:542.3}"/>
</p:tagLst>
</file>

<file path=ppt/tags/tag43.xml><?xml version="1.0" encoding="utf-8"?>
<p:tagLst xmlns:p="http://schemas.openxmlformats.org/presentationml/2006/main">
  <p:tag name="COMMONDATA" val="eyJoZGlkIjoiNmE5ODU1Mzg1MzBiZjdhNjc2MmZhMjkyMjRmZjE4YmQifQ=="/>
  <p:tag name="commondata" val="eyJoZGlkIjoiOWExNTU5Yjg5MDc4ZjA1NGZiNWE4MWNjMzdjZmM3ZmMifQ=="/>
</p:tagLst>
</file>

<file path=ppt/tags/tag5.xml><?xml version="1.0" encoding="utf-8"?>
<p:tagLst xmlns:p="http://schemas.openxmlformats.org/presentationml/2006/main">
  <p:tag name="KSO_WM_DIAGRAM_VIRTUALLY_FRAME" val="{&quot;height&quot;:285.4682677165354,&quot;left&quot;:92.85,&quot;top&quot;:87.45,&quot;width&quot;:542.3}"/>
</p:tagLst>
</file>

<file path=ppt/tags/tag6.xml><?xml version="1.0" encoding="utf-8"?>
<p:tagLst xmlns:p="http://schemas.openxmlformats.org/presentationml/2006/main">
  <p:tag name="KSO_WM_DIAGRAM_VIRTUALLY_FRAME" val="{&quot;height&quot;:285.4682677165354,&quot;left&quot;:92.85,&quot;top&quot;:87.45,&quot;width&quot;:542.3}"/>
</p:tagLst>
</file>

<file path=ppt/tags/tag7.xml><?xml version="1.0" encoding="utf-8"?>
<p:tagLst xmlns:p="http://schemas.openxmlformats.org/presentationml/2006/main">
  <p:tag name="KSO_WM_DIAGRAM_VIRTUALLY_FRAME" val="{&quot;height&quot;:285.4682677165354,&quot;left&quot;:92.85,&quot;top&quot;:87.45,&quot;width&quot;:542.3}"/>
</p:tagLst>
</file>

<file path=ppt/tags/tag8.xml><?xml version="1.0" encoding="utf-8"?>
<p:tagLst xmlns:p="http://schemas.openxmlformats.org/presentationml/2006/main">
  <p:tag name="KSO_WM_DIAGRAM_VIRTUALLY_FRAME" val="{&quot;height&quot;:285.4682677165354,&quot;left&quot;:92.85,&quot;top&quot;:87.45,&quot;width&quot;:542.3}"/>
</p:tagLst>
</file>

<file path=ppt/tags/tag9.xml><?xml version="1.0" encoding="utf-8"?>
<p:tagLst xmlns:p="http://schemas.openxmlformats.org/presentationml/2006/main">
  <p:tag name="KSO_WM_DIAGRAM_VIRTUALLY_FRAME" val="{&quot;height&quot;:285.4682677165354,&quot;left&quot;:92.85,&quot;top&quot;:87.45,&quot;width&quot;:542.3}"/>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0</TotalTime>
  <Words>9988</Words>
  <Application>WPS 演示</Application>
  <PresentationFormat>全屏显示(4:3)</PresentationFormat>
  <Paragraphs>411</Paragraphs>
  <Slides>41</Slides>
  <Notes>33</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41</vt:i4>
      </vt:variant>
    </vt:vector>
  </HeadingPairs>
  <TitlesOfParts>
    <vt:vector size="60" baseType="lpstr">
      <vt:lpstr>Arial</vt:lpstr>
      <vt:lpstr>宋体</vt:lpstr>
      <vt:lpstr>Wingdings</vt:lpstr>
      <vt:lpstr>Calibri</vt:lpstr>
      <vt:lpstr>微软雅黑</vt:lpstr>
      <vt:lpstr>Aharoni</vt:lpstr>
      <vt:lpstr>Yu Gothic UI Semibold</vt:lpstr>
      <vt:lpstr>等线</vt:lpstr>
      <vt:lpstr>Arial Unicode MS</vt:lpstr>
      <vt:lpstr>等线 Light</vt:lpstr>
      <vt:lpstr>Wingdings</vt:lpstr>
      <vt:lpstr>LinLibertineT</vt:lpstr>
      <vt:lpstr>Segoe Print</vt:lpstr>
      <vt:lpstr>2016-VI主题-蓝</vt:lpstr>
      <vt:lpstr>1_2016-VI主题-蓝</vt:lpstr>
      <vt:lpstr>2_2016-VI主题-蓝</vt:lpstr>
      <vt:lpstr>3_2016-VI主题-蓝</vt:lpstr>
      <vt:lpstr>4_2016-VI主题-蓝</vt:lpstr>
      <vt:lpstr>5_2016-VI主题-蓝</vt:lpstr>
      <vt:lpstr>Characterization of Large Language Model Development in the Datacenter</vt:lpstr>
      <vt:lpstr>Contents</vt:lpstr>
      <vt:lpstr>Contents</vt:lpstr>
      <vt:lpstr>Abstract</vt:lpstr>
      <vt:lpstr>LLM Development Pipeline</vt:lpstr>
      <vt:lpstr>Background</vt:lpstr>
      <vt:lpstr>Background</vt:lpstr>
      <vt:lpstr>Data source tracement</vt:lpstr>
      <vt:lpstr>Background</vt:lpstr>
      <vt:lpstr>System efforts</vt:lpstr>
      <vt:lpstr>System efforts</vt:lpstr>
      <vt:lpstr>Contents</vt:lpstr>
      <vt:lpstr>LLMs versus Prior DL Workloads</vt:lpstr>
      <vt:lpstr>LLMs versus Prior DL Workloads</vt:lpstr>
      <vt:lpstr>LLMs versus Prior DL Workloads</vt:lpstr>
      <vt:lpstr>Workload Categories</vt:lpstr>
      <vt:lpstr>Infrastructure Metrics</vt:lpstr>
      <vt:lpstr>Infrastructure Metrics</vt:lpstr>
      <vt:lpstr>Contents</vt:lpstr>
      <vt:lpstr>Pretraining Workload Profiling</vt:lpstr>
      <vt:lpstr>Pretraining Workload Profiling</vt:lpstr>
      <vt:lpstr>Evaluation Workload Profiling</vt:lpstr>
      <vt:lpstr>Evaluation Workload Profiling</vt:lpstr>
      <vt:lpstr>Evaluation Workload Profiling</vt:lpstr>
      <vt:lpstr>Contents</vt:lpstr>
      <vt:lpstr>Failure Category</vt:lpstr>
      <vt:lpstr>Failure Characterization</vt:lpstr>
      <vt:lpstr>Failure Recovery</vt:lpstr>
      <vt:lpstr>Contents</vt:lpstr>
      <vt:lpstr>Deployed LLM Systems</vt:lpstr>
      <vt:lpstr>Fault-tolerant Pretraining</vt:lpstr>
      <vt:lpstr>1. Asynchronous Checkpointing</vt:lpstr>
      <vt:lpstr>2. Failure Diagnosis</vt:lpstr>
      <vt:lpstr>3. Fast Fault Detection and Recovery</vt:lpstr>
      <vt:lpstr>Decoupled Scheduling for Evaluation</vt:lpstr>
      <vt:lpstr>Decoupled Scheduling for Evaluation</vt:lpstr>
      <vt:lpstr>Decoupled Scheduling for Evaluation</vt:lpstr>
      <vt:lpstr>Contents</vt:lpstr>
      <vt:lpstr>Summary</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李双威</cp:lastModifiedBy>
  <cp:revision>524</cp:revision>
  <dcterms:created xsi:type="dcterms:W3CDTF">2016-04-20T02:59:00Z</dcterms:created>
  <dcterms:modified xsi:type="dcterms:W3CDTF">2024-10-18T09:16:25Z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A40E78AE13714F87A64BB63B0508A806</vt:lpwstr>
  </property>
</Properties>
</file>