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831" r:id="rId3"/>
    <p:sldId id="1112" r:id="rId5"/>
    <p:sldId id="1113" r:id="rId6"/>
    <p:sldId id="1114" r:id="rId7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志凯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EAA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467" autoAdjust="0"/>
  </p:normalViewPr>
  <p:slideViewPr>
    <p:cSldViewPr snapToGrid="0">
      <p:cViewPr varScale="1">
        <p:scale>
          <a:sx n="63" d="100"/>
          <a:sy n="63" d="100"/>
        </p:scale>
        <p:origin x="20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4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9.emf"/><Relationship Id="rId20" Type="http://schemas.microsoft.com/office/2007/relationships/hdphoto" Target="../media/image8.wdp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image" Target="../media/image5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0" y="1714318"/>
            <a:ext cx="9144000" cy="5773239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zh-CN" altLang="en-US" dirty="0"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+mn-ea"/>
              </a:rPr>
              <a:t>实验</a:t>
            </a:r>
            <a:endParaRPr lang="en-US" altLang="zh-CN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- </a:t>
            </a:r>
            <a:r>
              <a:rPr lang="zh-CN" altLang="en-US" sz="2000" dirty="0">
                <a:sym typeface="+mn-ea"/>
              </a:rPr>
              <a:t>实现一个延时预测算法</a:t>
            </a: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- baseline</a:t>
            </a:r>
            <a:r>
              <a:rPr lang="zh-CN" altLang="en-US" sz="2000" dirty="0">
                <a:sym typeface="+mn-ea"/>
              </a:rPr>
              <a:t>增加</a:t>
            </a:r>
            <a:r>
              <a:rPr lang="en-US" altLang="zh-CN" sz="2000" dirty="0">
                <a:sym typeface="+mn-ea"/>
              </a:rPr>
              <a:t>paragon，</a:t>
            </a:r>
            <a:r>
              <a:rPr lang="zh-CN" altLang="en-US" sz="2000" dirty="0">
                <a:sym typeface="+mn-ea"/>
              </a:rPr>
              <a:t>侧写应用对端绑定</a:t>
            </a:r>
            <a:endParaRPr lang="zh-CN" altLang="en-US" sz="2000" dirty="0">
              <a:sym typeface="+mn-ea"/>
            </a:endParaRPr>
          </a:p>
          <a:p>
            <a:pPr marL="0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zh-CN" altLang="en-US" dirty="0">
              <a:sym typeface="+mn-ea"/>
            </a:endParaRPr>
          </a:p>
          <a:p>
            <a:pPr algn="l">
              <a:lnSpc>
                <a:spcPct val="100000"/>
              </a:lnSpc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论文</a:t>
            </a:r>
            <a:endParaRPr lang="zh-CN" altLang="en-US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把调度器改成编排器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限制应用场景</a:t>
            </a:r>
            <a:endParaRPr lang="zh-CN" altLang="en-US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增加一个</a:t>
            </a:r>
            <a:r>
              <a:rPr lang="en-US" altLang="zh-CN" dirty="0">
                <a:sym typeface="+mn-ea"/>
              </a:rPr>
              <a:t>observation，</a:t>
            </a:r>
            <a:r>
              <a:rPr lang="zh-CN" altLang="en-US" dirty="0">
                <a:sym typeface="+mn-ea"/>
              </a:rPr>
              <a:t>说明为什么只关注</a:t>
            </a:r>
            <a:r>
              <a:rPr lang="en-US" altLang="zh-CN" dirty="0">
                <a:sym typeface="+mn-ea"/>
              </a:rPr>
              <a:t>rps</a:t>
            </a:r>
            <a:r>
              <a:rPr lang="zh-CN" altLang="en-US" dirty="0">
                <a:sym typeface="+mn-ea"/>
              </a:rPr>
              <a:t>峰值的延时</a:t>
            </a:r>
            <a:endParaRPr lang="zh-CN" altLang="en-US" dirty="0"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340477" y="924235"/>
            <a:ext cx="8372163" cy="574183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改进</a:t>
            </a: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步骤</a:t>
            </a:r>
            <a:endParaRPr lang="zh-CN" altLang="en-US" sz="3200" b="1" kern="1200" dirty="0">
              <a:solidFill>
                <a:schemeClr val="accent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0" y="1714318"/>
            <a:ext cx="9144000" cy="577323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PERT-GNN M</a:t>
            </a:r>
            <a:r>
              <a:rPr lang="en-US" altLang="zh-CN" sz="2000" dirty="0">
                <a:sym typeface="+mn-ea"/>
              </a:rPr>
              <a:t>APE 11.8%</a:t>
            </a: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-将微服务系统建模为图结构，并使用图神经网络（GNN）来捕捉各微服务之间复杂的依赖关系和交互模式</a:t>
            </a: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图建模：</a:t>
            </a:r>
            <a:endParaRPr lang="en-US" altLang="zh-CN" sz="2000" dirty="0">
              <a:sym typeface="+mn-ea"/>
            </a:endParaRPr>
          </a:p>
          <a:p>
            <a:pPr marL="914400" lvl="2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775" dirty="0">
                <a:sym typeface="+mn-ea"/>
              </a:rPr>
              <a:t>首先，将微服务系统表示为一个有向图。图中的节点代表微服务，边代表微服务之间的调用关系。</a:t>
            </a:r>
            <a:r>
              <a:rPr lang="zh-CN" altLang="en-US" sz="1775" dirty="0">
                <a:sym typeface="+mn-ea"/>
              </a:rPr>
              <a:t>边的权重表示</a:t>
            </a:r>
            <a:r>
              <a:rPr lang="en-US" altLang="zh-CN" sz="1775" dirty="0">
                <a:sym typeface="+mn-ea"/>
              </a:rPr>
              <a:t>QPS。</a:t>
            </a:r>
            <a:endParaRPr lang="en-US" altLang="zh-CN" sz="1775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特征表示：</a:t>
            </a:r>
            <a:endParaRPr lang="en-US" altLang="zh-CN" sz="2000" dirty="0">
              <a:sym typeface="+mn-ea"/>
            </a:endParaRPr>
          </a:p>
          <a:p>
            <a:pPr marL="914400" lvl="2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775" dirty="0">
                <a:sym typeface="+mn-ea"/>
              </a:rPr>
              <a:t>为每个节点和边定义特征向量。例如，节点特征可以包括该微服务的CPU、内存等资源配置，边特征可以包括请求频率、网络延迟等信息。</a:t>
            </a: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图神经网络（GNN）应用：</a:t>
            </a:r>
            <a:endParaRPr lang="en-US" altLang="zh-CN" sz="2000" dirty="0">
              <a:sym typeface="+mn-ea"/>
            </a:endParaRPr>
          </a:p>
          <a:p>
            <a:pPr marL="914400" lvl="2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775" dirty="0">
                <a:sym typeface="+mn-ea"/>
              </a:rPr>
              <a:t>通过图神经网络模型，系统能够捕捉微服务之间的依赖关系，学习节点特征与系统性能之间的映射关系。GNN层通过信息传递的方式，将各节点的特征信息与其邻居节点进行交互，从而逐步生成对整个微服务系统的性能表示。</a:t>
            </a:r>
            <a:endParaRPr lang="en-US" altLang="zh-CN" sz="1775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0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340477" y="924235"/>
            <a:ext cx="8372163" cy="574183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延时</a:t>
            </a: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预测</a:t>
            </a:r>
            <a:endParaRPr lang="zh-CN" altLang="en-US" sz="3200" b="1" kern="1200" dirty="0">
              <a:solidFill>
                <a:schemeClr val="accent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0" y="1714318"/>
            <a:ext cx="9144000" cy="577323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PERT-GNN</a:t>
            </a: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-</a:t>
            </a:r>
            <a:r>
              <a:rPr lang="zh-CN" altLang="en-US" sz="2000" dirty="0">
                <a:sym typeface="+mn-ea"/>
              </a:rPr>
              <a:t>输入</a:t>
            </a:r>
            <a:r>
              <a:rPr lang="en-US" altLang="zh-CN" sz="2000" dirty="0">
                <a:sym typeface="+mn-ea"/>
              </a:rPr>
              <a:t>：</a:t>
            </a:r>
            <a:endParaRPr lang="en-US" altLang="zh-CN" sz="2000" dirty="0">
              <a:sym typeface="+mn-ea"/>
            </a:endParaRPr>
          </a:p>
          <a:p>
            <a:pPr marL="914400" lvl="2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拓扑结构信息</a:t>
            </a:r>
            <a:endParaRPr lang="en-US" altLang="zh-CN" sz="2000" dirty="0">
              <a:sym typeface="+mn-ea"/>
            </a:endParaRPr>
          </a:p>
          <a:p>
            <a:pPr marL="914400" lvl="2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节点特征：每个微服务节点的资源配置和负载情况，包括：</a:t>
            </a:r>
            <a:endParaRPr lang="en-US" altLang="zh-CN" sz="2000" dirty="0">
              <a:sym typeface="+mn-ea"/>
            </a:endParaRPr>
          </a:p>
          <a:p>
            <a:pPr marL="1371600" lvl="3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CPU利用率：当前微服务分配的CPU资源。</a:t>
            </a:r>
            <a:endParaRPr lang="en-US" altLang="zh-CN" sz="2000" dirty="0">
              <a:sym typeface="+mn-ea"/>
            </a:endParaRPr>
          </a:p>
          <a:p>
            <a:pPr marL="1371600" lvl="3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内存利用率：当前微服务的内存占用情况。</a:t>
            </a:r>
            <a:endParaRPr lang="en-US" altLang="zh-CN" sz="2000" dirty="0">
              <a:sym typeface="+mn-ea"/>
            </a:endParaRPr>
          </a:p>
          <a:p>
            <a:pPr marL="1371600" lvl="3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请求频率（QPS）：每秒接收到的请求数量。</a:t>
            </a:r>
            <a:endParaRPr lang="en-US" altLang="zh-CN" sz="2000" dirty="0">
              <a:sym typeface="+mn-ea"/>
            </a:endParaRPr>
          </a:p>
          <a:p>
            <a:pPr marL="1371600" lvl="3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延迟数据：历史延迟（</a:t>
            </a:r>
            <a:r>
              <a:rPr lang="zh-CN" altLang="en-US" sz="2000" dirty="0">
                <a:sym typeface="+mn-ea"/>
              </a:rPr>
              <a:t>可选</a:t>
            </a:r>
            <a:r>
              <a:rPr lang="en-US" altLang="zh-CN" sz="2000" dirty="0">
                <a:sym typeface="+mn-ea"/>
              </a:rPr>
              <a:t>）</a:t>
            </a:r>
            <a:endParaRPr lang="en-US" altLang="zh-CN" sz="2000" dirty="0">
              <a:sym typeface="+mn-ea"/>
            </a:endParaRPr>
          </a:p>
          <a:p>
            <a:pPr marL="914400" lvl="2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边特征：微服务之间的请求交互特征，包括：</a:t>
            </a:r>
            <a:endParaRPr lang="en-US" altLang="zh-CN" sz="2000" dirty="0">
              <a:sym typeface="+mn-ea"/>
            </a:endParaRPr>
          </a:p>
          <a:p>
            <a:pPr marL="1371600" lvl="3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750" dirty="0">
                <a:sym typeface="+mn-ea"/>
              </a:rPr>
              <a:t>请求量：代表请求在两个微服务之间的频率。</a:t>
            </a:r>
            <a:endParaRPr lang="en-US" altLang="zh-CN" sz="1750" dirty="0">
              <a:sym typeface="+mn-ea"/>
            </a:endParaRPr>
          </a:p>
          <a:p>
            <a:pPr marL="1371600" lvl="3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750" dirty="0">
                <a:sym typeface="+mn-ea"/>
              </a:rPr>
              <a:t>网络延迟：请求在两个节点间传输的时间延迟。</a:t>
            </a:r>
            <a:endParaRPr lang="en-US" altLang="zh-CN" sz="175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-</a:t>
            </a:r>
            <a:r>
              <a:rPr lang="zh-CN" altLang="en-US" sz="2000" dirty="0">
                <a:sym typeface="+mn-ea"/>
              </a:rPr>
              <a:t>输出</a:t>
            </a:r>
            <a:r>
              <a:rPr lang="en-US" altLang="zh-CN" sz="2000" dirty="0">
                <a:sym typeface="+mn-ea"/>
              </a:rPr>
              <a:t>：</a:t>
            </a:r>
            <a:r>
              <a:rPr lang="zh-CN" altLang="en-US" sz="2000" dirty="0">
                <a:sym typeface="+mn-ea"/>
              </a:rPr>
              <a:t>服务延时</a:t>
            </a: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0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340477" y="924235"/>
            <a:ext cx="8372163" cy="574183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延时</a:t>
            </a: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预测</a:t>
            </a:r>
            <a:endParaRPr lang="zh-CN" altLang="en-US" sz="3200" b="1" kern="1200" dirty="0">
              <a:solidFill>
                <a:schemeClr val="accent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0" y="1714318"/>
            <a:ext cx="9144000" cy="577323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PERT-GNN</a:t>
            </a:r>
            <a:endParaRPr lang="en-US" altLang="zh-CN" sz="2000" dirty="0">
              <a:sym typeface="+mn-ea"/>
            </a:endParaRPr>
          </a:p>
          <a:p>
            <a:pPr algn="l">
              <a:lnSpc>
                <a:spcPct val="100000"/>
              </a:lnSpc>
              <a:buSzTx/>
              <a:buFont typeface="Wingdings" panose="05000000000000000000" pitchFamily="2" charset="2"/>
              <a:buChar char="Ø"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-</a:t>
            </a:r>
            <a:r>
              <a:rPr lang="zh-CN" altLang="en-US" sz="2000" dirty="0">
                <a:sym typeface="+mn-ea"/>
              </a:rPr>
              <a:t>预处理运行过程中被</a:t>
            </a:r>
            <a:r>
              <a:rPr lang="en-US" altLang="zh-CN" sz="2000" dirty="0">
                <a:sym typeface="+mn-ea"/>
              </a:rPr>
              <a:t>kill，</a:t>
            </a:r>
            <a:r>
              <a:rPr lang="zh-CN" altLang="en-US" sz="2000" dirty="0">
                <a:sym typeface="+mn-ea"/>
              </a:rPr>
              <a:t>可能</a:t>
            </a:r>
            <a:r>
              <a:rPr lang="zh-CN" altLang="en-US" sz="2000" dirty="0">
                <a:sym typeface="+mn-ea"/>
              </a:rPr>
              <a:t>原因是内存溢出</a:t>
            </a:r>
            <a:endParaRPr lang="zh-CN" altLang="en-US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zh-CN" altLang="en-US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zh-CN" altLang="en-US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sz="2000" dirty="0">
              <a:sym typeface="+mn-ea"/>
            </a:endParaRPr>
          </a:p>
          <a:p>
            <a:pPr marL="0" indent="0" algn="l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340477" y="924235"/>
            <a:ext cx="8372163" cy="574183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遇到的</a:t>
            </a:r>
            <a:r>
              <a: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问题</a:t>
            </a:r>
            <a:endParaRPr lang="zh-CN" altLang="en-US" sz="3200" b="1" kern="1200" dirty="0">
              <a:solidFill>
                <a:schemeClr val="accent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 spd="med">
    <p:push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NmE5ODU1Mzg1MzBiZjdhNjc2MmZhMjkyMjRmZjE4YmQifQ=="/>
  <p:tag name="commondata" val="eyJoZGlkIjoiOWExNTU5Yjg5MDc4ZjA1NGZiNWE4MWNjMzdjZmM3ZmMifQ==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637</Words>
  <Application>WPS 演示</Application>
  <PresentationFormat>全屏显示(4:3)</PresentationFormat>
  <Paragraphs>59</Paragraphs>
  <Slides>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等线</vt:lpstr>
      <vt:lpstr>汉仪中等线KW</vt:lpstr>
      <vt:lpstr>宋体</vt:lpstr>
      <vt:lpstr>Arial Unicode MS</vt:lpstr>
      <vt:lpstr>等线 Light</vt:lpstr>
      <vt:lpstr>汉仪书宋二KW</vt:lpstr>
      <vt:lpstr>BatangChe</vt:lpstr>
      <vt:lpstr>Apple SD Gothic Neo</vt:lpstr>
      <vt:lpstr>DejaVuMathTeXGyre</vt:lpstr>
      <vt:lpstr>2016-VI主题-蓝</vt:lpstr>
      <vt:lpstr>Abstract</vt:lpstr>
      <vt:lpstr>改进步骤</vt:lpstr>
      <vt:lpstr>延时预测</vt:lpstr>
      <vt:lpstr>延时预测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李双威</cp:lastModifiedBy>
  <cp:revision>540</cp:revision>
  <dcterms:created xsi:type="dcterms:W3CDTF">2024-10-30T08:08:47Z</dcterms:created>
  <dcterms:modified xsi:type="dcterms:W3CDTF">2024-10-30T08:08:47Z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47B6B5BA590C988F59291F67AABE43BF_43</vt:lpwstr>
  </property>
</Properties>
</file>