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9"/>
  </p:notesMasterIdLst>
  <p:handoutMasterIdLst>
    <p:handoutMasterId r:id="rId10"/>
  </p:handoutMasterIdLst>
  <p:sldIdLst>
    <p:sldId id="1228" r:id="rId2"/>
    <p:sldId id="1250" r:id="rId3"/>
    <p:sldId id="1256" r:id="rId4"/>
    <p:sldId id="1257" r:id="rId5"/>
    <p:sldId id="1258" r:id="rId6"/>
    <p:sldId id="1259" r:id="rId7"/>
    <p:sldId id="1260" r:id="rId8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6699"/>
    <a:srgbClr val="CC0000"/>
    <a:srgbClr val="CCFFFF"/>
    <a:srgbClr val="CCECFF"/>
    <a:srgbClr val="003300"/>
    <a:srgbClr val="FFFF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86441" autoAdjust="0"/>
  </p:normalViewPr>
  <p:slideViewPr>
    <p:cSldViewPr>
      <p:cViewPr varScale="1">
        <p:scale>
          <a:sx n="57" d="100"/>
          <a:sy n="57" d="100"/>
        </p:scale>
        <p:origin x="-17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24"/>
    </p:cViewPr>
  </p:sorterViewPr>
  <p:notesViewPr>
    <p:cSldViewPr>
      <p:cViewPr varScale="1">
        <p:scale>
          <a:sx n="51" d="100"/>
          <a:sy n="51" d="100"/>
        </p:scale>
        <p:origin x="-2700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5F4A4D6-0558-4010-A8B9-B0DF0FA4E2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0940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BBB1B1D-CE88-40BA-9CF0-345D5D6806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4924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JTU-PPT-主模版图片-白底红字-CJ-2010-10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9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11188" y="2168525"/>
            <a:ext cx="7953375" cy="1470025"/>
          </a:xfrm>
        </p:spPr>
        <p:txBody>
          <a:bodyPr anchor="ctr" anchorCtr="1"/>
          <a:lstStyle>
            <a:lvl1pPr>
              <a:defRPr sz="5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 smtClean="0"/>
              <a:t>主标题：</a:t>
            </a:r>
            <a:r>
              <a:rPr lang="en-US" altLang="zh-CN" noProof="0" smtClean="0"/>
              <a:t>54</a:t>
            </a:r>
            <a:r>
              <a:rPr lang="zh-CN" altLang="en-US" noProof="0" smtClean="0"/>
              <a:t>号黑体</a:t>
            </a:r>
            <a:r>
              <a:rPr lang="en-US" altLang="zh-CN" noProof="0" smtClean="0"/>
              <a:t>(Arial)</a:t>
            </a:r>
          </a:p>
        </p:txBody>
      </p:sp>
      <p:sp>
        <p:nvSpPr>
          <p:cNvPr id="1199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4149725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>
                <a:solidFill>
                  <a:srgbClr val="16388A"/>
                </a:solidFill>
                <a:latin typeface="Modern No. 20" pitchFamily="18" charset="0"/>
                <a:ea typeface="华文新魏" pitchFamily="2" charset="-122"/>
              </a:defRPr>
            </a:lvl1pPr>
          </a:lstStyle>
          <a:p>
            <a:pPr lvl="0"/>
            <a:r>
              <a:rPr lang="zh-CN" altLang="en-US" noProof="0" smtClean="0"/>
              <a:t>副标题：</a:t>
            </a:r>
            <a:r>
              <a:rPr lang="en-US" altLang="zh-CN" noProof="0" smtClean="0"/>
              <a:t>28</a:t>
            </a:r>
            <a:r>
              <a:rPr lang="zh-CN" altLang="en-US" noProof="0" smtClean="0"/>
              <a:t>号华文新魏</a:t>
            </a:r>
            <a:r>
              <a:rPr lang="en-US" altLang="zh-CN" noProof="0" smtClean="0"/>
              <a:t>(Modern No. 20)</a:t>
            </a:r>
          </a:p>
        </p:txBody>
      </p:sp>
    </p:spTree>
    <p:extLst>
      <p:ext uri="{BB962C8B-B14F-4D97-AF65-F5344CB8AC3E}">
        <p14:creationId xmlns:p14="http://schemas.microsoft.com/office/powerpoint/2010/main" val="4259508275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2725A-41BF-4E76-BE35-8E75C93B12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7714966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188913"/>
            <a:ext cx="2114550" cy="61452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88913"/>
            <a:ext cx="6194425" cy="61452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7619D-4D28-45FB-837B-7CD5B52AFA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280304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8E719-5A76-4BE5-AFCE-FD2D20AAC6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014831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ED59A-3E75-40BE-96EB-6EECC9FFD0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823105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089025"/>
            <a:ext cx="41544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38688" y="1089025"/>
            <a:ext cx="4154487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EE7B9-F28D-432B-8142-64ED523570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5664811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CB31E6-4F04-4D02-9FD5-F899FF0FF9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108271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8CAB2C-A693-48A2-B333-F8AEF450D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901923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F3C15-8BF1-4876-BAD6-78B0CC3A55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315111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57B75-8A12-42AA-9C69-F05CA8280C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581644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D9F7F-1B5B-42FA-8A8B-6AE2B40D4A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1111115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611188" y="6489700"/>
            <a:ext cx="8493125" cy="17463"/>
          </a:xfrm>
          <a:prstGeom prst="rect">
            <a:avLst/>
          </a:prstGeom>
          <a:gradFill rotWithShape="1">
            <a:gsLst>
              <a:gs pos="0">
                <a:schemeClr val="hlink">
                  <a:alpha val="35001"/>
                </a:schemeClr>
              </a:gs>
              <a:gs pos="100000">
                <a:srgbClr val="16388A">
                  <a:alpha val="95000"/>
                </a:srgbClr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88913"/>
            <a:ext cx="666115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标题：</a:t>
            </a:r>
            <a:r>
              <a:rPr lang="en-US" altLang="zh-CN" smtClean="0"/>
              <a:t>36</a:t>
            </a:r>
            <a:r>
              <a:rPr lang="zh-CN" altLang="en-US" smtClean="0"/>
              <a:t>号黑体</a:t>
            </a:r>
            <a:r>
              <a:rPr lang="en-US" altLang="zh-CN" smtClean="0"/>
              <a:t>(Arial)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89025"/>
            <a:ext cx="8461375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第一级：</a:t>
            </a:r>
            <a:r>
              <a:rPr lang="en-US" altLang="zh-CN" smtClean="0"/>
              <a:t>28</a:t>
            </a:r>
            <a:r>
              <a:rPr lang="zh-CN" altLang="en-US" smtClean="0"/>
              <a:t>号黑体</a:t>
            </a:r>
            <a:r>
              <a:rPr lang="en-US" altLang="zh-CN" smtClean="0"/>
              <a:t>(Arial)</a:t>
            </a:r>
          </a:p>
          <a:p>
            <a:pPr lvl="1"/>
            <a:r>
              <a:rPr lang="zh-CN" altLang="en-US" smtClean="0"/>
              <a:t>第二级：</a:t>
            </a:r>
            <a:r>
              <a:rPr lang="en-US" altLang="zh-CN" smtClean="0"/>
              <a:t>24</a:t>
            </a:r>
            <a:r>
              <a:rPr lang="zh-CN" altLang="en-US" smtClean="0"/>
              <a:t>号楷体</a:t>
            </a:r>
            <a:r>
              <a:rPr lang="en-US" altLang="zh-CN" smtClean="0"/>
              <a:t>_GB2312(Times New Roman)</a:t>
            </a:r>
            <a:r>
              <a:rPr lang="zh-CN" altLang="en-US" smtClean="0"/>
              <a:t>，粗体</a:t>
            </a:r>
          </a:p>
          <a:p>
            <a:pPr lvl="2"/>
            <a:r>
              <a:rPr lang="zh-CN" altLang="en-US" smtClean="0"/>
              <a:t>第三级：</a:t>
            </a:r>
            <a:r>
              <a:rPr lang="en-US" altLang="zh-CN" smtClean="0"/>
              <a:t>20</a:t>
            </a:r>
            <a:r>
              <a:rPr lang="zh-CN" altLang="en-US" smtClean="0"/>
              <a:t>号华文新魏</a:t>
            </a:r>
            <a:r>
              <a:rPr lang="en-US" altLang="zh-CN" smtClean="0"/>
              <a:t>(Times New Roman)</a:t>
            </a:r>
          </a:p>
        </p:txBody>
      </p:sp>
      <p:sp>
        <p:nvSpPr>
          <p:cNvPr id="1198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11975" y="6540500"/>
            <a:ext cx="1620838" cy="3175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tura MT Script Capitals" pitchFamily="66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1188" y="6521450"/>
            <a:ext cx="6300787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ctr">
              <a:defRPr sz="14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98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838" y="6527800"/>
            <a:ext cx="792162" cy="330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F572155-DE9B-4686-86E7-95E0FE6F5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2776" name="Picture 9" descr="SJTU-官门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7788"/>
            <a:ext cx="5429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431800" y="908050"/>
            <a:ext cx="8640763" cy="71438"/>
          </a:xfrm>
          <a:prstGeom prst="rect">
            <a:avLst/>
          </a:prstGeom>
          <a:gradFill rotWithShape="1">
            <a:gsLst>
              <a:gs pos="0">
                <a:srgbClr val="16388A"/>
              </a:gs>
              <a:gs pos="100000">
                <a:srgbClr val="FFFFFF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auto">
          <a:xfrm>
            <a:off x="611188" y="6432550"/>
            <a:ext cx="8493125" cy="42863"/>
          </a:xfrm>
          <a:prstGeom prst="rect">
            <a:avLst/>
          </a:prstGeom>
          <a:gradFill rotWithShape="1">
            <a:gsLst>
              <a:gs pos="0">
                <a:schemeClr val="hlink">
                  <a:alpha val="35001"/>
                </a:schemeClr>
              </a:gs>
              <a:gs pos="100000">
                <a:srgbClr val="16388A">
                  <a:alpha val="95000"/>
                </a:srgbClr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35" name="Rectangle 12"/>
          <p:cNvSpPr>
            <a:spLocks noChangeArrowheads="1"/>
          </p:cNvSpPr>
          <p:nvPr/>
        </p:nvSpPr>
        <p:spPr bwMode="auto">
          <a:xfrm>
            <a:off x="611188" y="6489700"/>
            <a:ext cx="8493125" cy="17463"/>
          </a:xfrm>
          <a:prstGeom prst="rect">
            <a:avLst/>
          </a:prstGeom>
          <a:gradFill rotWithShape="1">
            <a:gsLst>
              <a:gs pos="0">
                <a:schemeClr val="hlink">
                  <a:alpha val="35001"/>
                </a:schemeClr>
              </a:gs>
              <a:gs pos="100000">
                <a:srgbClr val="16388A">
                  <a:alpha val="95000"/>
                </a:srgbClr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32780" name="Picture 14" descr="SJTU-官门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7788"/>
            <a:ext cx="5429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5"/>
          <p:cNvSpPr>
            <a:spLocks noChangeArrowheads="1"/>
          </p:cNvSpPr>
          <p:nvPr/>
        </p:nvSpPr>
        <p:spPr bwMode="auto">
          <a:xfrm>
            <a:off x="431800" y="908050"/>
            <a:ext cx="8640763" cy="71438"/>
          </a:xfrm>
          <a:prstGeom prst="rect">
            <a:avLst/>
          </a:prstGeom>
          <a:gradFill rotWithShape="1">
            <a:gsLst>
              <a:gs pos="0">
                <a:srgbClr val="16388A"/>
              </a:gs>
              <a:gs pos="100000">
                <a:srgbClr val="FFFFFF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38" name="Rectangle 16"/>
          <p:cNvSpPr>
            <a:spLocks noChangeArrowheads="1"/>
          </p:cNvSpPr>
          <p:nvPr/>
        </p:nvSpPr>
        <p:spPr bwMode="auto">
          <a:xfrm>
            <a:off x="611188" y="6432550"/>
            <a:ext cx="8493125" cy="42863"/>
          </a:xfrm>
          <a:prstGeom prst="rect">
            <a:avLst/>
          </a:prstGeom>
          <a:gradFill rotWithShape="1">
            <a:gsLst>
              <a:gs pos="0">
                <a:schemeClr val="hlink">
                  <a:alpha val="35001"/>
                </a:schemeClr>
              </a:gs>
              <a:gs pos="100000">
                <a:srgbClr val="16388A">
                  <a:alpha val="95000"/>
                </a:srgbClr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32783" name="Picture 20" descr="红色系校徽标准版-200x20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155575"/>
            <a:ext cx="681037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</p:sldLayoutIdLst>
  <p:transition spd="med">
    <p:random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SzPct val="120000"/>
        <a:buBlip>
          <a:blip r:embed="rId16"/>
        </a:buBlip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647700" indent="-303213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2400" b="1">
          <a:solidFill>
            <a:schemeClr val="hlink"/>
          </a:solidFill>
          <a:latin typeface="Times New Roman" pitchFamily="18" charset="0"/>
          <a:ea typeface="楷体_GB2312" pitchFamily="49" charset="-122"/>
        </a:defRPr>
      </a:lvl2pPr>
      <a:lvl3pPr marL="965200" indent="-315913" algn="l" rtl="0" eaLnBrk="0" fontAlgn="base" hangingPunct="0">
        <a:lnSpc>
          <a:spcPct val="110000"/>
        </a:lnSpc>
        <a:spcBef>
          <a:spcPct val="10000"/>
        </a:spcBef>
        <a:spcAft>
          <a:spcPct val="0"/>
        </a:spcAft>
        <a:buSzPct val="110000"/>
        <a:buBlip>
          <a:blip r:embed="rId17"/>
        </a:buBlip>
        <a:defRPr sz="2000">
          <a:solidFill>
            <a:schemeClr val="accent2"/>
          </a:solidFill>
          <a:latin typeface="Times New Roman" pitchFamily="18" charset="0"/>
          <a:ea typeface="华文新魏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138363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955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30527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5099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967163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gmdong@sjtu.edu.c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1" y="1089025"/>
            <a:ext cx="3564136" cy="5245100"/>
          </a:xfrm>
        </p:spPr>
        <p:txBody>
          <a:bodyPr/>
          <a:lstStyle/>
          <a:p>
            <a:r>
              <a:rPr lang="zh-CN" altLang="en-US" dirty="0"/>
              <a:t>航天器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大型化</a:t>
            </a:r>
            <a:r>
              <a:rPr lang="zh-CN" altLang="en-US" dirty="0"/>
              <a:t>、低刚度与柔性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模态固有频率低且密集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航天器姿态指向性能，以及稳定性要求高</a:t>
            </a:r>
            <a:endParaRPr lang="zh-CN" altLang="en-US" dirty="0"/>
          </a:p>
        </p:txBody>
      </p:sp>
      <p:pic>
        <p:nvPicPr>
          <p:cNvPr id="40964" name="Picture 4" descr="http://mmust.elimu.net/BSC(ELEC_COMM)/Year_5/ELC-544E-Radar%20Systems%20and%20Satellite/Introduction%20to%20Satellite/Images/Components%20of%20a%20satellite(2)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6154"/>
            <a:ext cx="4073491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596407" y="5805264"/>
            <a:ext cx="5109092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需要确定精确的挠性航天器模态参数</a:t>
            </a:r>
          </a:p>
        </p:txBody>
      </p:sp>
    </p:spTree>
    <p:extLst>
      <p:ext uri="{BB962C8B-B14F-4D97-AF65-F5344CB8AC3E}">
        <p14:creationId xmlns:p14="http://schemas.microsoft.com/office/powerpoint/2010/main" val="133081806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扰性金属薄板仿真模拟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研究对象：</a:t>
            </a:r>
            <a:r>
              <a:rPr lang="en-US" altLang="zh-CN" dirty="0" err="1" smtClean="0"/>
              <a:t>1mm</a:t>
            </a:r>
            <a:r>
              <a:rPr lang="zh-CN" altLang="en-US" dirty="0" smtClean="0"/>
              <a:t>厚铝合金矩形薄板，长</a:t>
            </a:r>
            <a:r>
              <a:rPr lang="en-US" altLang="zh-CN" dirty="0" smtClean="0"/>
              <a:t>1.5</a:t>
            </a:r>
            <a:r>
              <a:rPr lang="zh-CN" altLang="en-US" dirty="0" smtClean="0"/>
              <a:t>米，宽</a:t>
            </a:r>
            <a:r>
              <a:rPr lang="en-US" altLang="zh-CN" dirty="0" smtClean="0"/>
              <a:t>1.25</a:t>
            </a:r>
            <a:r>
              <a:rPr lang="zh-CN" altLang="en-US" dirty="0" smtClean="0"/>
              <a:t>米</a:t>
            </a:r>
            <a:endParaRPr lang="en-US" altLang="zh-CN" dirty="0" smtClean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自由边界条件下的</a:t>
            </a:r>
            <a:r>
              <a:rPr lang="en-US" altLang="zh-CN" dirty="0" err="1" smtClean="0"/>
              <a:t>ANSYS</a:t>
            </a:r>
            <a:r>
              <a:rPr lang="zh-CN" altLang="en-US" dirty="0" smtClean="0"/>
              <a:t>有限元模态分析结果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31481"/>
              </p:ext>
            </p:extLst>
          </p:nvPr>
        </p:nvGraphicFramePr>
        <p:xfrm>
          <a:off x="1115616" y="2852936"/>
          <a:ext cx="7200800" cy="316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  <a:gridCol w="1800200"/>
                <a:gridCol w="1800200"/>
              </a:tblGrid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2"/>
                          </a:solidFill>
                        </a:rPr>
                        <a:t>模态阶数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2"/>
                          </a:solidFill>
                        </a:rPr>
                        <a:t>频率</a:t>
                      </a:r>
                      <a:r>
                        <a:rPr lang="en-US" altLang="zh-CN" dirty="0" smtClean="0">
                          <a:solidFill>
                            <a:schemeClr val="tx2"/>
                          </a:solidFill>
                        </a:rPr>
                        <a:t>(Hz)</a:t>
                      </a:r>
                      <a:endParaRPr lang="zh-CN" alt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2"/>
                          </a:solidFill>
                        </a:rPr>
                        <a:t>模态阶数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2"/>
                          </a:solidFill>
                        </a:rPr>
                        <a:t>频率</a:t>
                      </a:r>
                      <a:r>
                        <a:rPr lang="en-US" altLang="zh-CN" dirty="0" smtClean="0">
                          <a:solidFill>
                            <a:schemeClr val="tx2"/>
                          </a:solidFill>
                        </a:rPr>
                        <a:t>(Hz)</a:t>
                      </a:r>
                      <a:endParaRPr lang="zh-CN" altLang="en-US" dirty="0" smtClean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1.7440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6.6375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2.2841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8.3196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3.4972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9.4848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4.2475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10.937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280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4.8461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12.925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55123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68077"/>
            <a:ext cx="5040560" cy="354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扰性金属薄板仿真模拟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 smtClean="0"/>
              <a:t>利用</a:t>
            </a:r>
            <a:r>
              <a:rPr lang="en-US" altLang="zh-CN" dirty="0" err="1" smtClean="0"/>
              <a:t>ANSYS</a:t>
            </a:r>
            <a:r>
              <a:rPr lang="zh-CN" altLang="en-US" dirty="0" smtClean="0"/>
              <a:t>瞬态动力学分析手段，计算薄板在自由边界条件下受到未知随机激励的响应，在板上均布的</a:t>
            </a:r>
            <a:r>
              <a:rPr lang="en-US" altLang="zh-CN" dirty="0" smtClean="0"/>
              <a:t>9</a:t>
            </a:r>
            <a:r>
              <a:rPr lang="zh-CN" altLang="en-US" dirty="0" smtClean="0"/>
              <a:t>点测量其振动响应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90376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扰性金属薄板仿真模拟</a:t>
            </a:r>
            <a:endParaRPr lang="en-US" altLang="zh-CN" dirty="0"/>
          </a:p>
          <a:p>
            <a:pPr lvl="1"/>
            <a:r>
              <a:rPr lang="en-US" altLang="zh-CN" dirty="0" smtClean="0"/>
              <a:t>9</a:t>
            </a:r>
            <a:r>
              <a:rPr lang="zh-CN" altLang="en-US" dirty="0" smtClean="0"/>
              <a:t>路振动信号时域图形</a:t>
            </a:r>
            <a:endParaRPr lang="zh-CN" altLang="en-US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28192"/>
            <a:ext cx="6588224" cy="494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26908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扰性金属薄板仿真模拟</a:t>
            </a:r>
            <a:endParaRPr lang="en-US" altLang="zh-CN" dirty="0"/>
          </a:p>
          <a:p>
            <a:pPr lvl="1"/>
            <a:r>
              <a:rPr lang="en-US" altLang="zh-CN" dirty="0"/>
              <a:t>9</a:t>
            </a:r>
            <a:r>
              <a:rPr lang="zh-CN" altLang="en-US" dirty="0"/>
              <a:t>路振动</a:t>
            </a:r>
            <a:r>
              <a:rPr lang="zh-CN" altLang="en-US" dirty="0" smtClean="0"/>
              <a:t>信号的功率谱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532" y="1700808"/>
            <a:ext cx="6133352" cy="480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283917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已知条件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9</a:t>
            </a:r>
            <a:r>
              <a:rPr lang="zh-CN" altLang="en-US" dirty="0" smtClean="0"/>
              <a:t>路响应信号 </a:t>
            </a:r>
            <a:r>
              <a:rPr lang="en-US" altLang="zh-CN" dirty="0" err="1" smtClean="0"/>
              <a:t>Response.mat</a:t>
            </a:r>
            <a:r>
              <a:rPr lang="en-US" altLang="zh-CN" dirty="0" smtClean="0"/>
              <a:t>; </a:t>
            </a:r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路输入力信号 </a:t>
            </a:r>
            <a:r>
              <a:rPr lang="en-US" altLang="zh-CN" dirty="0" err="1" smtClean="0"/>
              <a:t>Force.mat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采样频率</a:t>
            </a:r>
            <a:r>
              <a:rPr lang="zh-CN" altLang="en-US" dirty="0"/>
              <a:t> </a:t>
            </a:r>
            <a:r>
              <a:rPr lang="en-US" altLang="zh-CN" dirty="0" err="1" smtClean="0"/>
              <a:t>100Hz</a:t>
            </a:r>
            <a:endParaRPr lang="en-US" altLang="zh-CN" dirty="0" smtClean="0"/>
          </a:p>
          <a:p>
            <a:r>
              <a:rPr lang="zh-CN" altLang="en-US" dirty="0" smtClean="0"/>
              <a:t>作业</a:t>
            </a:r>
            <a:endParaRPr lang="en-US" altLang="zh-CN" dirty="0"/>
          </a:p>
          <a:p>
            <a:pPr lvl="1"/>
            <a:r>
              <a:rPr lang="zh-CN" altLang="en-US" dirty="0" smtClean="0"/>
              <a:t>按照如下</a:t>
            </a:r>
            <a:r>
              <a:rPr lang="zh-CN" altLang="en-US" dirty="0" smtClean="0"/>
              <a:t>公式分别</a:t>
            </a:r>
            <a:r>
              <a:rPr lang="zh-CN" altLang="en-US" dirty="0"/>
              <a:t>计算由输入信号和</a:t>
            </a:r>
            <a:r>
              <a:rPr lang="en-US" altLang="zh-CN" dirty="0"/>
              <a:t>9</a:t>
            </a:r>
            <a:r>
              <a:rPr lang="zh-CN" altLang="en-US" dirty="0"/>
              <a:t>个</a:t>
            </a:r>
            <a:r>
              <a:rPr lang="zh-CN" altLang="en-US" dirty="0" smtClean="0"/>
              <a:t>测点响应信号得到</a:t>
            </a:r>
            <a:r>
              <a:rPr lang="zh-CN" altLang="en-US" dirty="0"/>
              <a:t>的</a:t>
            </a:r>
            <a:r>
              <a:rPr lang="zh-CN" altLang="zh-CN" dirty="0"/>
              <a:t>频率响应函数</a:t>
            </a:r>
            <a:r>
              <a:rPr lang="en-US" altLang="zh-CN" i="1" dirty="0"/>
              <a:t>H</a:t>
            </a:r>
            <a:r>
              <a:rPr lang="en-US" altLang="zh-CN" dirty="0"/>
              <a:t>(</a:t>
            </a:r>
            <a:r>
              <a:rPr lang="en-US" altLang="zh-CN" i="1" dirty="0"/>
              <a:t>ω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，并画出</a:t>
            </a:r>
            <a:r>
              <a:rPr lang="en-US" altLang="zh-CN" dirty="0" err="1" smtClean="0"/>
              <a:t>0.5~30Hz</a:t>
            </a:r>
            <a:r>
              <a:rPr lang="zh-CN" altLang="en-US" dirty="0" smtClean="0"/>
              <a:t>内的幅频响应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在作业中写清楚计算参数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采用窗函数，</a:t>
            </a:r>
            <a:r>
              <a:rPr lang="en-US" altLang="zh-CN" dirty="0" err="1" smtClean="0"/>
              <a:t>FFT</a:t>
            </a:r>
            <a:r>
              <a:rPr lang="zh-CN" altLang="en-US" dirty="0" smtClean="0"/>
              <a:t>计算点数，采用的分段数据长度，重叠长度等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r>
              <a:rPr lang="en-US" altLang="zh-CN" dirty="0" smtClean="0"/>
              <a:t>X</a:t>
            </a:r>
            <a:r>
              <a:rPr lang="zh-CN" altLang="en-US" dirty="0" smtClean="0"/>
              <a:t>为</a:t>
            </a:r>
            <a:r>
              <a:rPr lang="zh-CN" altLang="en-US" dirty="0" smtClean="0"/>
              <a:t>输入信号</a:t>
            </a:r>
            <a:r>
              <a:rPr lang="en-US" altLang="zh-CN" dirty="0" smtClean="0"/>
              <a:t>, Y</a:t>
            </a:r>
            <a:r>
              <a:rPr lang="zh-CN" altLang="en-US" dirty="0" smtClean="0"/>
              <a:t>为某测点测得的响应信号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452926"/>
              </p:ext>
            </p:extLst>
          </p:nvPr>
        </p:nvGraphicFramePr>
        <p:xfrm>
          <a:off x="1274882" y="5210096"/>
          <a:ext cx="1668780" cy="75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1" name="Equation" r:id="rId3" imgW="927100" imgH="419100" progId="Equation.DSMT4">
                  <p:embed/>
                </p:oleObj>
              </mc:Choice>
              <mc:Fallback>
                <p:oleObj name="Equation" r:id="rId3" imgW="9271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882" y="5210096"/>
                        <a:ext cx="1668780" cy="75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92662"/>
              </p:ext>
            </p:extLst>
          </p:nvPr>
        </p:nvGraphicFramePr>
        <p:xfrm>
          <a:off x="3659778" y="5133896"/>
          <a:ext cx="1920240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2" name="Equation" r:id="rId5" imgW="1066800" imgH="457200" progId="Equation.DSMT4">
                  <p:embed/>
                </p:oleObj>
              </mc:Choice>
              <mc:Fallback>
                <p:oleObj name="Equation" r:id="rId5" imgW="10668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778" y="5133896"/>
                        <a:ext cx="1920240" cy="822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567825"/>
              </p:ext>
            </p:extLst>
          </p:nvPr>
        </p:nvGraphicFramePr>
        <p:xfrm>
          <a:off x="6108977" y="5130135"/>
          <a:ext cx="1919407" cy="891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3" name="Equation" r:id="rId7" imgW="1066337" imgH="495085" progId="Equation.DSMT4">
                  <p:embed/>
                </p:oleObj>
              </mc:Choice>
              <mc:Fallback>
                <p:oleObj name="Equation" r:id="rId7" imgW="1066337" imgH="49508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977" y="5130135"/>
                        <a:ext cx="1919407" cy="8911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8542864"/>
      </p:ext>
    </p:extLst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zh-CN" altLang="en-US" dirty="0" smtClean="0"/>
              <a:t>作业电子版发送</a:t>
            </a:r>
            <a:endParaRPr lang="en-US" altLang="zh-CN" dirty="0" smtClean="0"/>
          </a:p>
          <a:p>
            <a:pPr lvl="1">
              <a:lnSpc>
                <a:spcPct val="250000"/>
              </a:lnSpc>
            </a:pPr>
            <a:r>
              <a:rPr lang="en-US" altLang="zh-CN" dirty="0" err="1" smtClean="0">
                <a:hlinkClick r:id="rId2"/>
              </a:rPr>
              <a:t>gmdong@sjtu.edu.cn</a:t>
            </a:r>
            <a:endParaRPr lang="en-US" altLang="zh-CN" dirty="0" smtClean="0"/>
          </a:p>
          <a:p>
            <a:pPr>
              <a:lnSpc>
                <a:spcPct val="250000"/>
              </a:lnSpc>
            </a:pPr>
            <a:r>
              <a:rPr lang="zh-CN" altLang="en-US" dirty="0" smtClean="0"/>
              <a:t>一模一样的作业，后收到的作业按未交本次作业处理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907639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2010-10-10-SJTU-PPT-模板-之2-白底红校徽-2">
  <a:themeElements>
    <a:clrScheme name="2010-10-10-SJTU-PPT-模板-之2-白底红校徽-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10-10-10-SJTU-PPT-模板-之2-白底红校徽-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gradFill rotWithShape="1">
                <a:gsLst>
                  <a:gs pos="0">
                    <a:srgbClr val="16388A">
                      <a:gamma/>
                      <a:tint val="0"/>
                      <a:invGamma/>
                    </a:srgbClr>
                  </a:gs>
                  <a:gs pos="100000">
                    <a:srgbClr val="16388A"/>
                  </a:gs>
                </a:gsLst>
                <a:lin ang="0" scaled="1"/>
              </a:gradFill>
            </a14:hiddenFill>
          </a:ext>
          <a:ext uri="{91240B29-F687-4F45-9708-019B960494DF}">
            <a14:hiddenLine xmlns:a14="http://schemas.microsoft.com/office/drawing/2010/main"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DDDDDD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gradFill rotWithShape="1">
                <a:gsLst>
                  <a:gs pos="0">
                    <a:srgbClr val="16388A">
                      <a:gamma/>
                      <a:tint val="0"/>
                      <a:invGamma/>
                    </a:srgbClr>
                  </a:gs>
                  <a:gs pos="100000">
                    <a:srgbClr val="16388A"/>
                  </a:gs>
                </a:gsLst>
                <a:lin ang="0" scaled="1"/>
              </a:gradFill>
            </a14:hiddenFill>
          </a:ext>
          <a:ext uri="{91240B29-F687-4F45-9708-019B960494DF}">
            <a14:hiddenLine xmlns:a14="http://schemas.microsoft.com/office/drawing/2010/main" w="190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DDDDDD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010-10-10-SJTU-PPT-模板-之2-白底红校徽-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-10-10-SJTU-PPT-模板-之2-白底红校徽-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-10-10-SJTU-PPT-模板-之2-白底红校徽-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-10-10-SJTU-PPT-模板-之2-白底红校徽-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-10-10-SJTU-PPT-模板-之2-白底红校徽-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0-10-10-SJTU-PPT-模板-之2-白底红校徽-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-10-10-SJTU-PPT-模板-之2-白底红校徽-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-10-10-SJTU-PPT-模板-之2-白底红校徽-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-10-10-SJTU-PPT-模板-之2-白底红校徽-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-10-10-SJTU-PPT-模板-之2-白底红校徽-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-10-10-SJTU-PPT-模板-之2-白底红校徽-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0-10-10-SJTU-PPT-模板-之2-白底红校徽-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2010-10-10-SJTU-PPT-模板-之2-白底红校徽-2</Template>
  <TotalTime>10195</TotalTime>
  <Words>271</Words>
  <Application>Microsoft Office PowerPoint</Application>
  <PresentationFormat>全屏显示(4:3)</PresentationFormat>
  <Paragraphs>58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2010-10-10-SJTU-PPT-模板-之2-白底红校徽-2</vt:lpstr>
      <vt:lpstr>Equation</vt:lpstr>
      <vt:lpstr>作业背景</vt:lpstr>
      <vt:lpstr>作业说明</vt:lpstr>
      <vt:lpstr>作业说明</vt:lpstr>
      <vt:lpstr>作业说明</vt:lpstr>
      <vt:lpstr>作业说明</vt:lpstr>
      <vt:lpstr>作业</vt:lpstr>
      <vt:lpstr>注意</vt:lpstr>
    </vt:vector>
  </TitlesOfParts>
  <Company>SJTU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机械故障诊断学科 基础问题研究探讨</dc:title>
  <dc:creator>user</dc:creator>
  <cp:lastModifiedBy>dgm</cp:lastModifiedBy>
  <cp:revision>822</cp:revision>
  <cp:lastPrinted>2014-10-23T23:55:26Z</cp:lastPrinted>
  <dcterms:created xsi:type="dcterms:W3CDTF">2010-11-30T01:34:34Z</dcterms:created>
  <dcterms:modified xsi:type="dcterms:W3CDTF">2014-11-11T05:04:28Z</dcterms:modified>
</cp:coreProperties>
</file>