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2438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6" name="Shape 3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0054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5" name="Course"/>
          <p:cNvSpPr txBox="1"/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Course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2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3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Topics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正文级别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正文级别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990">
              <a:lnSpc>
                <a:spcPct val="90000"/>
              </a:lnSpc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8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solidFill>
          <a:srgbClr val="0054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正文级别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0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71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72" name="Course"/>
          <p:cNvSpPr txBox="1"/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Course</a:t>
            </a:r>
          </a:p>
        </p:txBody>
      </p:sp>
      <p:sp>
        <p:nvSpPr>
          <p:cNvPr id="17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正文级别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1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b="1" spc="-232" sz="11600">
                <a:solidFill>
                  <a:srgbClr val="22538E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82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83" name="Course"/>
          <p:cNvSpPr txBox="1"/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Course</a:t>
            </a:r>
          </a:p>
        </p:txBody>
      </p:sp>
      <p:pic>
        <p:nvPicPr>
          <p:cNvPr id="184" name="校标-标志英文横版.png" descr="校标-标志英文横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257455"/>
            <a:ext cx="7726436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</a:defRPr>
            </a:lvl1pPr>
            <a:lvl2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2pPr>
            <a:lvl3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3pPr>
            <a:lvl4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4pPr>
            <a:lvl5pPr defTabSz="825500">
              <a:lnSpc>
                <a:spcPct val="100000"/>
              </a:lnSpc>
              <a:defRPr>
                <a:solidFill>
                  <a:srgbClr val="22538E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b="1" spc="-232" sz="11600">
                <a:solidFill>
                  <a:srgbClr val="22538E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5500">
                <a:solidFill>
                  <a:srgbClr val="22538E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6" name="Course"/>
          <p:cNvSpPr txBox="1"/>
          <p:nvPr>
            <p:ph type="body" sz="quarter" idx="22" hasCustomPrompt="1"/>
          </p:nvPr>
        </p:nvSpPr>
        <p:spPr>
          <a:xfrm>
            <a:off x="1206500" y="696005"/>
            <a:ext cx="21971002" cy="634899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00000"/>
              </a:lnSpc>
              <a:buSzTx/>
              <a:buNone/>
              <a:defRPr>
                <a:solidFill>
                  <a:srgbClr val="22538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Course</a:t>
            </a:r>
          </a:p>
        </p:txBody>
      </p:sp>
      <p:pic>
        <p:nvPicPr>
          <p:cNvPr id="27" name="校标-标志英文横版.png" descr="校标-标志英文横版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9000" y="257455"/>
            <a:ext cx="7726436" cy="254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3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94" name="正文级别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5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9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4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05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6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1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正文级别 1…"/>
          <p:cNvSpPr txBox="1"/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正文级别 1…"/>
          <p:cNvSpPr txBox="1"/>
          <p:nvPr>
            <p:ph type="body" sz="half" idx="1" hasCustomPrompt="1"/>
          </p:nvPr>
        </p:nvSpPr>
        <p:spPr>
          <a:xfrm>
            <a:off x="1206500" y="2794000"/>
            <a:ext cx="9779000" cy="9645705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1" name="660384004_1290x1720.jpg"/>
          <p:cNvSpPr/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2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Section Title</a:t>
            </a:r>
          </a:p>
        </p:txBody>
      </p:sp>
      <p:sp>
        <p:nvSpPr>
          <p:cNvPr id="241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42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50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59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Agenda Topics</a:t>
            </a:r>
          </a:p>
        </p:txBody>
      </p:sp>
      <p:sp>
        <p:nvSpPr>
          <p:cNvPr id="2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正文级别 1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lnSpc>
                <a:spcPct val="80000"/>
              </a:lnSpc>
              <a:buSzTx/>
              <a:buNone/>
              <a:defRPr b="1" spc="-250" sz="250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100000"/>
              </a:lnSpc>
              <a:buSzTx/>
              <a:buNone/>
              <a:defRPr b="1" sz="5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2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b="1"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7" name="正文级别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lvl1pPr>
            <a:lvl2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2pPr>
            <a:lvl3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3pPr>
            <a:lvl4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4pPr>
            <a:lvl5pPr defTabSz="825500">
              <a:lnSpc>
                <a:spcPct val="100000"/>
              </a:lnSpc>
              <a:defRPr b="1">
                <a:solidFill>
                  <a:srgbClr val="FFFFFF"/>
                </a:solidFill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正文级别 1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>
                <a:latin typeface="+mn-lt"/>
                <a:ea typeface="+mn-ea"/>
                <a:cs typeface="+mn-cs"/>
                <a:sym typeface="Helvetica Neue"/>
              </a:defRPr>
            </a:lvl1pPr>
            <a:lvl2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2pPr>
            <a:lvl3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3pPr>
            <a:lvl4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4pPr>
            <a:lvl5pPr defTabSz="825500">
              <a:lnSpc>
                <a:spcPct val="100000"/>
              </a:lnSpc>
              <a:defRPr b="1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990">
              <a:lnSpc>
                <a:spcPct val="90000"/>
              </a:lnSpc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2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/>
          <p:nvPr>
            <p:ph type="body" idx="1" hasCustomPrompt="1"/>
          </p:nvPr>
        </p:nvSpPr>
        <p:spPr>
          <a:xfrm>
            <a:off x="1206500" y="2794000"/>
            <a:ext cx="21971000" cy="9652000"/>
          </a:xfrm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1206500" y="2794000"/>
            <a:ext cx="9779000" cy="9645705"/>
          </a:xfrm>
          <a:prstGeom prst="rect">
            <a:avLst/>
          </a:prstGeom>
        </p:spPr>
        <p:txBody>
          <a:bodyPr/>
          <a:lstStyle>
            <a:lvl1pPr marL="609600" indent="-609600"/>
            <a:lvl2pPr marL="1219200" indent="-609600"/>
            <a:lvl3pPr marL="1828800" indent="-609600"/>
            <a:lvl4pPr marL="2438400" indent="-609600"/>
            <a:lvl5pPr marL="3048000" indent="-609600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660384004_1290x1720.jpg"/>
          <p:cNvSpPr/>
          <p:nvPr>
            <p:ph type="pic" idx="21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Section Title</a:t>
            </a:r>
          </a:p>
        </p:txBody>
      </p:sp>
      <p:sp>
        <p:nvSpPr>
          <p:cNvPr id="84" name="矩形"/>
          <p:cNvSpPr/>
          <p:nvPr/>
        </p:nvSpPr>
        <p:spPr>
          <a:xfrm>
            <a:off x="-4983" y="6223000"/>
            <a:ext cx="504936" cy="1270000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93" name="正文级别 1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13081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2pPr>
            <a:lvl3pPr marL="19177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3pPr>
            <a:lvl4pPr marL="25273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4pPr>
            <a:lvl5pPr marL="3136900" indent="-698500" defTabSz="825500">
              <a:lnSpc>
                <a:spcPct val="100000"/>
              </a:lnSpc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369" y="1161080"/>
            <a:ext cx="510693" cy="1270003"/>
          </a:xfrm>
          <a:prstGeom prst="rect">
            <a:avLst/>
          </a:prstGeom>
          <a:solidFill>
            <a:srgbClr val="00549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正文级别 1…"/>
          <p:cNvSpPr txBox="1"/>
          <p:nvPr>
            <p:ph type="body" idx="1" hasCustomPrompt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5493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457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066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676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286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28956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5052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1148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7244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334000" marR="0" indent="-457200" algn="l" defTabSz="2438400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uthor and Date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r>
              <a:t>2020-10-07</a:t>
            </a:r>
          </a:p>
        </p:txBody>
      </p:sp>
      <p:sp>
        <p:nvSpPr>
          <p:cNvPr id="329" name="Presentation Title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交大说说</a:t>
            </a:r>
          </a:p>
        </p:txBody>
      </p:sp>
      <p:sp>
        <p:nvSpPr>
          <p:cNvPr id="330" name="Presentation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Spill your heart</a:t>
            </a:r>
          </a:p>
        </p:txBody>
      </p:sp>
      <p:sp>
        <p:nvSpPr>
          <p:cNvPr id="331" name="Course"/>
          <p:cNvSpPr txBox="1"/>
          <p:nvPr>
            <p:ph type="body" idx="22"/>
          </p:nvPr>
        </p:nvSpPr>
        <p:spPr>
          <a:xfrm>
            <a:off x="1206500" y="685794"/>
            <a:ext cx="21971002" cy="65532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18184">
              <a:defRPr b="1" sz="3132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软件工程原理与实践</a:t>
            </a:r>
          </a:p>
        </p:txBody>
      </p:sp>
      <p:pic>
        <p:nvPicPr>
          <p:cNvPr id="33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422918" y="-438367"/>
            <a:ext cx="7138600" cy="64158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文本占位符 1"/>
          <p:cNvSpPr txBox="1"/>
          <p:nvPr>
            <p:ph type="body" idx="1"/>
          </p:nvPr>
        </p:nvSpPr>
        <p:spPr>
          <a:xfrm>
            <a:off x="4460032" y="1272186"/>
            <a:ext cx="21971001" cy="9652001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 marL="0" indent="0">
              <a:buSzTx/>
              <a:buNone/>
              <a:defRPr sz="8800"/>
            </a:pPr>
            <a:r>
              <a:t>                         </a:t>
            </a:r>
          </a:p>
          <a:p>
            <a:pPr marL="0" indent="0" algn="ctr">
              <a:buSzTx/>
              <a:buNone/>
              <a:defRPr sz="8800"/>
            </a:pPr>
            <a:r>
              <a:t>                   谢谢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ection Title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交大说说价值和特性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lide Title"/>
          <p:cNvSpPr txBox="1"/>
          <p:nvPr>
            <p:ph type="title"/>
          </p:nvPr>
        </p:nvSpPr>
        <p:spPr>
          <a:xfrm>
            <a:off x="1206500" y="1079499"/>
            <a:ext cx="21971000" cy="1433165"/>
          </a:xfrm>
          <a:prstGeom prst="rect">
            <a:avLst/>
          </a:prstGeom>
        </p:spPr>
        <p:txBody>
          <a:bodyPr/>
          <a:lstStyle>
            <a:lvl1pPr defTabSz="2145791">
              <a:defRPr spc="-176" sz="7480"/>
            </a:lvl1pPr>
          </a:lstStyle>
          <a:p>
            <a:pPr/>
            <a:r>
              <a:t>价值</a:t>
            </a:r>
          </a:p>
        </p:txBody>
      </p:sp>
      <p:sp>
        <p:nvSpPr>
          <p:cNvPr id="337" name="Slide bullet text"/>
          <p:cNvSpPr txBox="1"/>
          <p:nvPr>
            <p:ph type="body" idx="1"/>
          </p:nvPr>
        </p:nvSpPr>
        <p:spPr>
          <a:xfrm>
            <a:off x="1206499" y="3107727"/>
            <a:ext cx="21971001" cy="9658271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营造平台，促进交流</a:t>
            </a:r>
          </a:p>
          <a:p>
            <a:pPr>
              <a:defRPr sz="5400"/>
            </a:pPr>
          </a:p>
          <a:p>
            <a:pPr marL="457200" indent="-457200">
              <a:defRPr sz="3300"/>
            </a:pPr>
            <a:r>
              <a:t>创造了一个交大学生之间的问答社区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作为交大学生之间信息交流的渠道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帮助交大学生学习进步，解答疑惑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高质量的问答和兴趣社交</a:t>
            </a:r>
          </a:p>
        </p:txBody>
      </p:sp>
      <p:pic>
        <p:nvPicPr>
          <p:cNvPr id="338" name="截屏2020-10-09 下午7.50.29.png" descr="截屏2020-10-09 下午7.50.29.png"/>
          <p:cNvPicPr>
            <a:picLocks noChangeAspect="1"/>
          </p:cNvPicPr>
          <p:nvPr/>
        </p:nvPicPr>
        <p:blipFill>
          <a:blip r:embed="rId2">
            <a:extLst/>
          </a:blip>
          <a:srcRect l="0" t="0" r="12956" b="0"/>
          <a:stretch>
            <a:fillRect/>
          </a:stretch>
        </p:blipFill>
        <p:spPr>
          <a:xfrm>
            <a:off x="10720827" y="4166135"/>
            <a:ext cx="11877448" cy="69026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pc="-176" sz="7480"/>
            </a:lvl1pPr>
          </a:lstStyle>
          <a:p>
            <a:pPr/>
            <a:r>
              <a:t>更深层次价值</a:t>
            </a:r>
          </a:p>
        </p:txBody>
      </p:sp>
      <p:sp>
        <p:nvSpPr>
          <p:cNvPr id="341" name="Slide bullet text"/>
          <p:cNvSpPr txBox="1"/>
          <p:nvPr>
            <p:ph type="body" idx="1"/>
          </p:nvPr>
        </p:nvSpPr>
        <p:spPr>
          <a:xfrm>
            <a:off x="1206500" y="3107726"/>
            <a:ext cx="21971000" cy="9658272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交大官方平台，提供信息</a:t>
            </a:r>
          </a:p>
          <a:p>
            <a:pPr>
              <a:defRPr sz="5400"/>
            </a:pPr>
          </a:p>
          <a:p>
            <a:pPr marL="457200" indent="-457200">
              <a:defRPr sz="3300"/>
            </a:pPr>
            <a:r>
              <a:t>获取交大学生的需求和想法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反映交大学生在学科掌握上的普遍不足和问题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同学校交流沟通，帮助交大学生学习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pc="-176" sz="7480"/>
            </a:lvl1pPr>
          </a:lstStyle>
          <a:p>
            <a:pPr/>
            <a:r>
              <a:t>特性</a:t>
            </a:r>
          </a:p>
        </p:txBody>
      </p:sp>
      <p:sp>
        <p:nvSpPr>
          <p:cNvPr id="344" name="Slide bullet text"/>
          <p:cNvSpPr txBox="1"/>
          <p:nvPr>
            <p:ph type="body" idx="1"/>
          </p:nvPr>
        </p:nvSpPr>
        <p:spPr>
          <a:xfrm>
            <a:off x="1206500" y="3107726"/>
            <a:ext cx="21971000" cy="9658272"/>
          </a:xfrm>
          <a:prstGeom prst="rect">
            <a:avLst/>
          </a:prstGeom>
        </p:spPr>
        <p:txBody>
          <a:bodyPr/>
          <a:lstStyle/>
          <a:p>
            <a:pPr>
              <a:defRPr sz="5400"/>
            </a:pPr>
            <a:r>
              <a:t>系统特性和进阶功能</a:t>
            </a:r>
          </a:p>
          <a:p>
            <a:pPr>
              <a:defRPr sz="5400"/>
            </a:pPr>
          </a:p>
          <a:p>
            <a:pPr marL="457200" indent="-457200">
              <a:defRPr sz="3300"/>
            </a:pPr>
            <a:r>
              <a:t>jAccount授权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排行功能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管理员封禁与自动检测结合进行管理</a:t>
            </a: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</a:p>
          <a:p>
            <a:pPr marL="457200" indent="-457200">
              <a:defRPr sz="3300"/>
            </a:pPr>
            <a:r>
              <a:t>关注和推送的功能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ection Title"/>
          <p:cNvSpPr txBox="1"/>
          <p:nvPr>
            <p:ph type="title"/>
          </p:nvPr>
        </p:nvSpPr>
        <p:spPr>
          <a:xfrm>
            <a:off x="1206495" y="45339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迭代评估报告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lide Title"/>
          <p:cNvSpPr txBox="1"/>
          <p:nvPr>
            <p:ph type="title"/>
          </p:nvPr>
        </p:nvSpPr>
        <p:spPr>
          <a:xfrm>
            <a:off x="1206500" y="1079499"/>
            <a:ext cx="21971000" cy="1434951"/>
          </a:xfrm>
          <a:prstGeom prst="rect">
            <a:avLst/>
          </a:prstGeom>
        </p:spPr>
        <p:txBody>
          <a:bodyPr/>
          <a:lstStyle>
            <a:lvl1pPr defTabSz="2145791">
              <a:defRPr spc="-176" sz="7480"/>
            </a:lvl1pPr>
          </a:lstStyle>
          <a:p>
            <a:pPr/>
            <a:r>
              <a:t>任务达成情况</a:t>
            </a:r>
          </a:p>
        </p:txBody>
      </p:sp>
      <p:sp>
        <p:nvSpPr>
          <p:cNvPr id="349" name="Slide bullet text"/>
          <p:cNvSpPr txBox="1"/>
          <p:nvPr>
            <p:ph type="body" idx="1"/>
          </p:nvPr>
        </p:nvSpPr>
        <p:spPr>
          <a:xfrm>
            <a:off x="1206500" y="2792869"/>
            <a:ext cx="21971000" cy="9658272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</a:defRPr>
            </a:pPr>
            <a:r>
              <a:t>完成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的编写和改进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完成软件需求规约文档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完成迭代计划的书写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完成前端界面的大致设计，以及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t>代码的书写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完成用例模型的建立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完成前端功能说明文档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pc="-176" sz="7480"/>
            </a:lvl1pPr>
          </a:lstStyle>
          <a:p>
            <a:pPr/>
            <a:r>
              <a:t>目前存在的问题</a:t>
            </a:r>
          </a:p>
        </p:txBody>
      </p:sp>
      <p:sp>
        <p:nvSpPr>
          <p:cNvPr id="352" name="Slide bullet text"/>
          <p:cNvSpPr txBox="1"/>
          <p:nvPr>
            <p:ph type="body" idx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目前前端界面代码为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格式，需要在后续迭代中将之转化为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等框架代码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迭代计划执行上存在一定问题，在后续的迭代阶段需要将迭代计划制定的更合理细致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各个功能的优先级还需要进一步确定，以及功能的展现效果后续还要改进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对某些概念理解不透彻，需要更深入的学习和研究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对某些需求的实现方法还需要进一步研讨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latin typeface="Calibri"/>
                <a:ea typeface="Calibri"/>
                <a:cs typeface="Calibri"/>
                <a:sym typeface="Calibri"/>
              </a:rPr>
              <a:t>对微服务系统的服务划分还需要明确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目前暂时不存在变更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t>完成任务不需要返工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45791">
              <a:defRPr spc="-176" sz="7480"/>
            </a:lvl1pPr>
          </a:lstStyle>
          <a:p>
            <a:pPr/>
            <a:r>
              <a:t>经验和教训</a:t>
            </a:r>
          </a:p>
        </p:txBody>
      </p:sp>
      <p:sp>
        <p:nvSpPr>
          <p:cNvPr id="355" name="Slide bullet text"/>
          <p:cNvSpPr txBox="1"/>
          <p:nvPr>
            <p:ph type="body" idx="1"/>
          </p:nvPr>
        </p:nvSpPr>
        <p:spPr>
          <a:xfrm>
            <a:off x="1206500" y="2792869"/>
            <a:ext cx="21971000" cy="9658271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计划分配和制定十分重要，合理的计划能加快迭代进度和效率。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</a:defRPr>
            </a:pP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每次迭代的工作量需要合理。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宋体"/>
                <a:ea typeface="宋体"/>
                <a:cs typeface="宋体"/>
                <a:sym typeface="宋体"/>
              </a:rPr>
              <a:t>每次工作的分配必须尽量明确，减少重复的工作</a:t>
            </a:r>
            <a:endParaRPr>
              <a:latin typeface="宋体"/>
              <a:ea typeface="宋体"/>
              <a:cs typeface="宋体"/>
              <a:sym typeface="宋体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工作要尽早开展，避免进度风险。</a:t>
            </a: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</a:p>
          <a:p>
            <a:pPr marL="457200" indent="-457200" defTabSz="2438400">
              <a:lnSpc>
                <a:spcPct val="120000"/>
              </a:lnSpc>
              <a:buSzPct val="123000"/>
              <a:buChar char="•"/>
              <a:defRPr b="0"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技术栈的选择要尽早制定，避免因为技术变更而出现的技术风险。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