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FCF"/>
          </a:solidFill>
        </a:fill>
      </a:tcStyle>
    </a:wholeTbl>
    <a:band2H>
      <a:tcTxStyle b="def" i="def"/>
      <a:tcStyle>
        <a:tcBdr/>
        <a:fill>
          <a:solidFill>
            <a:srgbClr val="E7E9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6CC"/>
          </a:solidFill>
        </a:fill>
      </a:tcStyle>
    </a:wholeTbl>
    <a:band2H>
      <a:tcTxStyle b="def" i="def"/>
      <a:tcStyle>
        <a:tcBdr/>
        <a:fill>
          <a:solidFill>
            <a:srgbClr val="EAEC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DB"/>
          </a:solidFill>
        </a:fill>
      </a:tcStyle>
    </a:wholeTbl>
    <a:band2H>
      <a:tcTxStyle b="def" i="def"/>
      <a:tcStyle>
        <a:tcBdr/>
        <a:fill>
          <a:solidFill>
            <a:srgbClr val="E6EAEE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幻灯片">
    <p:bg>
      <p:bgPr>
        <a:solidFill>
          <a:srgbClr val="EC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正文级别 1…"/>
          <p:cNvSpPr txBox="1"/>
          <p:nvPr>
            <p:ph type="body" sz="quarter" idx="1" hasCustomPrompt="1"/>
          </p:nvPr>
        </p:nvSpPr>
        <p:spPr>
          <a:xfrm>
            <a:off x="7175999" y="3890021"/>
            <a:ext cx="1910716" cy="4089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Tx/>
              <a:buFontTx/>
              <a:buNone/>
            </a:lvl1pPr>
            <a:lvl2pPr>
              <a:buFontTx/>
            </a:lvl2pPr>
            <a:lvl3pPr>
              <a:buFontTx/>
            </a:lvl3pPr>
            <a:lvl4pPr>
              <a:buFontTx/>
            </a:lvl4pPr>
            <a:lvl5pPr>
              <a:buFontTx/>
            </a:lvl5pPr>
          </a:lstStyle>
          <a:p>
            <a:pPr/>
            <a:r>
              <a:t>编辑文本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" name="文本占位符 3"/>
          <p:cNvSpPr/>
          <p:nvPr>
            <p:ph type="body" sz="quarter" idx="21" hasCustomPrompt="1"/>
          </p:nvPr>
        </p:nvSpPr>
        <p:spPr>
          <a:xfrm>
            <a:off x="7175999" y="4364999"/>
            <a:ext cx="1910716" cy="4089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Tx/>
              <a:buFontTx/>
              <a:buNone/>
              <a:defRPr spc="100"/>
            </a:lvl1pPr>
          </a:lstStyle>
          <a:p>
            <a:pPr/>
            <a:r>
              <a:t>编辑文本</a:t>
            </a:r>
          </a:p>
        </p:txBody>
      </p:sp>
      <p:sp>
        <p:nvSpPr>
          <p:cNvPr id="17" name="编辑标题"/>
          <p:cNvSpPr txBox="1"/>
          <p:nvPr>
            <p:ph type="title" hasCustomPrompt="1"/>
          </p:nvPr>
        </p:nvSpPr>
        <p:spPr>
          <a:xfrm>
            <a:off x="7199494" y="1964066"/>
            <a:ext cx="4512506" cy="970916"/>
          </a:xfrm>
          <a:prstGeom prst="rect">
            <a:avLst/>
          </a:prstGeom>
        </p:spPr>
        <p:txBody>
          <a:bodyPr lIns="0" tIns="0" rIns="0" bIns="0"/>
          <a:lstStyle>
            <a:lvl1pPr>
              <a:defRPr b="0" spc="600" sz="5400"/>
            </a:lvl1pPr>
          </a:lstStyle>
          <a:p>
            <a:pPr/>
            <a:r>
              <a:t>编辑标题</a:t>
            </a:r>
          </a:p>
        </p:txBody>
      </p:sp>
      <p:sp>
        <p:nvSpPr>
          <p:cNvPr id="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"/>
          <p:cNvGrpSpPr/>
          <p:nvPr/>
        </p:nvGrpSpPr>
        <p:grpSpPr>
          <a:xfrm>
            <a:off x="0" y="-1"/>
            <a:ext cx="12192000" cy="739628"/>
            <a:chOff x="0" y="0"/>
            <a:chExt cx="12192000" cy="739627"/>
          </a:xfrm>
        </p:grpSpPr>
        <p:pic>
          <p:nvPicPr>
            <p:cNvPr id="108" name="图片 7" descr="图片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720091" cy="7396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9" name="图片 5" descr="图片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471910" y="-1"/>
              <a:ext cx="720091" cy="594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1" name="正文级别 1…"/>
          <p:cNvSpPr txBox="1"/>
          <p:nvPr>
            <p:ph type="body" idx="1"/>
          </p:nvPr>
        </p:nvSpPr>
        <p:spPr>
          <a:xfrm>
            <a:off x="669929" y="952508"/>
            <a:ext cx="10852238" cy="538890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末尾幻灯片">
    <p:bg>
      <p:bgPr>
        <a:solidFill>
          <a:srgbClr val="EC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正文级别 1…"/>
          <p:cNvSpPr txBox="1"/>
          <p:nvPr>
            <p:ph type="body" sz="quarter" idx="1" hasCustomPrompt="1"/>
          </p:nvPr>
        </p:nvSpPr>
        <p:spPr>
          <a:xfrm>
            <a:off x="7032000" y="3869680"/>
            <a:ext cx="4572037" cy="370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200" sz="2000"/>
            </a:lvl1pPr>
            <a:lvl2pPr marL="742950" indent="-285750">
              <a:lnSpc>
                <a:spcPct val="100000"/>
              </a:lnSpc>
              <a:spcBef>
                <a:spcPts val="0"/>
              </a:spcBef>
              <a:buFontTx/>
              <a:defRPr spc="200" sz="2000"/>
            </a:lvl2pPr>
            <a:lvl3pPr marL="1200150" indent="-285750">
              <a:lnSpc>
                <a:spcPct val="100000"/>
              </a:lnSpc>
              <a:spcBef>
                <a:spcPts val="0"/>
              </a:spcBef>
              <a:buFontTx/>
              <a:defRPr spc="200" sz="2000"/>
            </a:lvl3pPr>
            <a:lvl4pPr marL="1657350" indent="-285750">
              <a:lnSpc>
                <a:spcPct val="100000"/>
              </a:lnSpc>
              <a:spcBef>
                <a:spcPts val="0"/>
              </a:spcBef>
              <a:buFontTx/>
              <a:defRPr spc="200" sz="2000"/>
            </a:lvl4pPr>
            <a:lvl5pPr marL="2114550" indent="-285750">
              <a:lnSpc>
                <a:spcPct val="100000"/>
              </a:lnSpc>
              <a:spcBef>
                <a:spcPts val="0"/>
              </a:spcBef>
              <a:buFontTx/>
              <a:defRPr spc="200" sz="2000"/>
            </a:lvl5pPr>
          </a:lstStyle>
          <a:p>
            <a:pPr/>
            <a:r>
              <a:t>单击此处编辑副标题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1" name="编辑标题"/>
          <p:cNvSpPr txBox="1"/>
          <p:nvPr>
            <p:ph type="title" hasCustomPrompt="1"/>
          </p:nvPr>
        </p:nvSpPr>
        <p:spPr>
          <a:xfrm>
            <a:off x="7032000" y="2492999"/>
            <a:ext cx="4572037" cy="1172212"/>
          </a:xfrm>
          <a:prstGeom prst="rect">
            <a:avLst/>
          </a:prstGeom>
        </p:spPr>
        <p:txBody>
          <a:bodyPr lIns="0" tIns="0" rIns="0" bIns="0"/>
          <a:lstStyle>
            <a:lvl1pPr>
              <a:defRPr b="0" spc="700" sz="6600"/>
            </a:lvl1pPr>
          </a:lstStyle>
          <a:p>
            <a:pPr/>
            <a:r>
              <a:t>编辑标题</a:t>
            </a:r>
          </a:p>
        </p:txBody>
      </p:sp>
      <p:sp>
        <p:nvSpPr>
          <p:cNvPr id="1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720091" cy="739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71909" y="0"/>
            <a:ext cx="720091" cy="59436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标题文本"/>
          <p:cNvSpPr txBox="1"/>
          <p:nvPr>
            <p:ph type="title"/>
          </p:nvPr>
        </p:nvSpPr>
        <p:spPr>
          <a:xfrm>
            <a:off x="669881" y="443230"/>
            <a:ext cx="10852238" cy="44196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 9"/>
          <p:cNvSpPr/>
          <p:nvPr/>
        </p:nvSpPr>
        <p:spPr>
          <a:xfrm>
            <a:off x="292074" y="303808"/>
            <a:ext cx="11607853" cy="6250384"/>
          </a:xfrm>
          <a:prstGeom prst="rect">
            <a:avLst/>
          </a:prstGeom>
          <a:solidFill>
            <a:srgbClr val="ECEFEF"/>
          </a:solidFill>
          <a:ln w="12700">
            <a:solidFill>
              <a:srgbClr val="2C3C3D">
                <a:alpha val="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0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720091" cy="739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71909" y="0"/>
            <a:ext cx="720091" cy="59436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单击此处编辑标题"/>
          <p:cNvSpPr txBox="1"/>
          <p:nvPr>
            <p:ph type="title" hasCustomPrompt="1"/>
          </p:nvPr>
        </p:nvSpPr>
        <p:spPr>
          <a:xfrm>
            <a:off x="1281599" y="1249200"/>
            <a:ext cx="9626401" cy="7236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单击此处编辑标题</a:t>
            </a:r>
          </a:p>
        </p:txBody>
      </p:sp>
      <p:sp>
        <p:nvSpPr>
          <p:cNvPr id="143" name="正文级别 1…"/>
          <p:cNvSpPr txBox="1"/>
          <p:nvPr>
            <p:ph type="body" sz="half" idx="1"/>
          </p:nvPr>
        </p:nvSpPr>
        <p:spPr>
          <a:xfrm>
            <a:off x="1281112" y="2163599"/>
            <a:ext cx="9626601" cy="3445202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 9"/>
          <p:cNvSpPr/>
          <p:nvPr/>
        </p:nvSpPr>
        <p:spPr>
          <a:xfrm>
            <a:off x="-1" y="0"/>
            <a:ext cx="4824605" cy="6858000"/>
          </a:xfrm>
          <a:prstGeom prst="rect">
            <a:avLst/>
          </a:prstGeom>
          <a:solidFill>
            <a:srgbClr val="ECEFEF"/>
          </a:solidFill>
          <a:ln w="12700">
            <a:solidFill>
              <a:srgbClr val="2C3C3D">
                <a:alpha val="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2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71909" y="0"/>
            <a:ext cx="720091" cy="739627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单击编辑标题"/>
          <p:cNvSpPr txBox="1"/>
          <p:nvPr>
            <p:ph type="title" hasCustomPrompt="1"/>
          </p:nvPr>
        </p:nvSpPr>
        <p:spPr>
          <a:xfrm>
            <a:off x="583200" y="770400"/>
            <a:ext cx="3960001" cy="8820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单击编辑标题</a:t>
            </a:r>
          </a:p>
        </p:txBody>
      </p:sp>
      <p:sp>
        <p:nvSpPr>
          <p:cNvPr id="154" name="正文级别 1…"/>
          <p:cNvSpPr txBox="1"/>
          <p:nvPr>
            <p:ph type="body" sz="quarter" idx="1"/>
          </p:nvPr>
        </p:nvSpPr>
        <p:spPr>
          <a:xfrm>
            <a:off x="586799" y="1764000"/>
            <a:ext cx="3956401" cy="4093201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 10"/>
          <p:cNvSpPr/>
          <p:nvPr/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rgbClr val="ECEFEF"/>
          </a:solidFill>
          <a:ln w="12700">
            <a:solidFill>
              <a:srgbClr val="2C3C3D">
                <a:alpha val="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3" name="图片 9" descr="图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720091" cy="739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71909" y="0"/>
            <a:ext cx="720091" cy="59436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标题文本"/>
          <p:cNvSpPr txBox="1"/>
          <p:nvPr>
            <p:ph type="title"/>
          </p:nvPr>
        </p:nvSpPr>
        <p:spPr>
          <a:xfrm>
            <a:off x="611999" y="781199"/>
            <a:ext cx="10976401" cy="626401"/>
          </a:xfrm>
          <a:prstGeom prst="rect">
            <a:avLst/>
          </a:prstGeom>
        </p:spPr>
        <p:txBody>
          <a:bodyPr/>
          <a:lstStyle>
            <a:lvl1pPr algn="ctr">
              <a:defRPr sz="3600"/>
            </a:lvl1pPr>
          </a:lstStyle>
          <a:p>
            <a:pPr/>
            <a:r>
              <a:t>标题文本</a:t>
            </a:r>
          </a:p>
        </p:txBody>
      </p:sp>
      <p:sp>
        <p:nvSpPr>
          <p:cNvPr id="166" name="正文级别 1…"/>
          <p:cNvSpPr txBox="1"/>
          <p:nvPr>
            <p:ph type="body" sz="quarter" idx="1"/>
          </p:nvPr>
        </p:nvSpPr>
        <p:spPr>
          <a:xfrm>
            <a:off x="611999" y="1659600"/>
            <a:ext cx="10975976" cy="8280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矩形 10"/>
          <p:cNvSpPr/>
          <p:nvPr/>
        </p:nvSpPr>
        <p:spPr>
          <a:xfrm>
            <a:off x="0" y="5028970"/>
            <a:ext cx="12192000" cy="1829030"/>
          </a:xfrm>
          <a:prstGeom prst="rect">
            <a:avLst/>
          </a:prstGeom>
          <a:solidFill>
            <a:srgbClr val="ECEFEF"/>
          </a:solidFill>
          <a:ln w="12700">
            <a:solidFill>
              <a:srgbClr val="2C3C3D">
                <a:alpha val="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5" name="图片 9" descr="图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720091" cy="739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71909" y="0"/>
            <a:ext cx="720091" cy="59436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标题文本"/>
          <p:cNvSpPr txBox="1"/>
          <p:nvPr>
            <p:ph type="title"/>
          </p:nvPr>
        </p:nvSpPr>
        <p:spPr>
          <a:xfrm>
            <a:off x="604800" y="669600"/>
            <a:ext cx="10976400" cy="56520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178" name="正文级别 1…"/>
          <p:cNvSpPr txBox="1"/>
          <p:nvPr>
            <p:ph type="body" idx="1"/>
          </p:nvPr>
        </p:nvSpPr>
        <p:spPr>
          <a:xfrm>
            <a:off x="604837" y="1681200"/>
            <a:ext cx="10990800" cy="3211201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9" name="文本占位符 8"/>
          <p:cNvSpPr/>
          <p:nvPr>
            <p:ph type="body" sz="quarter" idx="21"/>
          </p:nvPr>
        </p:nvSpPr>
        <p:spPr>
          <a:xfrm>
            <a:off x="594000" y="5180400"/>
            <a:ext cx="11001600" cy="1011601"/>
          </a:xfrm>
          <a:prstGeom prst="rect">
            <a:avLst/>
          </a:prstGeom>
        </p:spPr>
        <p:txBody>
          <a:bodyPr/>
          <a:lstStyle/>
          <a:p>
            <a:pPr>
              <a:defRPr spc="100"/>
            </a:pPr>
          </a:p>
        </p:txBody>
      </p:sp>
      <p:sp>
        <p:nvSpPr>
          <p:cNvPr id="18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矩形 1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ECEFEF"/>
          </a:solidFill>
          <a:ln w="12700">
            <a:solidFill>
              <a:srgbClr val="2C3C3D">
                <a:alpha val="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8" name="图片 11" descr="图片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71909" y="6118225"/>
            <a:ext cx="720091" cy="739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图片 9" descr="图片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263640"/>
            <a:ext cx="720091" cy="59436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标题文本"/>
          <p:cNvSpPr txBox="1"/>
          <p:nvPr>
            <p:ph type="title"/>
          </p:nvPr>
        </p:nvSpPr>
        <p:spPr>
          <a:xfrm>
            <a:off x="579599" y="237600"/>
            <a:ext cx="11037601" cy="44196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91" name="正文级别 1…"/>
          <p:cNvSpPr txBox="1"/>
          <p:nvPr>
            <p:ph type="body" sz="quarter" idx="1"/>
          </p:nvPr>
        </p:nvSpPr>
        <p:spPr>
          <a:xfrm>
            <a:off x="579599" y="1663200"/>
            <a:ext cx="5342401" cy="2894401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2" name="文本占位符 10"/>
          <p:cNvSpPr/>
          <p:nvPr>
            <p:ph type="body" sz="quarter" idx="21"/>
          </p:nvPr>
        </p:nvSpPr>
        <p:spPr>
          <a:xfrm>
            <a:off x="572399" y="4816800"/>
            <a:ext cx="5342402" cy="781201"/>
          </a:xfrm>
          <a:prstGeom prst="rect">
            <a:avLst/>
          </a:prstGeom>
        </p:spPr>
        <p:txBody>
          <a:bodyPr/>
          <a:lstStyle/>
          <a:p>
            <a:pPr>
              <a:defRPr spc="100"/>
            </a:pPr>
          </a:p>
        </p:txBody>
      </p:sp>
      <p:sp>
        <p:nvSpPr>
          <p:cNvPr id="193" name="文本占位符 12"/>
          <p:cNvSpPr/>
          <p:nvPr>
            <p:ph type="body" sz="quarter" idx="22"/>
          </p:nvPr>
        </p:nvSpPr>
        <p:spPr>
          <a:xfrm>
            <a:off x="6253200" y="4813200"/>
            <a:ext cx="5367601" cy="781201"/>
          </a:xfrm>
          <a:prstGeom prst="rect">
            <a:avLst/>
          </a:prstGeom>
        </p:spPr>
        <p:txBody>
          <a:bodyPr/>
          <a:lstStyle/>
          <a:p>
            <a:pPr>
              <a:defRPr spc="100"/>
            </a:pPr>
          </a:p>
        </p:txBody>
      </p:sp>
      <p:sp>
        <p:nvSpPr>
          <p:cNvPr id="1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矩形 9"/>
          <p:cNvSpPr/>
          <p:nvPr/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rgbClr val="ECEFEF"/>
          </a:solidFill>
          <a:ln w="12700">
            <a:solidFill>
              <a:srgbClr val="2C3C3D">
                <a:alpha val="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2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71480" y="5193665"/>
            <a:ext cx="1619886" cy="16643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521325"/>
            <a:ext cx="1619886" cy="1336675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单击此处编辑标题"/>
          <p:cNvSpPr txBox="1"/>
          <p:nvPr>
            <p:ph type="title" hasCustomPrompt="1"/>
          </p:nvPr>
        </p:nvSpPr>
        <p:spPr>
          <a:xfrm>
            <a:off x="1522799" y="1339200"/>
            <a:ext cx="9144001" cy="23868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单击此处编辑标题</a:t>
            </a:r>
          </a:p>
        </p:txBody>
      </p:sp>
      <p:sp>
        <p:nvSpPr>
          <p:cNvPr id="205" name="正文级别 1…"/>
          <p:cNvSpPr txBox="1"/>
          <p:nvPr>
            <p:ph type="body" sz="quarter" idx="1"/>
          </p:nvPr>
        </p:nvSpPr>
        <p:spPr>
          <a:xfrm>
            <a:off x="1522412" y="3862799"/>
            <a:ext cx="9144001" cy="16560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标题文本"/>
          <p:cNvSpPr txBox="1"/>
          <p:nvPr>
            <p:ph type="title"/>
          </p:nvPr>
        </p:nvSpPr>
        <p:spPr>
          <a:xfrm>
            <a:off x="669881" y="443230"/>
            <a:ext cx="10852238" cy="44196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6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节标题">
    <p:bg>
      <p:bgPr>
        <a:solidFill>
          <a:srgbClr val="EC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0" y="4781174"/>
            <a:ext cx="4064000" cy="2076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图片 6" descr="图片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4000" y="0"/>
            <a:ext cx="4064000" cy="2076825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编辑标题"/>
          <p:cNvSpPr txBox="1"/>
          <p:nvPr>
            <p:ph type="title" hasCustomPrompt="1"/>
          </p:nvPr>
        </p:nvSpPr>
        <p:spPr>
          <a:xfrm>
            <a:off x="7185025" y="1233000"/>
            <a:ext cx="1193800" cy="4392001"/>
          </a:xfrm>
          <a:prstGeom prst="rect">
            <a:avLst/>
          </a:prstGeom>
        </p:spPr>
        <p:txBody>
          <a:bodyPr vert="eaVert" lIns="0" tIns="0" rIns="0" bIns="0"/>
          <a:lstStyle>
            <a:lvl1pPr algn="ctr">
              <a:defRPr b="0" spc="700" sz="7200"/>
            </a:lvl1pPr>
          </a:lstStyle>
          <a:p>
            <a:pPr/>
            <a:r>
              <a:t>编辑标题</a:t>
            </a:r>
          </a:p>
        </p:txBody>
      </p:sp>
      <p:sp>
        <p:nvSpPr>
          <p:cNvPr id="224" name="正文级别 1…"/>
          <p:cNvSpPr txBox="1"/>
          <p:nvPr>
            <p:ph type="body" sz="quarter" idx="1" hasCustomPrompt="1"/>
          </p:nvPr>
        </p:nvSpPr>
        <p:spPr>
          <a:xfrm>
            <a:off x="3813175" y="1971038"/>
            <a:ext cx="3067050" cy="2915924"/>
          </a:xfrm>
          <a:prstGeom prst="rect">
            <a:avLst/>
          </a:prstGeom>
        </p:spPr>
        <p:txBody>
          <a:bodyPr vert="eaVert" lIns="46798" tIns="46798" rIns="46798" bIns="46798"/>
          <a:lstStyle>
            <a:lvl1pPr marL="342900" indent="-342900">
              <a:lnSpc>
                <a:spcPct val="200000"/>
              </a:lnSpc>
              <a:buSzPts val="1400"/>
              <a:defRPr spc="200" sz="1400"/>
            </a:lvl1pPr>
            <a:lvl2pPr marL="0" indent="0">
              <a:lnSpc>
                <a:spcPct val="200000"/>
              </a:lnSpc>
              <a:buSzTx/>
              <a:buNone/>
              <a:defRPr spc="200" sz="1400"/>
            </a:lvl2pPr>
            <a:lvl3pPr marL="0" indent="0">
              <a:lnSpc>
                <a:spcPct val="200000"/>
              </a:lnSpc>
              <a:buSzTx/>
              <a:buNone/>
              <a:defRPr spc="200" sz="1400"/>
            </a:lvl3pPr>
            <a:lvl4pPr marL="0" indent="0">
              <a:lnSpc>
                <a:spcPct val="200000"/>
              </a:lnSpc>
              <a:buSzTx/>
              <a:buNone/>
              <a:defRPr spc="200" sz="1400"/>
            </a:lvl4pPr>
            <a:lvl5pPr marL="0" indent="0">
              <a:lnSpc>
                <a:spcPct val="200000"/>
              </a:lnSpc>
              <a:buSzTx/>
              <a:buNone/>
              <a:defRPr spc="200" sz="1400"/>
            </a:lvl5pPr>
          </a:lstStyle>
          <a:p>
            <a:pPr/>
            <a:r>
              <a:t>单击此处编辑副标题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25" name="幻灯片编号"/>
          <p:cNvSpPr txBox="1"/>
          <p:nvPr>
            <p:ph type="sldNum" sz="quarter" idx="2"/>
          </p:nvPr>
        </p:nvSpPr>
        <p:spPr>
          <a:xfrm>
            <a:off x="11036947" y="6376106"/>
            <a:ext cx="273654" cy="264254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节标题">
    <p:bg>
      <p:bgPr>
        <a:solidFill>
          <a:srgbClr val="EC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0" y="4781175"/>
            <a:ext cx="4064000" cy="2076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图片 6" descr="图片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4000" y="0"/>
            <a:ext cx="4064000" cy="2076825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编辑标题"/>
          <p:cNvSpPr txBox="1"/>
          <p:nvPr>
            <p:ph type="title" hasCustomPrompt="1"/>
          </p:nvPr>
        </p:nvSpPr>
        <p:spPr>
          <a:xfrm>
            <a:off x="7185025" y="1233000"/>
            <a:ext cx="1193800" cy="4392001"/>
          </a:xfrm>
          <a:prstGeom prst="rect">
            <a:avLst/>
          </a:prstGeom>
        </p:spPr>
        <p:txBody>
          <a:bodyPr vert="eaVert" lIns="0" tIns="0" rIns="0" bIns="0"/>
          <a:lstStyle>
            <a:lvl1pPr algn="ctr">
              <a:defRPr b="0" spc="700" sz="7200"/>
            </a:lvl1pPr>
          </a:lstStyle>
          <a:p>
            <a:pPr/>
            <a:r>
              <a:t>编辑标题</a:t>
            </a:r>
          </a:p>
        </p:txBody>
      </p:sp>
      <p:sp>
        <p:nvSpPr>
          <p:cNvPr id="37" name="正文级别 1…"/>
          <p:cNvSpPr txBox="1"/>
          <p:nvPr>
            <p:ph type="body" sz="quarter" idx="1" hasCustomPrompt="1"/>
          </p:nvPr>
        </p:nvSpPr>
        <p:spPr>
          <a:xfrm>
            <a:off x="3813175" y="1971039"/>
            <a:ext cx="3067050" cy="2915922"/>
          </a:xfrm>
          <a:prstGeom prst="rect">
            <a:avLst/>
          </a:prstGeom>
        </p:spPr>
        <p:txBody>
          <a:bodyPr vert="eaVert" lIns="46799" tIns="46799" rIns="46799" bIns="46799"/>
          <a:lstStyle>
            <a:lvl1pPr marL="342900" indent="-342900">
              <a:lnSpc>
                <a:spcPct val="200000"/>
              </a:lnSpc>
              <a:buSzPts val="1400"/>
              <a:defRPr spc="200" sz="1400"/>
            </a:lvl1pPr>
            <a:lvl2pPr marL="0" indent="457200">
              <a:lnSpc>
                <a:spcPct val="200000"/>
              </a:lnSpc>
              <a:buSzTx/>
              <a:buNone/>
              <a:defRPr spc="200" sz="1400"/>
            </a:lvl2pPr>
            <a:lvl3pPr marL="0" indent="914400">
              <a:lnSpc>
                <a:spcPct val="200000"/>
              </a:lnSpc>
              <a:buSzTx/>
              <a:buNone/>
              <a:defRPr spc="200" sz="1400"/>
            </a:lvl3pPr>
            <a:lvl4pPr marL="0" indent="1371600">
              <a:lnSpc>
                <a:spcPct val="200000"/>
              </a:lnSpc>
              <a:buSzTx/>
              <a:buNone/>
              <a:defRPr spc="200" sz="1400"/>
            </a:lvl4pPr>
            <a:lvl5pPr marL="0" indent="1828800">
              <a:lnSpc>
                <a:spcPct val="200000"/>
              </a:lnSpc>
              <a:buSzTx/>
              <a:buNone/>
              <a:defRPr spc="200" sz="1400"/>
            </a:lvl5pPr>
          </a:lstStyle>
          <a:p>
            <a:pPr/>
            <a:r>
              <a:t>单击此处编辑副标题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9"/>
          <p:cNvGrpSpPr/>
          <p:nvPr/>
        </p:nvGrpSpPr>
        <p:grpSpPr>
          <a:xfrm>
            <a:off x="0" y="-1"/>
            <a:ext cx="12192000" cy="739628"/>
            <a:chOff x="0" y="0"/>
            <a:chExt cx="12192000" cy="739627"/>
          </a:xfrm>
        </p:grpSpPr>
        <p:pic>
          <p:nvPicPr>
            <p:cNvPr id="45" name="图片 8" descr="图片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720091" cy="7396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" name="图片 7" descr="图片 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471910" y="-1"/>
              <a:ext cx="720091" cy="594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正文级别 1…"/>
          <p:cNvSpPr txBox="1"/>
          <p:nvPr>
            <p:ph type="body" sz="half" idx="1"/>
          </p:nvPr>
        </p:nvSpPr>
        <p:spPr>
          <a:xfrm>
            <a:off x="669929" y="952508"/>
            <a:ext cx="5283243" cy="538890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正文级别 1…"/>
          <p:cNvSpPr txBox="1"/>
          <p:nvPr>
            <p:ph type="body" sz="quarter" idx="1" hasCustomPrompt="1"/>
          </p:nvPr>
        </p:nvSpPr>
        <p:spPr>
          <a:xfrm>
            <a:off x="669929" y="952508"/>
            <a:ext cx="5283243" cy="38100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200" sz="2000"/>
            </a:lvl1pPr>
            <a:lvl2pPr marL="0" indent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200" sz="2000"/>
            </a:lvl2pPr>
            <a:lvl3pPr marL="0" indent="9144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200" sz="2000"/>
            </a:lvl3pPr>
            <a:lvl4pPr marL="0" indent="1371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200" sz="2000"/>
            </a:lvl4pPr>
            <a:lvl5pPr marL="0" indent="18288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200" sz="2000"/>
            </a:lvl5pPr>
          </a:lstStyle>
          <a:p>
            <a:pPr/>
            <a:r>
              <a:t>单击此处编辑文本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9" name="文本占位符 4"/>
          <p:cNvSpPr/>
          <p:nvPr>
            <p:ph type="body" sz="quarter" idx="21" hasCustomPrompt="1"/>
          </p:nvPr>
        </p:nvSpPr>
        <p:spPr>
          <a:xfrm>
            <a:off x="6235749" y="952508"/>
            <a:ext cx="5283244" cy="381004"/>
          </a:xfrm>
          <a:prstGeom prst="rect">
            <a:avLst/>
          </a:prstGeom>
        </p:spPr>
        <p:txBody>
          <a:bodyPr anchor="ctr"/>
          <a:lstStyle>
            <a:lvl1pPr marL="0" indent="0" defTabSz="749808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164" sz="1640"/>
            </a:lvl1pPr>
          </a:lstStyle>
          <a:p>
            <a:pPr/>
            <a:r>
              <a:t>单击此处编辑文本</a:t>
            </a:r>
          </a:p>
        </p:txBody>
      </p:sp>
      <p:sp>
        <p:nvSpPr>
          <p:cNvPr id="6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97000"/>
            <a:ext cx="1986359" cy="40640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标题文本"/>
          <p:cNvSpPr txBox="1"/>
          <p:nvPr>
            <p:ph type="title"/>
          </p:nvPr>
        </p:nvSpPr>
        <p:spPr>
          <a:xfrm>
            <a:off x="669881" y="443230"/>
            <a:ext cx="10852238" cy="44196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9"/>
          <p:cNvGrpSpPr/>
          <p:nvPr/>
        </p:nvGrpSpPr>
        <p:grpSpPr>
          <a:xfrm>
            <a:off x="0" y="-1"/>
            <a:ext cx="12192000" cy="739628"/>
            <a:chOff x="0" y="0"/>
            <a:chExt cx="12192000" cy="739627"/>
          </a:xfrm>
        </p:grpSpPr>
        <p:pic>
          <p:nvPicPr>
            <p:cNvPr id="83" name="图片 8" descr="图片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720091" cy="7396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4" name="图片 7" descr="图片 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471910" y="-1"/>
              <a:ext cx="720091" cy="594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6" name="标题文本"/>
          <p:cNvSpPr txBox="1"/>
          <p:nvPr>
            <p:ph type="title"/>
          </p:nvPr>
        </p:nvSpPr>
        <p:spPr>
          <a:xfrm>
            <a:off x="669929" y="443233"/>
            <a:ext cx="10852238" cy="441966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7" name="图片占位符 2"/>
          <p:cNvSpPr/>
          <p:nvPr>
            <p:ph type="pic" sz="half" idx="21"/>
          </p:nvPr>
        </p:nvSpPr>
        <p:spPr>
          <a:xfrm>
            <a:off x="669929" y="952508"/>
            <a:ext cx="5283243" cy="53889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8" name="正文级别 1…"/>
          <p:cNvSpPr txBox="1"/>
          <p:nvPr>
            <p:ph type="body" sz="half" idx="1"/>
          </p:nvPr>
        </p:nvSpPr>
        <p:spPr>
          <a:xfrm>
            <a:off x="6238924" y="952508"/>
            <a:ext cx="5283243" cy="538890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8"/>
          <p:cNvGrpSpPr/>
          <p:nvPr/>
        </p:nvGrpSpPr>
        <p:grpSpPr>
          <a:xfrm>
            <a:off x="0" y="-1"/>
            <a:ext cx="12192000" cy="739628"/>
            <a:chOff x="0" y="0"/>
            <a:chExt cx="12192000" cy="739627"/>
          </a:xfrm>
        </p:grpSpPr>
        <p:pic>
          <p:nvPicPr>
            <p:cNvPr id="96" name="图片 7" descr="图片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720091" cy="7396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" name="图片 6" descr="图片 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471910" y="-1"/>
              <a:ext cx="720091" cy="594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9" name="标题文本"/>
          <p:cNvSpPr txBox="1"/>
          <p:nvPr>
            <p:ph type="title"/>
          </p:nvPr>
        </p:nvSpPr>
        <p:spPr>
          <a:xfrm>
            <a:off x="10571135" y="952508"/>
            <a:ext cx="950985" cy="5388908"/>
          </a:xfrm>
          <a:prstGeom prst="rect">
            <a:avLst/>
          </a:prstGeom>
        </p:spPr>
        <p:txBody>
          <a:bodyPr vert="eaVert"/>
          <a:lstStyle/>
          <a:p>
            <a:pPr/>
            <a:r>
              <a:t>标题文本</a:t>
            </a:r>
          </a:p>
        </p:txBody>
      </p:sp>
      <p:sp>
        <p:nvSpPr>
          <p:cNvPr id="100" name="正文级别 1…"/>
          <p:cNvSpPr txBox="1"/>
          <p:nvPr>
            <p:ph type="body" idx="1"/>
          </p:nvPr>
        </p:nvSpPr>
        <p:spPr>
          <a:xfrm>
            <a:off x="669925" y="952500"/>
            <a:ext cx="9828101" cy="5388908"/>
          </a:xfrm>
          <a:prstGeom prst="rect">
            <a:avLst/>
          </a:prstGeom>
        </p:spPr>
        <p:txBody>
          <a:bodyPr vert="eaVert"/>
          <a:lstStyle>
            <a:lvl1pPr indent="0"/>
            <a:lvl2pPr indent="0"/>
            <a:lvl3pPr indent="0"/>
            <a:lvl4pPr indent="0"/>
            <a:lvl5pPr indent="0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8"/>
          <p:cNvGrpSpPr/>
          <p:nvPr/>
        </p:nvGrpSpPr>
        <p:grpSpPr>
          <a:xfrm>
            <a:off x="0" y="-1"/>
            <a:ext cx="12192000" cy="739628"/>
            <a:chOff x="0" y="0"/>
            <a:chExt cx="12192000" cy="739627"/>
          </a:xfrm>
        </p:grpSpPr>
        <p:pic>
          <p:nvPicPr>
            <p:cNvPr id="2" name="图片 7" descr="图片 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0"/>
              <a:ext cx="720091" cy="7396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" name="图片 6" descr="图片 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471910" y="-1"/>
              <a:ext cx="720091" cy="5942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" name="标题文本"/>
          <p:cNvSpPr txBox="1"/>
          <p:nvPr>
            <p:ph type="title"/>
          </p:nvPr>
        </p:nvSpPr>
        <p:spPr>
          <a:xfrm>
            <a:off x="669881" y="443233"/>
            <a:ext cx="10852238" cy="441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990" tIns="46990" rIns="46990" bIns="4699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6" name="正文级别 1…"/>
          <p:cNvSpPr txBox="1"/>
          <p:nvPr>
            <p:ph type="body" idx="1"/>
          </p:nvPr>
        </p:nvSpPr>
        <p:spPr>
          <a:xfrm>
            <a:off x="669881" y="952508"/>
            <a:ext cx="10852238" cy="5388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990" tIns="46990" rIns="46990" bIns="4699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幻灯片编号"/>
          <p:cNvSpPr txBox="1"/>
          <p:nvPr>
            <p:ph type="sldNum" sz="quarter" idx="2"/>
          </p:nvPr>
        </p:nvSpPr>
        <p:spPr>
          <a:xfrm>
            <a:off x="11036944" y="6376105"/>
            <a:ext cx="273656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6858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1430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002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0574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89200" marR="0" indent="-2032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46400" marR="0" indent="-2032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03600" marR="0" indent="-2032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60800" marR="0" indent="-2032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1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4.png"/><Relationship Id="rId5" Type="http://schemas.openxmlformats.org/officeDocument/2006/relationships/image" Target="../media/image1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3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文本占位符 1"/>
          <p:cNvSpPr txBox="1"/>
          <p:nvPr>
            <p:ph type="body" sz="quarter" idx="1"/>
          </p:nvPr>
        </p:nvSpPr>
        <p:spPr>
          <a:xfrm>
            <a:off x="7175999" y="3606176"/>
            <a:ext cx="1910716" cy="408941"/>
          </a:xfrm>
          <a:prstGeom prst="rect">
            <a:avLst/>
          </a:prstGeom>
        </p:spPr>
        <p:txBody>
          <a:bodyPr/>
          <a:lstStyle>
            <a:lvl1pPr>
              <a:lnSpc>
                <a:spcPct val="116999"/>
              </a:lnSpc>
              <a:defRPr spc="100" sz="14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最终汇报</a:t>
            </a:r>
          </a:p>
        </p:txBody>
      </p:sp>
      <p:sp>
        <p:nvSpPr>
          <p:cNvPr id="235" name="文本占位符 2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342900" indent="-342900"/>
            <a:r>
              <a:t>202</a:t>
            </a:r>
            <a:r>
              <a:t>1-01-07</a:t>
            </a:r>
          </a:p>
        </p:txBody>
      </p:sp>
      <p:sp>
        <p:nvSpPr>
          <p:cNvPr id="236" name="标题 3"/>
          <p:cNvSpPr txBox="1"/>
          <p:nvPr>
            <p:ph type="title"/>
          </p:nvPr>
        </p:nvSpPr>
        <p:spPr>
          <a:xfrm>
            <a:off x="7199494" y="1964066"/>
            <a:ext cx="4512506" cy="970915"/>
          </a:xfrm>
          <a:prstGeom prst="rect">
            <a:avLst/>
          </a:prstGeom>
        </p:spPr>
        <p:txBody>
          <a:bodyPr/>
          <a:lstStyle>
            <a:lvl1pPr>
              <a:defRPr>
                <a:latin typeface="汉仪旗黑-85S"/>
                <a:ea typeface="汉仪旗黑-85S"/>
                <a:cs typeface="汉仪旗黑-85S"/>
                <a:sym typeface="汉仪旗黑-85S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汉仪旗黑-85S"/>
                <a:ea typeface="汉仪旗黑-85S"/>
                <a:cs typeface="汉仪旗黑-85S"/>
                <a:sym typeface="汉仪旗黑-85S"/>
              </a:rPr>
              <a:t>交大说说</a:t>
            </a:r>
          </a:p>
        </p:txBody>
      </p:sp>
      <p:sp>
        <p:nvSpPr>
          <p:cNvPr id="237" name="副标题 4"/>
          <p:cNvSpPr txBox="1"/>
          <p:nvPr/>
        </p:nvSpPr>
        <p:spPr>
          <a:xfrm>
            <a:off x="7199493" y="3139451"/>
            <a:ext cx="4513100" cy="370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defRPr spc="200" sz="2000"/>
            </a:lvl1pPr>
          </a:lstStyle>
          <a:p>
            <a:pPr/>
            <a:r>
              <a:t>Spill your heart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矩形 8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ECEFEF"/>
          </a:solidFill>
          <a:ln w="12700">
            <a:solidFill>
              <a:srgbClr val="2C3C3D">
                <a:alpha val="0"/>
              </a:srgbClr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30" name="图片 9" descr="图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71909" y="6118373"/>
            <a:ext cx="720092" cy="739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图片 10" descr="图片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263799"/>
            <a:ext cx="720091" cy="594202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Title 6"/>
          <p:cNvSpPr txBox="1"/>
          <p:nvPr/>
        </p:nvSpPr>
        <p:spPr>
          <a:xfrm>
            <a:off x="644398" y="153000"/>
            <a:ext cx="10902651" cy="60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b">
            <a:normAutofit fontScale="100000" lnSpcReduction="0"/>
          </a:bodyPr>
          <a:lstStyle>
            <a:lvl1pPr defTabSz="877213">
              <a:defRPr b="1" sz="3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软件总体架构图</a:t>
            </a:r>
          </a:p>
        </p:txBody>
      </p:sp>
      <p:grpSp>
        <p:nvGrpSpPr>
          <p:cNvPr id="343" name="组合 58"/>
          <p:cNvGrpSpPr/>
          <p:nvPr/>
        </p:nvGrpSpPr>
        <p:grpSpPr>
          <a:xfrm>
            <a:off x="486266" y="1067399"/>
            <a:ext cx="11218913" cy="5418668"/>
            <a:chOff x="0" y="0"/>
            <a:chExt cx="11218911" cy="5418666"/>
          </a:xfrm>
        </p:grpSpPr>
        <p:grpSp>
          <p:nvGrpSpPr>
            <p:cNvPr id="338" name="组合 57"/>
            <p:cNvGrpSpPr/>
            <p:nvPr/>
          </p:nvGrpSpPr>
          <p:grpSpPr>
            <a:xfrm>
              <a:off x="0" y="0"/>
              <a:ext cx="11218912" cy="5418667"/>
              <a:chOff x="0" y="0"/>
              <a:chExt cx="11218911" cy="5418666"/>
            </a:xfrm>
          </p:grpSpPr>
          <p:grpSp>
            <p:nvGrpSpPr>
              <p:cNvPr id="336" name="组合 7"/>
              <p:cNvGrpSpPr/>
              <p:nvPr/>
            </p:nvGrpSpPr>
            <p:grpSpPr>
              <a:xfrm>
                <a:off x="0" y="0"/>
                <a:ext cx="11218912" cy="5418667"/>
                <a:chOff x="0" y="0"/>
                <a:chExt cx="11218911" cy="5418666"/>
              </a:xfrm>
            </p:grpSpPr>
            <p:sp>
              <p:nvSpPr>
                <p:cNvPr id="333" name="矩形: 圆角 6"/>
                <p:cNvSpPr/>
                <p:nvPr/>
              </p:nvSpPr>
              <p:spPr>
                <a:xfrm>
                  <a:off x="0" y="0"/>
                  <a:ext cx="11218912" cy="5418667"/>
                </a:xfrm>
                <a:prstGeom prst="roundRect">
                  <a:avLst>
                    <a:gd name="adj" fmla="val 6823"/>
                  </a:avLst>
                </a:prstGeom>
                <a:noFill/>
                <a:ln w="76200" cap="flat">
                  <a:solidFill>
                    <a:srgbClr val="F2F2F2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/>
                </a:p>
              </p:txBody>
            </p:sp>
            <p:pic>
              <p:nvPicPr>
                <p:cNvPr id="334" name="图片 48" descr="图片 48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rcRect l="2941" t="4864" r="1963" b="3969"/>
                <a:stretch>
                  <a:fillRect/>
                </a:stretch>
              </p:blipFill>
              <p:spPr>
                <a:xfrm>
                  <a:off x="279979" y="65289"/>
                  <a:ext cx="9050867" cy="519251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335" name="图片 5" descr="图片 5"/>
                <p:cNvPicPr>
                  <a:picLocks noChangeAspect="1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9430372" y="4428776"/>
                  <a:ext cx="1466806" cy="70895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337" name="图片 53" descr="图片 53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722276" y="338068"/>
                <a:ext cx="704949" cy="79606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42" name="组合 56"/>
            <p:cNvGrpSpPr/>
            <p:nvPr/>
          </p:nvGrpSpPr>
          <p:grpSpPr>
            <a:xfrm>
              <a:off x="722276" y="230593"/>
              <a:ext cx="2611531" cy="1011017"/>
              <a:chOff x="0" y="0"/>
              <a:chExt cx="2611530" cy="1011016"/>
            </a:xfrm>
          </p:grpSpPr>
          <p:pic>
            <p:nvPicPr>
              <p:cNvPr id="339" name="图片 46" descr="图片 46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rcRect l="23820" t="6128" r="23941" b="5896"/>
              <a:stretch>
                <a:fillRect/>
              </a:stretch>
            </p:blipFill>
            <p:spPr>
              <a:xfrm>
                <a:off x="1654797" y="109875"/>
                <a:ext cx="956734" cy="85860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40" name="图片 51" descr="图片 51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74319" y="769177"/>
                <a:ext cx="457393" cy="24184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41" name="图片 49" descr="图片 49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rcRect l="8258" t="9483" r="62942" b="27754"/>
              <a:stretch>
                <a:fillRect/>
              </a:stretch>
            </p:blipFill>
            <p:spPr>
              <a:xfrm>
                <a:off x="0" y="0"/>
                <a:ext cx="535575" cy="7776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矩形 8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ECEFEF"/>
          </a:solidFill>
          <a:ln w="12700">
            <a:solidFill>
              <a:srgbClr val="2C3C3D">
                <a:alpha val="0"/>
              </a:srgbClr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46" name="图片 9" descr="图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71909" y="6118373"/>
            <a:ext cx="720092" cy="739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图片 10" descr="图片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263799"/>
            <a:ext cx="720091" cy="594202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Title 6"/>
          <p:cNvSpPr txBox="1"/>
          <p:nvPr/>
        </p:nvSpPr>
        <p:spPr>
          <a:xfrm>
            <a:off x="644398" y="153000"/>
            <a:ext cx="10902651" cy="60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b">
            <a:normAutofit fontScale="100000" lnSpcReduction="0"/>
          </a:bodyPr>
          <a:lstStyle/>
          <a:p>
            <a:pPr defTabSz="877213">
              <a:defRPr b="1" sz="3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Jenkins </a:t>
            </a:r>
            <a:r>
              <a:t>提供稳定 </a:t>
            </a:r>
            <a:r>
              <a:t>CI/CD</a:t>
            </a:r>
            <a:r>
              <a:t>，保证 </a:t>
            </a:r>
            <a:r>
              <a:t>DevOps</a:t>
            </a:r>
          </a:p>
        </p:txBody>
      </p:sp>
      <p:pic>
        <p:nvPicPr>
          <p:cNvPr id="349" name="图片 3" descr="图片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6047" y="1311818"/>
            <a:ext cx="5088467" cy="221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图片 45" descr="图片 4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88931" y="2278812"/>
            <a:ext cx="4799184" cy="2705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图片 9" descr="图片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34769" y="3948312"/>
            <a:ext cx="4491183" cy="2582209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文本框 46"/>
          <p:cNvSpPr txBox="1"/>
          <p:nvPr/>
        </p:nvSpPr>
        <p:spPr>
          <a:xfrm>
            <a:off x="8661857" y="1543904"/>
            <a:ext cx="3152139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600">
                <a:latin typeface="华文宋体"/>
                <a:ea typeface="华文宋体"/>
                <a:cs typeface="华文宋体"/>
                <a:sym typeface="华文宋体"/>
              </a:defRPr>
            </a:pPr>
            <a:r>
              <a:t>WebHook </a:t>
            </a:r>
            <a:r>
              <a:t>监听 </a:t>
            </a:r>
            <a:r>
              <a:t>GitHub commit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defRPr sz="1600">
                <a:latin typeface="华文宋体"/>
                <a:ea typeface="华文宋体"/>
                <a:cs typeface="华文宋体"/>
                <a:sym typeface="华文宋体"/>
              </a:defRPr>
            </a:pPr>
            <a:r>
              <a:t>编译、打包、测试、部署一应俱全</a:t>
            </a:r>
          </a:p>
          <a:p>
            <a:pPr>
              <a:lnSpc>
                <a:spcPct val="150000"/>
              </a:lnSpc>
              <a:defRPr sz="1600">
                <a:latin typeface="华文宋体"/>
                <a:ea typeface="华文宋体"/>
                <a:cs typeface="华文宋体"/>
                <a:sym typeface="华文宋体"/>
              </a:defRPr>
            </a:pPr>
            <a:r>
              <a:t>多工作流、多分支指定</a:t>
            </a:r>
          </a:p>
        </p:txBody>
      </p:sp>
      <p:pic>
        <p:nvPicPr>
          <p:cNvPr id="353" name="图片 48" descr="图片 4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6047" y="5139182"/>
            <a:ext cx="1228897" cy="12193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708" y="1230262"/>
            <a:ext cx="5299656" cy="3568639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矩形 8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ECEFEF"/>
          </a:solidFill>
          <a:ln w="12700">
            <a:solidFill>
              <a:srgbClr val="2C3C3D">
                <a:alpha val="0"/>
              </a:srgbClr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57" name="图片 9" descr="图片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71909" y="6118373"/>
            <a:ext cx="720092" cy="739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图片 10" descr="图片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6263799"/>
            <a:ext cx="720091" cy="594202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Title 6"/>
          <p:cNvSpPr txBox="1"/>
          <p:nvPr/>
        </p:nvSpPr>
        <p:spPr>
          <a:xfrm>
            <a:off x="644398" y="153000"/>
            <a:ext cx="10902651" cy="60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b">
            <a:normAutofit fontScale="100000" lnSpcReduction="0"/>
          </a:bodyPr>
          <a:lstStyle/>
          <a:p>
            <a:pPr defTabSz="877213">
              <a:defRPr b="1" sz="3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Kubernetes </a:t>
            </a:r>
            <a:r>
              <a:t>带来的云原生便利性</a:t>
            </a:r>
          </a:p>
        </p:txBody>
      </p:sp>
      <p:pic>
        <p:nvPicPr>
          <p:cNvPr id="360" name="图片 16" descr="图片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48568" y="3334001"/>
            <a:ext cx="6178566" cy="2929798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文本框 17"/>
          <p:cNvSpPr txBox="1"/>
          <p:nvPr/>
        </p:nvSpPr>
        <p:spPr>
          <a:xfrm>
            <a:off x="9156892" y="1412085"/>
            <a:ext cx="2745739" cy="1418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1600">
                <a:latin typeface="华文宋体"/>
                <a:ea typeface="华文宋体"/>
                <a:cs typeface="华文宋体"/>
                <a:sym typeface="华文宋体"/>
              </a:defRPr>
            </a:pPr>
            <a:r>
              <a:t>服务高可用、便利的可观测性</a:t>
            </a:r>
          </a:p>
          <a:p>
            <a:pPr>
              <a:lnSpc>
                <a:spcPct val="150000"/>
              </a:lnSpc>
              <a:defRPr sz="1600">
                <a:latin typeface="华文宋体"/>
                <a:ea typeface="华文宋体"/>
                <a:cs typeface="华文宋体"/>
                <a:sym typeface="华文宋体"/>
              </a:defRPr>
            </a:pPr>
            <a:r>
              <a:t>硬件、系统无关的容器编排</a:t>
            </a:r>
          </a:p>
          <a:p>
            <a:pPr>
              <a:lnSpc>
                <a:spcPct val="150000"/>
              </a:lnSpc>
              <a:defRPr sz="1600">
                <a:latin typeface="华文宋体"/>
                <a:ea typeface="华文宋体"/>
                <a:cs typeface="华文宋体"/>
                <a:sym typeface="华文宋体"/>
              </a:defRPr>
            </a:pPr>
            <a:r>
              <a:t>稳健的弹性扩缩容</a:t>
            </a:r>
          </a:p>
          <a:p>
            <a:pPr>
              <a:lnSpc>
                <a:spcPct val="150000"/>
              </a:lnSpc>
              <a:defRPr sz="1600">
                <a:latin typeface="华文宋体"/>
                <a:ea typeface="华文宋体"/>
                <a:cs typeface="华文宋体"/>
                <a:sym typeface="华文宋体"/>
              </a:defRPr>
            </a:pPr>
            <a:r>
              <a:t>微服务友好与强大水平扩展</a:t>
            </a:r>
          </a:p>
        </p:txBody>
      </p:sp>
      <p:pic>
        <p:nvPicPr>
          <p:cNvPr id="362" name="图片 4" descr="图片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49638" y="1323902"/>
            <a:ext cx="2613330" cy="1746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图片 3" descr="图片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715566" y="3909871"/>
            <a:ext cx="634420" cy="4267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矩形 8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ECEFEF"/>
          </a:solidFill>
          <a:ln w="12700">
            <a:solidFill>
              <a:srgbClr val="2C3C3D">
                <a:alpha val="0"/>
              </a:srgbClr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66" name="图片 9" descr="图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71909" y="6118373"/>
            <a:ext cx="720092" cy="739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图片 10" descr="图片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263799"/>
            <a:ext cx="720091" cy="594202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Title 6"/>
          <p:cNvSpPr txBox="1"/>
          <p:nvPr/>
        </p:nvSpPr>
        <p:spPr>
          <a:xfrm>
            <a:off x="644398" y="153000"/>
            <a:ext cx="10902651" cy="60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b">
            <a:normAutofit fontScale="100000" lnSpcReduction="0"/>
          </a:bodyPr>
          <a:lstStyle/>
          <a:p>
            <a:pPr defTabSz="877213">
              <a:defRPr b="1" sz="3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MinIO </a:t>
            </a:r>
            <a:r>
              <a:t>提供高性能可扩展对象存储服务</a:t>
            </a:r>
          </a:p>
        </p:txBody>
      </p:sp>
      <p:pic>
        <p:nvPicPr>
          <p:cNvPr id="369" name="图片 5" descr="图片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81464" y="5361644"/>
            <a:ext cx="1876688" cy="523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图片 8" descr="图片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1042787"/>
            <a:ext cx="5557431" cy="29995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图片 12" descr="图片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26813" y="2039724"/>
            <a:ext cx="5053226" cy="2848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图片 2" descr="图片 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401731" y="3592202"/>
            <a:ext cx="5672668" cy="2968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图片 10" descr="图片 10"/>
          <p:cNvPicPr>
            <a:picLocks noChangeAspect="1"/>
          </p:cNvPicPr>
          <p:nvPr/>
        </p:nvPicPr>
        <p:blipFill>
          <a:blip r:embed="rId8">
            <a:extLst/>
          </a:blip>
          <a:srcRect l="5195" t="0" r="1726" b="0"/>
          <a:stretch>
            <a:fillRect/>
          </a:stretch>
        </p:blipFill>
        <p:spPr>
          <a:xfrm>
            <a:off x="8644467" y="956635"/>
            <a:ext cx="3386668" cy="2559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文本框 4"/>
          <p:cNvSpPr txBox="1"/>
          <p:nvPr/>
        </p:nvSpPr>
        <p:spPr>
          <a:xfrm>
            <a:off x="4926329" y="2759362"/>
            <a:ext cx="233934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高级功能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矩形 3"/>
          <p:cNvSpPr/>
          <p:nvPr/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rgbClr val="ECEFEF"/>
          </a:solidFill>
          <a:ln w="12700">
            <a:solidFill>
              <a:srgbClr val="2C3C3D">
                <a:alpha val="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78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71797" y="5193838"/>
            <a:ext cx="1620203" cy="1664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521049"/>
            <a:ext cx="1620202" cy="1336951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Title 6"/>
          <p:cNvSpPr txBox="1"/>
          <p:nvPr/>
        </p:nvSpPr>
        <p:spPr>
          <a:xfrm>
            <a:off x="1256401" y="4404398"/>
            <a:ext cx="9679198" cy="1235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 algn="just" defTabSz="740663">
              <a:lnSpc>
                <a:spcPct val="104000"/>
              </a:lnSpc>
              <a:spcBef>
                <a:spcPts val="600"/>
              </a:spcBef>
              <a:defRPr sz="1458">
                <a:solidFill>
                  <a:srgbClr val="595959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可借助深度卷积神经网络对图像进行训练。将其转换为基于深度学习的 图像分类或 图像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检测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（关键部位检测）问题。</a:t>
            </a:r>
            <a:endParaRPr spc="40" sz="1620"/>
          </a:p>
          <a:p>
            <a:pPr algn="just" defTabSz="740663">
              <a:lnSpc>
                <a:spcPct val="104000"/>
              </a:lnSpc>
              <a:spcBef>
                <a:spcPts val="600"/>
              </a:spcBef>
              <a:defRPr sz="1458">
                <a:solidFill>
                  <a:srgbClr val="595959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可以考虑用</a:t>
            </a:r>
            <a:r>
              <a:t>Faster R-CNN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SSD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、</a:t>
            </a:r>
            <a:r>
              <a:t>YOLO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三种模型。</a:t>
            </a:r>
            <a:endParaRPr spc="40" sz="1620"/>
          </a:p>
        </p:txBody>
      </p:sp>
      <p:pic>
        <p:nvPicPr>
          <p:cNvPr id="381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20239" y="1137304"/>
            <a:ext cx="8069582" cy="3060066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文本框 8"/>
          <p:cNvSpPr txBox="1"/>
          <p:nvPr/>
        </p:nvSpPr>
        <p:spPr>
          <a:xfrm>
            <a:off x="353694" y="127634"/>
            <a:ext cx="3921762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150" sz="4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图片自动封禁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矩形 8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ECEFEF"/>
          </a:solidFill>
          <a:ln w="12700">
            <a:solidFill>
              <a:srgbClr val="2C3C3D">
                <a:alpha val="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85" name="图片 9" descr="图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71909" y="6118373"/>
            <a:ext cx="720091" cy="739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图片 10" descr="图片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263799"/>
            <a:ext cx="720091" cy="59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文本框 2"/>
          <p:cNvSpPr txBox="1"/>
          <p:nvPr/>
        </p:nvSpPr>
        <p:spPr>
          <a:xfrm>
            <a:off x="765795" y="2166969"/>
            <a:ext cx="4831727" cy="3791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defRPr spc="100" sz="1600">
                <a:solidFill>
                  <a:srgbClr val="595959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优点：</a:t>
            </a:r>
            <a:r>
              <a:t>region proposal network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帮助</a:t>
            </a:r>
            <a:r>
              <a:t>faster RCNN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提高了精度，计算量并没有增大太多。</a:t>
            </a: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lnSpc>
                <a:spcPct val="130000"/>
              </a:lnSpc>
              <a:spcBef>
                <a:spcPts val="1000"/>
              </a:spcBef>
              <a:defRPr spc="100" sz="1600">
                <a:solidFill>
                  <a:srgbClr val="595959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鲁棒性强。</a:t>
            </a: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lnSpc>
                <a:spcPct val="130000"/>
              </a:lnSpc>
              <a:spcBef>
                <a:spcPts val="1000"/>
              </a:spcBef>
              <a:defRPr spc="100" sz="1600">
                <a:solidFill>
                  <a:srgbClr val="595959"/>
                </a:solidFill>
              </a:defRPr>
            </a:pPr>
          </a:p>
          <a:p>
            <a:pPr>
              <a:lnSpc>
                <a:spcPct val="130000"/>
              </a:lnSpc>
              <a:spcBef>
                <a:spcPts val="1000"/>
              </a:spcBef>
              <a:defRPr spc="100" sz="1600">
                <a:solidFill>
                  <a:srgbClr val="595959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缺点：慢于</a:t>
            </a:r>
            <a:r>
              <a:t>YOLO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和</a:t>
            </a:r>
            <a:r>
              <a:t>SSD</a:t>
            </a:r>
          </a:p>
        </p:txBody>
      </p:sp>
      <p:sp>
        <p:nvSpPr>
          <p:cNvPr id="388" name="文本框 3"/>
          <p:cNvSpPr txBox="1"/>
          <p:nvPr/>
        </p:nvSpPr>
        <p:spPr>
          <a:xfrm>
            <a:off x="654036" y="1629704"/>
            <a:ext cx="4831719" cy="46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defRPr b="1" sz="2400">
                <a:solidFill>
                  <a:srgbClr val="262626"/>
                </a:solidFill>
              </a:defRPr>
            </a:lvl1pPr>
          </a:lstStyle>
          <a:p>
            <a:pPr/>
            <a:r>
              <a:t>faster RCNN</a:t>
            </a:r>
          </a:p>
        </p:txBody>
      </p:sp>
      <p:sp>
        <p:nvSpPr>
          <p:cNvPr id="389" name="直接连接符 4"/>
          <p:cNvSpPr/>
          <p:nvPr/>
        </p:nvSpPr>
        <p:spPr>
          <a:xfrm flipH="1">
            <a:off x="6085204" y="1629410"/>
            <a:ext cx="10796" cy="2749551"/>
          </a:xfrm>
          <a:prstGeom prst="line">
            <a:avLst/>
          </a:prstGeom>
          <a:ln w="6350">
            <a:solidFill>
              <a:srgbClr val="D9D9D9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0" name="文本框 5"/>
          <p:cNvSpPr txBox="1"/>
          <p:nvPr/>
        </p:nvSpPr>
        <p:spPr>
          <a:xfrm>
            <a:off x="6705601" y="2166969"/>
            <a:ext cx="4831728" cy="3791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defRPr spc="100" sz="1600">
                <a:solidFill>
                  <a:srgbClr val="595959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优点：速度快，精简了网络，减少了计算量。</a:t>
            </a: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lnSpc>
                <a:spcPct val="130000"/>
              </a:lnSpc>
              <a:spcBef>
                <a:spcPts val="1000"/>
              </a:spcBef>
              <a:defRPr spc="100" sz="1600">
                <a:solidFill>
                  <a:srgbClr val="595959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实时性得到满足</a:t>
            </a: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lnSpc>
                <a:spcPct val="130000"/>
              </a:lnSpc>
              <a:spcBef>
                <a:spcPts val="1000"/>
              </a:spcBef>
              <a:defRPr spc="100" sz="1600">
                <a:solidFill>
                  <a:srgbClr val="595959"/>
                </a:solidFill>
              </a:defRPr>
            </a:pPr>
          </a:p>
          <a:p>
            <a:pPr>
              <a:lnSpc>
                <a:spcPct val="130000"/>
              </a:lnSpc>
              <a:spcBef>
                <a:spcPts val="1000"/>
              </a:spcBef>
              <a:defRPr spc="100" sz="1600">
                <a:solidFill>
                  <a:srgbClr val="595959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缺点：精度不算太高</a:t>
            </a:r>
          </a:p>
        </p:txBody>
      </p:sp>
      <p:sp>
        <p:nvSpPr>
          <p:cNvPr id="391" name="文本框 6"/>
          <p:cNvSpPr txBox="1"/>
          <p:nvPr/>
        </p:nvSpPr>
        <p:spPr>
          <a:xfrm>
            <a:off x="6705601" y="1629704"/>
            <a:ext cx="4831719" cy="46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defRPr b="1" sz="2400">
                <a:solidFill>
                  <a:srgbClr val="262626"/>
                </a:solidFill>
              </a:defRPr>
            </a:lvl1pPr>
          </a:lstStyle>
          <a:p>
            <a:pPr/>
            <a:r>
              <a:t>YOLO</a:t>
            </a:r>
          </a:p>
        </p:txBody>
      </p:sp>
      <p:sp>
        <p:nvSpPr>
          <p:cNvPr id="392" name="Title 6"/>
          <p:cNvSpPr txBox="1"/>
          <p:nvPr/>
        </p:nvSpPr>
        <p:spPr>
          <a:xfrm>
            <a:off x="644398" y="153000"/>
            <a:ext cx="10902651" cy="60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b">
            <a:normAutofit fontScale="100000" lnSpcReduction="0"/>
          </a:bodyPr>
          <a:lstStyle>
            <a:lvl1pPr defTabSz="877214">
              <a:defRPr b="1" spc="96" sz="3072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算法比较</a:t>
            </a:r>
          </a:p>
        </p:txBody>
      </p:sp>
      <p:sp>
        <p:nvSpPr>
          <p:cNvPr id="393" name="文本框 1"/>
          <p:cNvSpPr txBox="1"/>
          <p:nvPr/>
        </p:nvSpPr>
        <p:spPr>
          <a:xfrm>
            <a:off x="5688951" y="4662463"/>
            <a:ext cx="4831719" cy="46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defRPr b="1" sz="2400">
                <a:solidFill>
                  <a:srgbClr val="262626"/>
                </a:solidFill>
              </a:defRPr>
            </a:lvl1pPr>
          </a:lstStyle>
          <a:p>
            <a:pPr/>
            <a:r>
              <a:t>SSD</a:t>
            </a:r>
          </a:p>
        </p:txBody>
      </p:sp>
      <p:sp>
        <p:nvSpPr>
          <p:cNvPr id="394" name="文本框 7"/>
          <p:cNvSpPr txBox="1"/>
          <p:nvPr/>
        </p:nvSpPr>
        <p:spPr>
          <a:xfrm>
            <a:off x="1762759" y="5123815"/>
            <a:ext cx="8655686" cy="158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defRPr spc="100" sz="1600">
                <a:solidFill>
                  <a:srgbClr val="595959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优点：结合了</a:t>
            </a:r>
            <a:r>
              <a:t>faster RCNN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和</a:t>
            </a:r>
            <a:r>
              <a:t>YOLO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的特点，在高精的基础上尽量提高了速度</a:t>
            </a: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lnSpc>
                <a:spcPct val="130000"/>
              </a:lnSpc>
              <a:spcBef>
                <a:spcPts val="1000"/>
              </a:spcBef>
              <a:defRPr spc="100" sz="1600">
                <a:solidFill>
                  <a:srgbClr val="595959"/>
                </a:solidFill>
              </a:defRPr>
            </a:pPr>
          </a:p>
          <a:p>
            <a:pPr>
              <a:lnSpc>
                <a:spcPct val="130000"/>
              </a:lnSpc>
              <a:spcBef>
                <a:spcPts val="1000"/>
              </a:spcBef>
              <a:defRPr spc="100" sz="1600">
                <a:solidFill>
                  <a:srgbClr val="595959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缺点：有较多的超参数，提高了训练的难度。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矩形 3"/>
          <p:cNvSpPr/>
          <p:nvPr/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rgbClr val="ECEFEF"/>
          </a:solidFill>
          <a:ln w="12700">
            <a:solidFill>
              <a:srgbClr val="2C3C3D">
                <a:alpha val="0"/>
              </a:srgbClr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sh</a:t>
            </a:r>
          </a:p>
        </p:txBody>
      </p:sp>
      <p:pic>
        <p:nvPicPr>
          <p:cNvPr id="397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71797" y="5193838"/>
            <a:ext cx="1620203" cy="1664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521049"/>
            <a:ext cx="1620202" cy="1336951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文本框 8"/>
          <p:cNvSpPr txBox="1"/>
          <p:nvPr/>
        </p:nvSpPr>
        <p:spPr>
          <a:xfrm>
            <a:off x="353695" y="127634"/>
            <a:ext cx="3921760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150" sz="4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效果</a:t>
            </a:r>
          </a:p>
        </p:txBody>
      </p:sp>
      <p:pic>
        <p:nvPicPr>
          <p:cNvPr id="400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19178" y="1767123"/>
            <a:ext cx="5225606" cy="304725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pic>
        <p:nvPicPr>
          <p:cNvPr id="401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68736" y="1526788"/>
            <a:ext cx="2264281" cy="339774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sp>
        <p:nvSpPr>
          <p:cNvPr id="402" name="箭头"/>
          <p:cNvSpPr/>
          <p:nvPr/>
        </p:nvSpPr>
        <p:spPr>
          <a:xfrm>
            <a:off x="3721184" y="3100111"/>
            <a:ext cx="2782419" cy="963343"/>
          </a:xfrm>
          <a:prstGeom prst="rightArrow">
            <a:avLst>
              <a:gd name="adj1" fmla="val 32000"/>
              <a:gd name="adj2" fmla="val 84373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1C43F1"/>
                </a:solidFill>
              </a:defRPr>
            </a:pPr>
          </a:p>
        </p:txBody>
      </p:sp>
      <p:sp>
        <p:nvSpPr>
          <p:cNvPr id="403" name="识别结果"/>
          <p:cNvSpPr txBox="1"/>
          <p:nvPr/>
        </p:nvSpPr>
        <p:spPr>
          <a:xfrm>
            <a:off x="4363484" y="2865395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识别结果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矩形 3"/>
          <p:cNvSpPr/>
          <p:nvPr/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rgbClr val="ECEFEF"/>
          </a:solidFill>
          <a:ln w="12700">
            <a:solidFill>
              <a:srgbClr val="2C3C3D">
                <a:alpha val="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06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71797" y="5193838"/>
            <a:ext cx="1620203" cy="1664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521049"/>
            <a:ext cx="1620202" cy="1336951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文本框 8"/>
          <p:cNvSpPr txBox="1"/>
          <p:nvPr/>
        </p:nvSpPr>
        <p:spPr>
          <a:xfrm>
            <a:off x="353695" y="127634"/>
            <a:ext cx="3921760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150" sz="4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语义匹配</a:t>
            </a:r>
          </a:p>
        </p:txBody>
      </p:sp>
      <p:sp>
        <p:nvSpPr>
          <p:cNvPr id="409" name="ABCNN，级 Attention-based CNN。是将 Attention 用到了 CNN 中 (CNN 前后都可以)，主要使用在文本匹配、文本相似度，与我们搜索要用的语义匹配吻合"/>
          <p:cNvSpPr txBox="1"/>
          <p:nvPr/>
        </p:nvSpPr>
        <p:spPr>
          <a:xfrm>
            <a:off x="3415528" y="4711240"/>
            <a:ext cx="5360944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200">
                <a:solidFill>
                  <a:srgbClr val="121212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         ABCNN，级 Attention-based CNN。是将 Attention 用到了 CNN 中 (CNN 前后都可以)，主要使用在文本匹配、文本相似度，与我们搜索要用的语义匹配吻合</a:t>
            </a:r>
          </a:p>
        </p:txBody>
      </p:sp>
      <p:pic>
        <p:nvPicPr>
          <p:cNvPr id="410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84799" y="1326398"/>
            <a:ext cx="5822402" cy="2883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矩形 8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ECEFEF"/>
          </a:solidFill>
          <a:ln w="12700">
            <a:solidFill>
              <a:srgbClr val="2C3C3D">
                <a:alpha val="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13" name="图片 9" descr="图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71909" y="6118373"/>
            <a:ext cx="720091" cy="739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图片 10" descr="图片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263799"/>
            <a:ext cx="720091" cy="594201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直接连接符 4"/>
          <p:cNvSpPr/>
          <p:nvPr/>
        </p:nvSpPr>
        <p:spPr>
          <a:xfrm flipH="1">
            <a:off x="6096275" y="1629703"/>
            <a:ext cx="1" cy="4328821"/>
          </a:xfrm>
          <a:prstGeom prst="line">
            <a:avLst/>
          </a:prstGeom>
          <a:ln w="6350">
            <a:solidFill>
              <a:srgbClr val="D9D9D9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6" name="Title 6"/>
          <p:cNvSpPr txBox="1"/>
          <p:nvPr/>
        </p:nvSpPr>
        <p:spPr>
          <a:xfrm>
            <a:off x="644398" y="153000"/>
            <a:ext cx="10902651" cy="60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b">
            <a:normAutofit fontScale="100000" lnSpcReduction="0"/>
          </a:bodyPr>
          <a:lstStyle>
            <a:lvl1pPr defTabSz="877214">
              <a:defRPr b="1" spc="96" sz="3072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效果</a:t>
            </a:r>
          </a:p>
        </p:txBody>
      </p:sp>
      <p:pic>
        <p:nvPicPr>
          <p:cNvPr id="417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1231" y="1500128"/>
            <a:ext cx="4371823" cy="392948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pic>
        <p:nvPicPr>
          <p:cNvPr id="418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20367" y="1464257"/>
            <a:ext cx="5226804" cy="392948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sp>
        <p:nvSpPr>
          <p:cNvPr id="419" name="迭代五轮"/>
          <p:cNvSpPr txBox="1"/>
          <p:nvPr/>
        </p:nvSpPr>
        <p:spPr>
          <a:xfrm>
            <a:off x="2317640" y="5724541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迭代五轮</a:t>
            </a:r>
          </a:p>
        </p:txBody>
      </p:sp>
      <p:sp>
        <p:nvSpPr>
          <p:cNvPr id="420" name="迭代十轮"/>
          <p:cNvSpPr txBox="1"/>
          <p:nvPr/>
        </p:nvSpPr>
        <p:spPr>
          <a:xfrm>
            <a:off x="8929323" y="5637081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迭代十轮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traight Connector 7"/>
          <p:cNvSpPr/>
          <p:nvPr/>
        </p:nvSpPr>
        <p:spPr>
          <a:xfrm>
            <a:off x="3707763" y="2352320"/>
            <a:ext cx="1" cy="635001"/>
          </a:xfrm>
          <a:prstGeom prst="line">
            <a:avLst/>
          </a:prstGeom>
          <a:ln w="254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42" name="Shape 22"/>
          <p:cNvGrpSpPr/>
          <p:nvPr/>
        </p:nvGrpSpPr>
        <p:grpSpPr>
          <a:xfrm>
            <a:off x="3527742" y="1848130"/>
            <a:ext cx="360046" cy="360046"/>
            <a:chOff x="0" y="0"/>
            <a:chExt cx="360045" cy="360045"/>
          </a:xfrm>
        </p:grpSpPr>
        <p:sp>
          <p:nvSpPr>
            <p:cNvPr id="240" name="正方形"/>
            <p:cNvSpPr/>
            <p:nvPr/>
          </p:nvSpPr>
          <p:spPr>
            <a:xfrm>
              <a:off x="-1" y="-1"/>
              <a:ext cx="360047" cy="36004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41" name="1"/>
            <p:cNvSpPr txBox="1"/>
            <p:nvPr/>
          </p:nvSpPr>
          <p:spPr>
            <a:xfrm>
              <a:off x="-1" y="0"/>
              <a:ext cx="360047" cy="360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>
              <a:lvl1pPr algn="ctr">
                <a:defRPr b="1"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43" name="Rectangle 7"/>
          <p:cNvSpPr txBox="1"/>
          <p:nvPr/>
        </p:nvSpPr>
        <p:spPr>
          <a:xfrm>
            <a:off x="4044631" y="1881150"/>
            <a:ext cx="2527302" cy="33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877823">
              <a:defRPr b="1" spc="288" sz="1919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特色与创新点</a:t>
            </a:r>
          </a:p>
        </p:txBody>
      </p:sp>
      <p:sp>
        <p:nvSpPr>
          <p:cNvPr id="244" name="Straight Connector 7"/>
          <p:cNvSpPr/>
          <p:nvPr/>
        </p:nvSpPr>
        <p:spPr>
          <a:xfrm>
            <a:off x="7740649" y="2352320"/>
            <a:ext cx="1" cy="635001"/>
          </a:xfrm>
          <a:prstGeom prst="line">
            <a:avLst/>
          </a:prstGeom>
          <a:ln w="254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47" name="Shape 22"/>
          <p:cNvGrpSpPr/>
          <p:nvPr/>
        </p:nvGrpSpPr>
        <p:grpSpPr>
          <a:xfrm>
            <a:off x="7560626" y="1848130"/>
            <a:ext cx="360046" cy="360046"/>
            <a:chOff x="0" y="0"/>
            <a:chExt cx="360045" cy="360045"/>
          </a:xfrm>
        </p:grpSpPr>
        <p:sp>
          <p:nvSpPr>
            <p:cNvPr id="245" name="正方形"/>
            <p:cNvSpPr/>
            <p:nvPr/>
          </p:nvSpPr>
          <p:spPr>
            <a:xfrm>
              <a:off x="-1" y="-1"/>
              <a:ext cx="360047" cy="36004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46" name="2"/>
            <p:cNvSpPr txBox="1"/>
            <p:nvPr/>
          </p:nvSpPr>
          <p:spPr>
            <a:xfrm>
              <a:off x="-1" y="0"/>
              <a:ext cx="360047" cy="360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>
              <a:lvl1pPr algn="ctr">
                <a:defRPr b="1"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48" name="Rectangle 7"/>
          <p:cNvSpPr txBox="1"/>
          <p:nvPr/>
        </p:nvSpPr>
        <p:spPr>
          <a:xfrm>
            <a:off x="8077516" y="1881150"/>
            <a:ext cx="2527301" cy="33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877823">
              <a:defRPr b="1" spc="288" sz="1919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架构</a:t>
            </a:r>
          </a:p>
        </p:txBody>
      </p:sp>
      <p:sp>
        <p:nvSpPr>
          <p:cNvPr id="249" name="Straight Connector 7"/>
          <p:cNvSpPr/>
          <p:nvPr/>
        </p:nvSpPr>
        <p:spPr>
          <a:xfrm>
            <a:off x="3707763" y="3850285"/>
            <a:ext cx="1" cy="635001"/>
          </a:xfrm>
          <a:prstGeom prst="line">
            <a:avLst/>
          </a:prstGeom>
          <a:ln w="254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52" name="Shape 22"/>
          <p:cNvGrpSpPr/>
          <p:nvPr/>
        </p:nvGrpSpPr>
        <p:grpSpPr>
          <a:xfrm>
            <a:off x="3527742" y="3346096"/>
            <a:ext cx="360046" cy="360046"/>
            <a:chOff x="0" y="0"/>
            <a:chExt cx="360045" cy="360045"/>
          </a:xfrm>
        </p:grpSpPr>
        <p:sp>
          <p:nvSpPr>
            <p:cNvPr id="250" name="正方形"/>
            <p:cNvSpPr/>
            <p:nvPr/>
          </p:nvSpPr>
          <p:spPr>
            <a:xfrm>
              <a:off x="-1" y="-1"/>
              <a:ext cx="360047" cy="36004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51" name="3"/>
            <p:cNvSpPr txBox="1"/>
            <p:nvPr/>
          </p:nvSpPr>
          <p:spPr>
            <a:xfrm>
              <a:off x="-1" y="0"/>
              <a:ext cx="360047" cy="360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>
              <a:lvl1pPr algn="ctr">
                <a:defRPr b="1"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53" name="Rectangle 7"/>
          <p:cNvSpPr txBox="1"/>
          <p:nvPr/>
        </p:nvSpPr>
        <p:spPr>
          <a:xfrm>
            <a:off x="4044631" y="3379116"/>
            <a:ext cx="2527302" cy="33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877823">
              <a:defRPr b="1" spc="288" sz="1919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高级功能</a:t>
            </a:r>
          </a:p>
        </p:txBody>
      </p:sp>
      <p:sp>
        <p:nvSpPr>
          <p:cNvPr id="254" name="文本框 33"/>
          <p:cNvSpPr txBox="1"/>
          <p:nvPr/>
        </p:nvSpPr>
        <p:spPr>
          <a:xfrm>
            <a:off x="4044631" y="3852154"/>
            <a:ext cx="2527302" cy="65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20000"/>
              </a:lnSpc>
              <a:defRPr spc="100" sz="16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我们实现的高级功能</a:t>
            </a:r>
          </a:p>
        </p:txBody>
      </p:sp>
      <p:sp>
        <p:nvSpPr>
          <p:cNvPr id="255" name="Straight Connector 7"/>
          <p:cNvSpPr/>
          <p:nvPr/>
        </p:nvSpPr>
        <p:spPr>
          <a:xfrm>
            <a:off x="7740649" y="3850285"/>
            <a:ext cx="1" cy="635001"/>
          </a:xfrm>
          <a:prstGeom prst="line">
            <a:avLst/>
          </a:prstGeom>
          <a:ln w="254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58" name="Shape 22"/>
          <p:cNvGrpSpPr/>
          <p:nvPr/>
        </p:nvGrpSpPr>
        <p:grpSpPr>
          <a:xfrm>
            <a:off x="7560626" y="3346096"/>
            <a:ext cx="360046" cy="360046"/>
            <a:chOff x="0" y="0"/>
            <a:chExt cx="360045" cy="360045"/>
          </a:xfrm>
        </p:grpSpPr>
        <p:sp>
          <p:nvSpPr>
            <p:cNvPr id="256" name="正方形"/>
            <p:cNvSpPr/>
            <p:nvPr/>
          </p:nvSpPr>
          <p:spPr>
            <a:xfrm>
              <a:off x="-1" y="-1"/>
              <a:ext cx="360047" cy="36004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57" name="4"/>
            <p:cNvSpPr txBox="1"/>
            <p:nvPr/>
          </p:nvSpPr>
          <p:spPr>
            <a:xfrm>
              <a:off x="-1" y="0"/>
              <a:ext cx="360047" cy="360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>
              <a:lvl1pPr algn="ctr">
                <a:defRPr b="1"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59" name="Rectangle 7"/>
          <p:cNvSpPr txBox="1"/>
          <p:nvPr/>
        </p:nvSpPr>
        <p:spPr>
          <a:xfrm>
            <a:off x="8077516" y="3379116"/>
            <a:ext cx="2527301" cy="33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b="1" spc="300" sz="19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工作反思与总结</a:t>
            </a:r>
          </a:p>
        </p:txBody>
      </p:sp>
      <p:sp>
        <p:nvSpPr>
          <p:cNvPr id="260" name="文本框 45"/>
          <p:cNvSpPr txBox="1"/>
          <p:nvPr/>
        </p:nvSpPr>
        <p:spPr>
          <a:xfrm>
            <a:off x="8077516" y="3852154"/>
            <a:ext cx="2527301" cy="65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20000"/>
              </a:lnSpc>
              <a:defRPr spc="100" sz="16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我们的经验教训</a:t>
            </a:r>
          </a:p>
        </p:txBody>
      </p:sp>
      <p:sp>
        <p:nvSpPr>
          <p:cNvPr id="261" name="Straight Connector 7"/>
          <p:cNvSpPr/>
          <p:nvPr/>
        </p:nvSpPr>
        <p:spPr>
          <a:xfrm>
            <a:off x="3707763" y="5348251"/>
            <a:ext cx="1" cy="635001"/>
          </a:xfrm>
          <a:prstGeom prst="line">
            <a:avLst/>
          </a:prstGeom>
          <a:ln w="254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64" name="Shape 22"/>
          <p:cNvGrpSpPr/>
          <p:nvPr/>
        </p:nvGrpSpPr>
        <p:grpSpPr>
          <a:xfrm>
            <a:off x="3527742" y="4844060"/>
            <a:ext cx="360046" cy="360046"/>
            <a:chOff x="0" y="0"/>
            <a:chExt cx="360045" cy="360045"/>
          </a:xfrm>
        </p:grpSpPr>
        <p:sp>
          <p:nvSpPr>
            <p:cNvPr id="262" name="正方形"/>
            <p:cNvSpPr/>
            <p:nvPr/>
          </p:nvSpPr>
          <p:spPr>
            <a:xfrm>
              <a:off x="-1" y="-1"/>
              <a:ext cx="360047" cy="36004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63" name="5"/>
            <p:cNvSpPr txBox="1"/>
            <p:nvPr/>
          </p:nvSpPr>
          <p:spPr>
            <a:xfrm>
              <a:off x="-1" y="0"/>
              <a:ext cx="360047" cy="3600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>
              <a:lvl1pPr algn="ctr">
                <a:defRPr b="1"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65" name="Rectangle 7"/>
          <p:cNvSpPr txBox="1"/>
          <p:nvPr/>
        </p:nvSpPr>
        <p:spPr>
          <a:xfrm>
            <a:off x="4044631" y="4877080"/>
            <a:ext cx="2527302" cy="338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877823">
              <a:defRPr b="1" spc="288" sz="1919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成员贡献与分工</a:t>
            </a:r>
          </a:p>
        </p:txBody>
      </p:sp>
      <p:sp>
        <p:nvSpPr>
          <p:cNvPr id="266" name="文本框 50"/>
          <p:cNvSpPr txBox="1"/>
          <p:nvPr/>
        </p:nvSpPr>
        <p:spPr>
          <a:xfrm>
            <a:off x="4044631" y="5350119"/>
            <a:ext cx="2527302" cy="65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20000"/>
              </a:lnSpc>
              <a:defRPr spc="100" sz="16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贡献与分工</a:t>
            </a:r>
          </a:p>
        </p:txBody>
      </p:sp>
      <p:sp>
        <p:nvSpPr>
          <p:cNvPr id="267" name="文本框 3"/>
          <p:cNvSpPr txBox="1"/>
          <p:nvPr/>
        </p:nvSpPr>
        <p:spPr>
          <a:xfrm>
            <a:off x="3573462" y="608925"/>
            <a:ext cx="6922991" cy="902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defTabSz="868680">
              <a:lnSpc>
                <a:spcPct val="120000"/>
              </a:lnSpc>
              <a:defRPr spc="570" sz="4560">
                <a:solidFill>
                  <a:schemeClr val="accent1"/>
                </a:solidFill>
                <a:latin typeface="汉仪旗黑-85S"/>
                <a:ea typeface="汉仪旗黑-85S"/>
                <a:cs typeface="汉仪旗黑-85S"/>
                <a:sym typeface="汉仪旗黑-85S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汉仪旗黑-85S"/>
                <a:ea typeface="汉仪旗黑-85S"/>
                <a:cs typeface="汉仪旗黑-85S"/>
                <a:sym typeface="汉仪旗黑-85S"/>
              </a:rPr>
              <a:t>目录</a:t>
            </a:r>
          </a:p>
        </p:txBody>
      </p:sp>
      <p:sp>
        <p:nvSpPr>
          <p:cNvPr id="268" name="文本框 1"/>
          <p:cNvSpPr txBox="1"/>
          <p:nvPr/>
        </p:nvSpPr>
        <p:spPr>
          <a:xfrm>
            <a:off x="4044631" y="2352283"/>
            <a:ext cx="2527302" cy="65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20000"/>
              </a:lnSpc>
              <a:defRPr spc="100" sz="16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我们与其他项目的不同</a:t>
            </a:r>
          </a:p>
        </p:txBody>
      </p:sp>
      <p:sp>
        <p:nvSpPr>
          <p:cNvPr id="269" name="文本框 2"/>
          <p:cNvSpPr txBox="1"/>
          <p:nvPr/>
        </p:nvSpPr>
        <p:spPr>
          <a:xfrm>
            <a:off x="8077516" y="2352283"/>
            <a:ext cx="2527301" cy="65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120000"/>
              </a:lnSpc>
              <a:defRPr spc="100" sz="16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系统的架构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矩形 3"/>
          <p:cNvSpPr/>
          <p:nvPr/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rgbClr val="ECEFEF"/>
          </a:solidFill>
          <a:ln w="12700">
            <a:solidFill>
              <a:srgbClr val="2C3C3D">
                <a:alpha val="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23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71797" y="5193838"/>
            <a:ext cx="1620203" cy="1664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521049"/>
            <a:ext cx="1620202" cy="1336951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文本框 8"/>
          <p:cNvSpPr txBox="1"/>
          <p:nvPr/>
        </p:nvSpPr>
        <p:spPr>
          <a:xfrm>
            <a:off x="353695" y="127634"/>
            <a:ext cx="3921760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150" sz="40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专家授予</a:t>
            </a:r>
          </a:p>
        </p:txBody>
      </p:sp>
      <p:sp>
        <p:nvSpPr>
          <p:cNvPr id="426" name="使用了自己设计的启发式算法，根据最近回答的问题的theme和被关注人数 分别赋予一个权重，在每个人发表问题时会计算一次 这样他的专家徽章就是最近几次发表最多相关问题的徽章"/>
          <p:cNvSpPr txBox="1"/>
          <p:nvPr/>
        </p:nvSpPr>
        <p:spPr>
          <a:xfrm>
            <a:off x="3782863" y="4711240"/>
            <a:ext cx="5360943" cy="865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        使用了自己设计的启发式算法，根据最近回答的问题的theme和被关注人数 分别赋予一个权重，在每个人发表问题时会计算一次 这样他的专家徽章就是最近几次发表最多相关问题的徽章</a:t>
            </a:r>
          </a:p>
        </p:txBody>
      </p:sp>
      <p:pic>
        <p:nvPicPr>
          <p:cNvPr id="427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51861" y="1356880"/>
            <a:ext cx="3642961" cy="292775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pic>
        <p:nvPicPr>
          <p:cNvPr id="428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95122" y="1356880"/>
            <a:ext cx="4254522" cy="292775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矩形 8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ECEFEF"/>
          </a:solidFill>
          <a:ln w="12700">
            <a:solidFill>
              <a:srgbClr val="2C3C3D">
                <a:alpha val="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31" name="图片 9" descr="图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71909" y="6118373"/>
            <a:ext cx="720091" cy="739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图片 10" descr="图片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263799"/>
            <a:ext cx="720091" cy="594201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直接连接符 4"/>
          <p:cNvSpPr/>
          <p:nvPr/>
        </p:nvSpPr>
        <p:spPr>
          <a:xfrm flipH="1">
            <a:off x="6096275" y="1629703"/>
            <a:ext cx="1" cy="4328820"/>
          </a:xfrm>
          <a:prstGeom prst="line">
            <a:avLst/>
          </a:prstGeom>
          <a:ln w="6350">
            <a:solidFill>
              <a:srgbClr val="D9D9D9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4" name="Title 6"/>
          <p:cNvSpPr txBox="1"/>
          <p:nvPr/>
        </p:nvSpPr>
        <p:spPr>
          <a:xfrm>
            <a:off x="644398" y="153000"/>
            <a:ext cx="10902650" cy="60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b">
            <a:normAutofit fontScale="100000" lnSpcReduction="0"/>
          </a:bodyPr>
          <a:lstStyle>
            <a:lvl1pPr defTabSz="877214">
              <a:defRPr b="1" spc="96" sz="3072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效果</a:t>
            </a:r>
          </a:p>
        </p:txBody>
      </p:sp>
      <p:pic>
        <p:nvPicPr>
          <p:cNvPr id="435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1924" y="2233896"/>
            <a:ext cx="3642961" cy="292775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sp>
        <p:nvSpPr>
          <p:cNvPr id="436" name="箭头"/>
          <p:cNvSpPr/>
          <p:nvPr/>
        </p:nvSpPr>
        <p:spPr>
          <a:xfrm>
            <a:off x="5356434" y="3628891"/>
            <a:ext cx="1541607" cy="653400"/>
          </a:xfrm>
          <a:prstGeom prst="rightArrow">
            <a:avLst>
              <a:gd name="adj1" fmla="val 32000"/>
              <a:gd name="adj2" fmla="val 91102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437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06438" y="2233896"/>
            <a:ext cx="3372407" cy="292775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文本框 4"/>
          <p:cNvSpPr txBox="1"/>
          <p:nvPr/>
        </p:nvSpPr>
        <p:spPr>
          <a:xfrm>
            <a:off x="4088129" y="2785600"/>
            <a:ext cx="401574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工作反思与总结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标题 1"/>
          <p:cNvSpPr txBox="1"/>
          <p:nvPr>
            <p:ph type="title"/>
          </p:nvPr>
        </p:nvSpPr>
        <p:spPr>
          <a:xfrm>
            <a:off x="669882" y="443233"/>
            <a:ext cx="10852237" cy="441965"/>
          </a:xfrm>
          <a:prstGeom prst="rect">
            <a:avLst/>
          </a:prstGeom>
        </p:spPr>
        <p:txBody>
          <a:bodyPr/>
          <a:lstStyle>
            <a:lvl1pPr defTabSz="877823">
              <a:defRPr spc="192" sz="2016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项目过程中暴露的问题</a:t>
            </a:r>
          </a:p>
        </p:txBody>
      </p:sp>
      <p:sp>
        <p:nvSpPr>
          <p:cNvPr id="442" name="内容占位符 2"/>
          <p:cNvSpPr txBox="1"/>
          <p:nvPr>
            <p:ph type="body" idx="1"/>
          </p:nvPr>
        </p:nvSpPr>
        <p:spPr>
          <a:xfrm>
            <a:off x="669882" y="952507"/>
            <a:ext cx="10852237" cy="5388909"/>
          </a:xfrm>
          <a:prstGeom prst="rect">
            <a:avLst/>
          </a:prstGeom>
        </p:spPr>
        <p:txBody>
          <a:bodyPr/>
          <a:lstStyle/>
          <a:p>
            <a:pPr marL="457200" indent="-457200" defTabSz="2438400">
              <a:lnSpc>
                <a:spcPct val="120000"/>
              </a:lnSpc>
              <a:buSzPct val="123000"/>
              <a:buFontTx/>
              <a:buAutoNum type="arabicPeriod" startAt="1"/>
              <a:defRPr spc="100" sz="1800">
                <a:latin typeface="黑体"/>
                <a:ea typeface="黑体"/>
                <a:cs typeface="黑体"/>
                <a:sym typeface="黑体"/>
              </a:defRPr>
            </a:pPr>
            <a:r>
              <a:t>计划分配和制定十分重要，合理的计划能加快迭代进度和效率。</a:t>
            </a:r>
            <a:endParaRPr spc="150"/>
          </a:p>
          <a:p>
            <a:pPr marL="457200" indent="-457200" defTabSz="2438400">
              <a:lnSpc>
                <a:spcPct val="120000"/>
              </a:lnSpc>
              <a:buSzPct val="123000"/>
              <a:buFontTx/>
              <a:buAutoNum type="arabicPeriod" startAt="1"/>
              <a:defRPr sz="1800">
                <a:latin typeface="黑体"/>
                <a:ea typeface="黑体"/>
                <a:cs typeface="黑体"/>
                <a:sym typeface="黑体"/>
              </a:defRPr>
            </a:pPr>
          </a:p>
          <a:p>
            <a:pPr marL="457200" indent="-457200" defTabSz="2438400">
              <a:lnSpc>
                <a:spcPct val="120000"/>
              </a:lnSpc>
              <a:buSzPct val="123000"/>
              <a:buFontTx/>
              <a:buAutoNum type="arabicPeriod" startAt="2"/>
              <a:defRPr spc="100" sz="1800">
                <a:latin typeface="黑体"/>
                <a:ea typeface="黑体"/>
                <a:cs typeface="黑体"/>
                <a:sym typeface="黑体"/>
              </a:defRPr>
            </a:pPr>
            <a:r>
              <a:t>组员之间要积极沟通，明确分工与合作。</a:t>
            </a:r>
            <a:endParaRPr spc="150" sz="3600">
              <a:latin typeface="宋体"/>
              <a:ea typeface="宋体"/>
              <a:cs typeface="宋体"/>
              <a:sym typeface="宋体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Tx/>
              <a:buAutoNum type="arabicPeriod" startAt="2"/>
              <a:defRPr sz="1800">
                <a:latin typeface="黑体"/>
                <a:ea typeface="黑体"/>
                <a:cs typeface="黑体"/>
                <a:sym typeface="黑体"/>
              </a:defRPr>
            </a:pPr>
          </a:p>
          <a:p>
            <a:pPr marL="457200" indent="-457200" defTabSz="2438400">
              <a:lnSpc>
                <a:spcPct val="120000"/>
              </a:lnSpc>
              <a:buSzPct val="123000"/>
              <a:buFontTx/>
              <a:buAutoNum type="arabicPeriod" startAt="3"/>
              <a:defRPr spc="100" sz="1800">
                <a:latin typeface="黑体"/>
                <a:ea typeface="黑体"/>
                <a:cs typeface="黑体"/>
                <a:sym typeface="黑体"/>
              </a:defRPr>
            </a:pPr>
            <a:r>
              <a:t>接口、需求要尽早明确，避免无用功。</a:t>
            </a:r>
            <a:endParaRPr spc="150"/>
          </a:p>
          <a:p>
            <a:pPr marL="457200" indent="-457200" defTabSz="2438400">
              <a:lnSpc>
                <a:spcPct val="120000"/>
              </a:lnSpc>
              <a:buSzPct val="123000"/>
              <a:buFontTx/>
              <a:buAutoNum type="arabicPeriod" startAt="3"/>
              <a:defRPr sz="1800">
                <a:latin typeface="黑体"/>
                <a:ea typeface="黑体"/>
                <a:cs typeface="黑体"/>
                <a:sym typeface="黑体"/>
              </a:defRPr>
            </a:pPr>
          </a:p>
          <a:p>
            <a:pPr marL="457200" indent="-457200" defTabSz="2438400">
              <a:lnSpc>
                <a:spcPct val="120000"/>
              </a:lnSpc>
              <a:buSzPct val="123000"/>
              <a:buFontTx/>
              <a:buAutoNum type="arabicPeriod" startAt="4"/>
              <a:defRPr spc="100" sz="1800">
                <a:latin typeface="黑体"/>
                <a:ea typeface="黑体"/>
                <a:cs typeface="黑体"/>
                <a:sym typeface="黑体"/>
              </a:defRPr>
            </a:pPr>
            <a:r>
              <a:t>工作要尽早开展，避免进度风险。 </a:t>
            </a:r>
            <a:endParaRPr spc="150"/>
          </a:p>
          <a:p>
            <a:pPr marL="457200" indent="-457200" defTabSz="2438400">
              <a:lnSpc>
                <a:spcPct val="120000"/>
              </a:lnSpc>
              <a:buSzPct val="123000"/>
              <a:buFontTx/>
              <a:buAutoNum type="arabicPeriod" startAt="4"/>
              <a:defRPr sz="1800">
                <a:latin typeface="黑体"/>
                <a:ea typeface="黑体"/>
                <a:cs typeface="黑体"/>
                <a:sym typeface="黑体"/>
              </a:defRPr>
            </a:pPr>
          </a:p>
          <a:p>
            <a:pPr marL="457200" indent="-457200" defTabSz="2438400">
              <a:lnSpc>
                <a:spcPct val="120000"/>
              </a:lnSpc>
              <a:buSzPct val="123000"/>
              <a:buFontTx/>
              <a:buAutoNum type="arabicPeriod" startAt="5"/>
              <a:defRPr spc="100" sz="1800">
                <a:latin typeface="黑体"/>
                <a:ea typeface="黑体"/>
                <a:cs typeface="黑体"/>
                <a:sym typeface="黑体"/>
              </a:defRPr>
            </a:pPr>
            <a:r>
              <a:t>在轮子的选择上，要选择足够健壮、有人维护的，避免遇到问题无法解决。</a:t>
            </a:r>
            <a:endParaRPr spc="150" sz="3600">
              <a:latin typeface="宋体"/>
              <a:ea typeface="宋体"/>
              <a:cs typeface="宋体"/>
              <a:sym typeface="宋体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FontTx/>
              <a:buAutoNum type="arabicPeriod" startAt="5"/>
              <a:defRPr sz="1800">
                <a:latin typeface="黑体"/>
                <a:ea typeface="黑体"/>
                <a:cs typeface="黑体"/>
                <a:sym typeface="黑体"/>
              </a:defRPr>
            </a:pPr>
          </a:p>
          <a:p>
            <a:pPr marL="457200" indent="-457200" defTabSz="2438400">
              <a:lnSpc>
                <a:spcPct val="120000"/>
              </a:lnSpc>
              <a:buSzPct val="123000"/>
              <a:buFontTx/>
              <a:buAutoNum type="arabicPeriod" startAt="6"/>
              <a:defRPr spc="100" sz="1800">
                <a:latin typeface="黑体"/>
                <a:ea typeface="黑体"/>
                <a:cs typeface="黑体"/>
                <a:sym typeface="黑体"/>
              </a:defRPr>
            </a:pPr>
            <a:r>
              <a:t>代码与文件的层级结构要足够合理，避免多人 </a:t>
            </a:r>
            <a:r>
              <a:t>merge </a:t>
            </a:r>
            <a:r>
              <a:t>时出现的混乱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标题 1"/>
          <p:cNvSpPr txBox="1"/>
          <p:nvPr>
            <p:ph type="title"/>
          </p:nvPr>
        </p:nvSpPr>
        <p:spPr>
          <a:xfrm>
            <a:off x="669882" y="443233"/>
            <a:ext cx="10852237" cy="441965"/>
          </a:xfrm>
          <a:prstGeom prst="rect">
            <a:avLst/>
          </a:prstGeom>
        </p:spPr>
        <p:txBody>
          <a:bodyPr/>
          <a:lstStyle>
            <a:lvl1pPr defTabSz="877823">
              <a:defRPr spc="192" sz="2016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经验和教训</a:t>
            </a:r>
          </a:p>
        </p:txBody>
      </p:sp>
      <p:sp>
        <p:nvSpPr>
          <p:cNvPr id="445" name="（1）计划分配和制定十分重要，合理的计划能加快迭代进度和效率；…"/>
          <p:cNvSpPr txBox="1"/>
          <p:nvPr/>
        </p:nvSpPr>
        <p:spPr>
          <a:xfrm>
            <a:off x="729547" y="1261969"/>
            <a:ext cx="7599734" cy="469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 defTabSz="266700">
              <a:lnSpc>
                <a:spcPct val="200000"/>
              </a:lnSpc>
              <a:defRPr sz="155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（</a:t>
            </a:r>
            <a:r>
              <a:t>1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）计划分配和制定十分重要，合理的计划能加快迭代进度和效率；</a:t>
            </a:r>
          </a:p>
          <a:p>
            <a:pPr algn="just" defTabSz="266700">
              <a:lnSpc>
                <a:spcPct val="200000"/>
              </a:lnSpc>
              <a:defRPr sz="155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（</a:t>
            </a:r>
            <a:r>
              <a:t>2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）组员之间要积极沟通，明确分工与合作；</a:t>
            </a:r>
          </a:p>
          <a:p>
            <a:pPr algn="just" defTabSz="266700">
              <a:lnSpc>
                <a:spcPct val="200000"/>
              </a:lnSpc>
              <a:defRPr sz="155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（</a:t>
            </a:r>
            <a:r>
              <a:t>3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）接口、需求要尽早明确，避免无用功；</a:t>
            </a:r>
          </a:p>
          <a:p>
            <a:pPr algn="just" defTabSz="266700">
              <a:lnSpc>
                <a:spcPct val="200000"/>
              </a:lnSpc>
              <a:defRPr sz="155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（</a:t>
            </a:r>
            <a:r>
              <a:t>4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）工作要尽早开展，避免进度风险；</a:t>
            </a:r>
          </a:p>
          <a:p>
            <a:pPr algn="just" defTabSz="266700">
              <a:lnSpc>
                <a:spcPct val="200000"/>
              </a:lnSpc>
              <a:defRPr sz="155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（</a:t>
            </a:r>
            <a:r>
              <a:t>5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）在轮子的选择上，要选择足够健壮、有人维护的，避免遇到问题无法解决；</a:t>
            </a:r>
          </a:p>
          <a:p>
            <a:pPr algn="just" defTabSz="266700">
              <a:lnSpc>
                <a:spcPct val="200000"/>
              </a:lnSpc>
              <a:defRPr sz="155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（</a:t>
            </a:r>
            <a:r>
              <a:t>6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）代码与文件的层级结构要足够合理，避免多人</a:t>
            </a:r>
            <a:r>
              <a:t> merge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时出现的混乱；</a:t>
            </a:r>
          </a:p>
          <a:p>
            <a:pPr algn="just" defTabSz="266700">
              <a:lnSpc>
                <a:spcPct val="200000"/>
              </a:lnSpc>
              <a:defRPr sz="155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（</a:t>
            </a:r>
            <a:r>
              <a:t>7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）每次迭代的工作量需要合理；</a:t>
            </a:r>
          </a:p>
          <a:p>
            <a:pPr algn="just" defTabSz="266700">
              <a:lnSpc>
                <a:spcPct val="200000"/>
              </a:lnSpc>
              <a:defRPr sz="155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（</a:t>
            </a:r>
            <a:r>
              <a:t>8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）每次工作的分配必须尽量明确，减少重复的工作；</a:t>
            </a:r>
          </a:p>
          <a:p>
            <a:pPr algn="just" defTabSz="266700">
              <a:lnSpc>
                <a:spcPct val="200000"/>
              </a:lnSpc>
              <a:defRPr sz="155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（</a:t>
            </a:r>
            <a:r>
              <a:t>9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）技术栈的选择要尽早制定，避免因为技术变更而出现的技术风险。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文本框 4"/>
          <p:cNvSpPr txBox="1"/>
          <p:nvPr/>
        </p:nvSpPr>
        <p:spPr>
          <a:xfrm>
            <a:off x="4373879" y="2788920"/>
            <a:ext cx="401574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成员贡献和分工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成员贡献和分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pc="168" sz="2016"/>
            </a:lvl1pPr>
          </a:lstStyle>
          <a:p>
            <a:pPr/>
            <a:r>
              <a:t>成员贡献和分工</a:t>
            </a:r>
          </a:p>
        </p:txBody>
      </p:sp>
      <p:sp>
        <p:nvSpPr>
          <p:cNvPr id="450" name="斯金泽：前端登陆、注册、首页、社区、问题详情页面、问题回复模块、问题展示模块、对应部分的测试高级功能算法（语义匹配）、文档书写…"/>
          <p:cNvSpPr txBox="1"/>
          <p:nvPr>
            <p:ph type="body" idx="1"/>
          </p:nvPr>
        </p:nvSpPr>
        <p:spPr>
          <a:xfrm>
            <a:off x="579599" y="1663200"/>
            <a:ext cx="9976341" cy="4295512"/>
          </a:xfrm>
          <a:prstGeom prst="rect">
            <a:avLst/>
          </a:prstGeom>
        </p:spPr>
        <p:txBody>
          <a:bodyPr/>
          <a:lstStyle/>
          <a:p>
            <a:pPr marL="187452" indent="-187452" defTabSz="749808">
              <a:spcBef>
                <a:spcPts val="800"/>
              </a:spcBef>
              <a:defRPr spc="123" sz="1312"/>
            </a:pPr>
            <a:r>
              <a:t>斯金泽：前端登陆、注册、首页、社区、问题详情页面、问题回复模块、问题展示模块、对应部分的测试高级功能算法（语义匹配）、文档书写</a:t>
            </a:r>
          </a:p>
          <a:p>
            <a:pPr marL="187452" indent="-187452" defTabSz="749808">
              <a:spcBef>
                <a:spcPts val="800"/>
              </a:spcBef>
              <a:defRPr spc="123" sz="1312"/>
            </a:pPr>
          </a:p>
          <a:p>
            <a:pPr marL="187452" indent="-187452" defTabSz="749808">
              <a:spcBef>
                <a:spcPts val="800"/>
              </a:spcBef>
              <a:defRPr spc="123" sz="1312"/>
            </a:pPr>
            <a:r>
              <a:t>许正霖：后端问题，标签，主题，回答，评论，敏感词，专家业务逻辑实现 高级功能算法(专家徽章等) 软件部署后的运维 测试用例编写 高级功能图像检测</a:t>
            </a:r>
          </a:p>
          <a:p>
            <a:pPr marL="187452" indent="-187452" defTabSz="749808">
              <a:spcBef>
                <a:spcPts val="800"/>
              </a:spcBef>
              <a:defRPr spc="123" sz="1312"/>
            </a:pPr>
          </a:p>
          <a:p>
            <a:pPr marL="187452" indent="-187452" defTabSz="749808">
              <a:spcBef>
                <a:spcPts val="800"/>
              </a:spcBef>
              <a:defRPr spc="123" sz="1312"/>
            </a:pPr>
            <a:r>
              <a:t>周义天：前端个人主页、问题发表模块、回答发表模块、高级功能算法（语义匹配）、前端负责部分测试用例的编写</a:t>
            </a:r>
          </a:p>
          <a:p>
            <a:pPr marL="187452" indent="-187452" defTabSz="749808">
              <a:spcBef>
                <a:spcPts val="800"/>
              </a:spcBef>
              <a:defRPr spc="123" sz="1312"/>
            </a:pPr>
          </a:p>
          <a:p>
            <a:pPr marL="187452" indent="-187452" defTabSz="749808">
              <a:spcBef>
                <a:spcPts val="800"/>
              </a:spcBef>
              <a:defRPr spc="123" sz="1312"/>
            </a:pPr>
            <a:r>
              <a:t>龙泓杙：后端用户逻辑与测试、Docker  Registry、Jenkins 、MinIO、Kubernetes、Istio、MiniKube、LazyKube 部署使用，敏感图像模型训练</a:t>
            </a:r>
          </a:p>
          <a:p>
            <a:pPr marL="187452" indent="-187452" defTabSz="749808">
              <a:spcBef>
                <a:spcPts val="800"/>
              </a:spcBef>
              <a:defRPr spc="123" sz="1312"/>
            </a:pPr>
          </a:p>
          <a:p>
            <a:pPr marL="187452" indent="-187452" defTabSz="749808">
              <a:spcBef>
                <a:spcPts val="800"/>
              </a:spcBef>
              <a:defRPr spc="123" sz="1312"/>
            </a:pPr>
            <a:r>
              <a:t>张淇：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标题 2"/>
          <p:cNvSpPr txBox="1"/>
          <p:nvPr>
            <p:ph type="title"/>
          </p:nvPr>
        </p:nvSpPr>
        <p:spPr>
          <a:xfrm>
            <a:off x="7032000" y="2492999"/>
            <a:ext cx="4572037" cy="1172211"/>
          </a:xfrm>
          <a:prstGeom prst="rect">
            <a:avLst/>
          </a:prstGeom>
        </p:spPr>
        <p:txBody>
          <a:bodyPr/>
          <a:lstStyle>
            <a:lvl1pPr>
              <a:defRPr>
                <a:latin typeface="汉仪旗黑-85S"/>
                <a:ea typeface="汉仪旗黑-85S"/>
                <a:cs typeface="汉仪旗黑-85S"/>
                <a:sym typeface="汉仪旗黑-85S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汉仪旗黑-85S"/>
                <a:ea typeface="汉仪旗黑-85S"/>
                <a:cs typeface="汉仪旗黑-85S"/>
                <a:sym typeface="汉仪旗黑-85S"/>
              </a:rPr>
              <a:t>谢谢观看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文本框 4"/>
          <p:cNvSpPr txBox="1"/>
          <p:nvPr/>
        </p:nvSpPr>
        <p:spPr>
          <a:xfrm>
            <a:off x="4653279" y="2717687"/>
            <a:ext cx="345694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4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特色与创新点</a:t>
            </a:r>
          </a:p>
        </p:txBody>
      </p:sp>
      <p:sp>
        <p:nvSpPr>
          <p:cNvPr id="272" name="文本框 6"/>
          <p:cNvSpPr txBox="1"/>
          <p:nvPr/>
        </p:nvSpPr>
        <p:spPr>
          <a:xfrm>
            <a:off x="5126057" y="3798532"/>
            <a:ext cx="2390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我们与其他项目的不同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矩形 8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ECEFEF"/>
          </a:solidFill>
          <a:ln w="12700">
            <a:solidFill>
              <a:srgbClr val="2C3C3D">
                <a:alpha val="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75" name="图片 9" descr="图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71909" y="6118373"/>
            <a:ext cx="720091" cy="739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图片 10" descr="图片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263799"/>
            <a:ext cx="720091" cy="594201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文本框 2"/>
          <p:cNvSpPr txBox="1"/>
          <p:nvPr/>
        </p:nvSpPr>
        <p:spPr>
          <a:xfrm>
            <a:off x="654670" y="2166969"/>
            <a:ext cx="4831727" cy="3791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768095">
              <a:lnSpc>
                <a:spcPct val="104000"/>
              </a:lnSpc>
              <a:spcBef>
                <a:spcPts val="800"/>
              </a:spcBef>
              <a:defRPr sz="1175">
                <a:solidFill>
                  <a:srgbClr val="595959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传统的</a:t>
            </a:r>
            <a:r>
              <a:t>B/S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架构</a:t>
            </a:r>
            <a:endParaRPr sz="1344"/>
          </a:p>
          <a:p>
            <a:pPr defTabSz="768095">
              <a:lnSpc>
                <a:spcPct val="104000"/>
              </a:lnSpc>
              <a:spcBef>
                <a:spcPts val="800"/>
              </a:spcBef>
              <a:defRPr spc="84" sz="1344">
                <a:solidFill>
                  <a:srgbClr val="595959"/>
                </a:solidFill>
              </a:defRPr>
            </a:pPr>
          </a:p>
          <a:p>
            <a:pPr defTabSz="768095">
              <a:lnSpc>
                <a:spcPct val="104000"/>
              </a:lnSpc>
              <a:spcBef>
                <a:spcPts val="800"/>
              </a:spcBef>
              <a:defRPr sz="1175">
                <a:solidFill>
                  <a:srgbClr val="595959"/>
                </a:solidFill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利用</a:t>
            </a:r>
            <a:r>
              <a:t>Kubernetes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进行容器编排管理</a:t>
            </a:r>
            <a:endParaRPr sz="1344"/>
          </a:p>
          <a:p>
            <a:pPr defTabSz="768095">
              <a:lnSpc>
                <a:spcPct val="104000"/>
              </a:lnSpc>
              <a:spcBef>
                <a:spcPts val="800"/>
              </a:spcBef>
              <a:defRPr sz="1175">
                <a:solidFill>
                  <a:srgbClr val="595959"/>
                </a:solidFill>
              </a:defRPr>
            </a:pPr>
            <a:r>
              <a:t>      (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管理各服务</a:t>
            </a:r>
            <a:r>
              <a:t>)</a:t>
            </a:r>
            <a:endParaRPr spc="84" sz="1344"/>
          </a:p>
          <a:p>
            <a:pPr defTabSz="768095">
              <a:lnSpc>
                <a:spcPct val="104000"/>
              </a:lnSpc>
              <a:spcBef>
                <a:spcPts val="800"/>
              </a:spcBef>
              <a:defRPr spc="84" sz="1344">
                <a:solidFill>
                  <a:srgbClr val="595959"/>
                </a:solidFill>
              </a:defRPr>
            </a:pPr>
          </a:p>
          <a:p>
            <a:pPr defTabSz="768095">
              <a:lnSpc>
                <a:spcPct val="104000"/>
              </a:lnSpc>
              <a:spcBef>
                <a:spcPts val="800"/>
              </a:spcBef>
              <a:defRPr sz="1175">
                <a:solidFill>
                  <a:srgbClr val="595959"/>
                </a:solidFill>
              </a:defRPr>
            </a:pPr>
            <a:r>
              <a:t>istio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对流量的跟踪，度量</a:t>
            </a:r>
            <a:endParaRPr sz="1344"/>
          </a:p>
          <a:p>
            <a:pPr defTabSz="768095">
              <a:lnSpc>
                <a:spcPct val="104000"/>
              </a:lnSpc>
              <a:spcBef>
                <a:spcPts val="800"/>
              </a:spcBef>
              <a:defRPr spc="84" sz="1344">
                <a:solidFill>
                  <a:srgbClr val="595959"/>
                </a:solidFill>
              </a:defRPr>
            </a:pPr>
          </a:p>
          <a:p>
            <a:pPr defTabSz="768095">
              <a:lnSpc>
                <a:spcPct val="104000"/>
              </a:lnSpc>
              <a:spcBef>
                <a:spcPts val="800"/>
              </a:spcBef>
              <a:defRPr sz="1175">
                <a:solidFill>
                  <a:srgbClr val="595959"/>
                </a:solidFill>
              </a:defRPr>
            </a:pPr>
            <a:r>
              <a:t>kubebox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对已部署服务的日志检查以及性能监控</a:t>
            </a:r>
            <a:endParaRPr sz="1344"/>
          </a:p>
          <a:p>
            <a:pPr defTabSz="768095">
              <a:lnSpc>
                <a:spcPct val="104000"/>
              </a:lnSpc>
              <a:spcBef>
                <a:spcPts val="800"/>
              </a:spcBef>
              <a:defRPr spc="84" sz="1344">
                <a:solidFill>
                  <a:srgbClr val="595959"/>
                </a:solidFill>
              </a:defRPr>
            </a:pPr>
          </a:p>
          <a:p>
            <a:pPr defTabSz="768095">
              <a:lnSpc>
                <a:spcPct val="104000"/>
              </a:lnSpc>
              <a:spcBef>
                <a:spcPts val="800"/>
              </a:spcBef>
              <a:defRPr sz="1175">
                <a:solidFill>
                  <a:srgbClr val="595959"/>
                </a:solidFill>
              </a:defRPr>
            </a:pPr>
            <a:r>
              <a:t>lazykube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管理已部署服务，查看配置文件</a:t>
            </a:r>
            <a:endParaRPr sz="1344"/>
          </a:p>
          <a:p>
            <a:pPr defTabSz="768095">
              <a:lnSpc>
                <a:spcPct val="104000"/>
              </a:lnSpc>
              <a:spcBef>
                <a:spcPts val="800"/>
              </a:spcBef>
              <a:defRPr spc="84" sz="1344">
                <a:solidFill>
                  <a:srgbClr val="595959"/>
                </a:solidFill>
              </a:defRPr>
            </a:pPr>
          </a:p>
        </p:txBody>
      </p:sp>
      <p:sp>
        <p:nvSpPr>
          <p:cNvPr id="278" name="文本框 3"/>
          <p:cNvSpPr txBox="1"/>
          <p:nvPr/>
        </p:nvSpPr>
        <p:spPr>
          <a:xfrm>
            <a:off x="654670" y="1629704"/>
            <a:ext cx="4831720" cy="46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41247">
              <a:defRPr b="1" sz="2116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系统设计</a:t>
            </a:r>
          </a:p>
        </p:txBody>
      </p:sp>
      <p:sp>
        <p:nvSpPr>
          <p:cNvPr id="279" name="直接连接符 4"/>
          <p:cNvSpPr/>
          <p:nvPr/>
        </p:nvSpPr>
        <p:spPr>
          <a:xfrm flipH="1">
            <a:off x="6096275" y="1629703"/>
            <a:ext cx="1" cy="4328821"/>
          </a:xfrm>
          <a:prstGeom prst="line">
            <a:avLst/>
          </a:prstGeom>
          <a:ln w="6350">
            <a:solidFill>
              <a:srgbClr val="D9D9D9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0" name="文本框 6"/>
          <p:cNvSpPr txBox="1"/>
          <p:nvPr/>
        </p:nvSpPr>
        <p:spPr>
          <a:xfrm>
            <a:off x="6032155" y="3198167"/>
            <a:ext cx="4831719" cy="46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41247">
              <a:defRPr b="1" sz="2116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模型设计</a:t>
            </a:r>
          </a:p>
        </p:txBody>
      </p:sp>
      <p:sp>
        <p:nvSpPr>
          <p:cNvPr id="281" name="Title 6"/>
          <p:cNvSpPr txBox="1"/>
          <p:nvPr/>
        </p:nvSpPr>
        <p:spPr>
          <a:xfrm>
            <a:off x="644398" y="153000"/>
            <a:ext cx="10902651" cy="60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b">
            <a:normAutofit fontScale="100000" lnSpcReduction="0"/>
          </a:bodyPr>
          <a:lstStyle>
            <a:lvl1pPr defTabSz="877214">
              <a:defRPr b="1" spc="96" sz="3072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系统设计与运维方面</a:t>
            </a:r>
          </a:p>
        </p:txBody>
      </p:sp>
      <p:pic>
        <p:nvPicPr>
          <p:cNvPr id="282" name="图片 1" descr="图片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32404" y="1425304"/>
            <a:ext cx="3227305" cy="49198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矩形 7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ECEFEF"/>
          </a:solidFill>
          <a:ln w="12700">
            <a:solidFill>
              <a:srgbClr val="2C3C3D">
                <a:alpha val="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85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71909" y="6118373"/>
            <a:ext cx="720091" cy="739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图片 9" descr="图片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263799"/>
            <a:ext cx="720091" cy="594201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矩形 2"/>
          <p:cNvSpPr/>
          <p:nvPr/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27000" dist="38100" dir="5400000">
              <a:srgbClr val="0D0D0D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b="1" sz="1600">
                <a:solidFill>
                  <a:srgbClr val="FFFFFF"/>
                </a:solidFill>
              </a:defRPr>
            </a:pPr>
          </a:p>
        </p:txBody>
      </p:sp>
      <p:sp>
        <p:nvSpPr>
          <p:cNvPr id="288" name="矩形 3"/>
          <p:cNvSpPr/>
          <p:nvPr/>
        </p:nvSpPr>
        <p:spPr>
          <a:xfrm>
            <a:off x="6400203" y="1591374"/>
            <a:ext cx="5182846" cy="3960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27000" dist="38100" dir="5400000">
              <a:srgbClr val="0D0D0D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b="1" sz="1600">
                <a:solidFill>
                  <a:srgbClr val="FFFFFF"/>
                </a:solidFill>
              </a:defRPr>
            </a:pPr>
          </a:p>
        </p:txBody>
      </p:sp>
      <p:sp>
        <p:nvSpPr>
          <p:cNvPr id="289" name="Title 6"/>
          <p:cNvSpPr txBox="1"/>
          <p:nvPr/>
        </p:nvSpPr>
        <p:spPr>
          <a:xfrm>
            <a:off x="6782119" y="1897373"/>
            <a:ext cx="4418517" cy="3348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algn="just" defTabSz="913764">
              <a:lnSpc>
                <a:spcPct val="130000"/>
              </a:lnSpc>
              <a:spcBef>
                <a:spcPts val="800"/>
              </a:spcBef>
              <a:defRPr>
                <a:solidFill>
                  <a:srgbClr val="595959"/>
                </a:solidFill>
              </a:defRPr>
            </a:pPr>
            <a:r>
              <a:t>使用</a:t>
            </a:r>
            <a:r>
              <a:t>K</a:t>
            </a:r>
            <a:r>
              <a:t>ube</a:t>
            </a:r>
            <a:r>
              <a:t>B</a:t>
            </a:r>
            <a:r>
              <a:t>ox作为对服务的日志查看和CPU/内存/网络使用量的监控，简化运维</a:t>
            </a:r>
          </a:p>
        </p:txBody>
      </p:sp>
      <p:sp>
        <p:nvSpPr>
          <p:cNvPr id="290" name="Title 6"/>
          <p:cNvSpPr txBox="1"/>
          <p:nvPr/>
        </p:nvSpPr>
        <p:spPr>
          <a:xfrm>
            <a:off x="644398" y="153000"/>
            <a:ext cx="10902651" cy="60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b">
            <a:normAutofit fontScale="100000" lnSpcReduction="0"/>
          </a:bodyPr>
          <a:lstStyle>
            <a:lvl1pPr defTabSz="877214">
              <a:defRPr b="1" spc="96" sz="3072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项目运维：监控</a:t>
            </a:r>
          </a:p>
        </p:txBody>
      </p:sp>
      <p:pic>
        <p:nvPicPr>
          <p:cNvPr id="291" name="图片 5" descr="图片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2964" y="1897379"/>
            <a:ext cx="4854576" cy="36461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矩形 7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ECEFEF"/>
          </a:solidFill>
          <a:ln w="12700">
            <a:solidFill>
              <a:srgbClr val="2C3C3D">
                <a:alpha val="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94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71909" y="6118373"/>
            <a:ext cx="720091" cy="739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图片 9" descr="图片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263799"/>
            <a:ext cx="720091" cy="594201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矩形 2"/>
          <p:cNvSpPr/>
          <p:nvPr/>
        </p:nvSpPr>
        <p:spPr>
          <a:xfrm>
            <a:off x="608953" y="1592009"/>
            <a:ext cx="5182845" cy="3960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27000" dist="38100" dir="5400000">
              <a:srgbClr val="0D0D0D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b="1" sz="1600">
                <a:solidFill>
                  <a:srgbClr val="FFFFFF"/>
                </a:solidFill>
              </a:defRPr>
            </a:pPr>
          </a:p>
        </p:txBody>
      </p:sp>
      <p:sp>
        <p:nvSpPr>
          <p:cNvPr id="297" name="矩形 3"/>
          <p:cNvSpPr/>
          <p:nvPr/>
        </p:nvSpPr>
        <p:spPr>
          <a:xfrm>
            <a:off x="6400203" y="1591374"/>
            <a:ext cx="5182846" cy="39609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27000" dist="38100" dir="5400000">
              <a:srgbClr val="0D0D0D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b="1" sz="1600">
                <a:solidFill>
                  <a:srgbClr val="FFFFFF"/>
                </a:solidFill>
              </a:defRPr>
            </a:pPr>
          </a:p>
        </p:txBody>
      </p:sp>
      <p:sp>
        <p:nvSpPr>
          <p:cNvPr id="298" name="Title 6"/>
          <p:cNvSpPr txBox="1"/>
          <p:nvPr/>
        </p:nvSpPr>
        <p:spPr>
          <a:xfrm>
            <a:off x="6782119" y="1897373"/>
            <a:ext cx="4418517" cy="3348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algn="just" defTabSz="913764">
              <a:lnSpc>
                <a:spcPct val="130000"/>
              </a:lnSpc>
              <a:spcBef>
                <a:spcPts val="800"/>
              </a:spcBef>
              <a:defRPr>
                <a:solidFill>
                  <a:srgbClr val="595959"/>
                </a:solidFill>
              </a:defRPr>
            </a:pPr>
            <a:r>
              <a:t>使用</a:t>
            </a:r>
            <a:r>
              <a:t>L</a:t>
            </a:r>
            <a:r>
              <a:t>azy</a:t>
            </a:r>
            <a:r>
              <a:t>Kube</a:t>
            </a:r>
            <a:r>
              <a:t>作为对服务的管理，配置文件的查看，各个pod/deployment/service的运行状态。</a:t>
            </a:r>
          </a:p>
        </p:txBody>
      </p:sp>
      <p:sp>
        <p:nvSpPr>
          <p:cNvPr id="299" name="Title 6"/>
          <p:cNvSpPr txBox="1"/>
          <p:nvPr/>
        </p:nvSpPr>
        <p:spPr>
          <a:xfrm>
            <a:off x="644398" y="153000"/>
            <a:ext cx="10902651" cy="60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b">
            <a:normAutofit fontScale="100000" lnSpcReduction="0"/>
          </a:bodyPr>
          <a:lstStyle>
            <a:lvl1pPr defTabSz="877214">
              <a:defRPr b="1" spc="96" sz="3072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项目运维：管理</a:t>
            </a:r>
          </a:p>
        </p:txBody>
      </p:sp>
      <p:pic>
        <p:nvPicPr>
          <p:cNvPr id="300" name="图片 1" descr="图片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7875" y="1743710"/>
            <a:ext cx="5013960" cy="3656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矩形 8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ECEFEF"/>
          </a:solidFill>
          <a:ln w="12700">
            <a:solidFill>
              <a:srgbClr val="2C3C3D">
                <a:alpha val="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03" name="图片 9" descr="图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71909" y="6118373"/>
            <a:ext cx="720091" cy="739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图片 10" descr="图片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263799"/>
            <a:ext cx="720091" cy="59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直接连接符 4"/>
          <p:cNvSpPr/>
          <p:nvPr/>
        </p:nvSpPr>
        <p:spPr>
          <a:xfrm flipH="1">
            <a:off x="6096275" y="1629703"/>
            <a:ext cx="1" cy="4328820"/>
          </a:xfrm>
          <a:prstGeom prst="line">
            <a:avLst/>
          </a:prstGeom>
          <a:ln w="6350">
            <a:solidFill>
              <a:srgbClr val="D9D9D9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6" name="Title 6"/>
          <p:cNvSpPr txBox="1"/>
          <p:nvPr/>
        </p:nvSpPr>
        <p:spPr>
          <a:xfrm>
            <a:off x="644398" y="153000"/>
            <a:ext cx="10902650" cy="60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b">
            <a:normAutofit fontScale="100000" lnSpcReduction="0"/>
          </a:bodyPr>
          <a:lstStyle>
            <a:lvl1pPr defTabSz="877214">
              <a:defRPr b="1" spc="96" sz="3072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功能与高级功能方面</a:t>
            </a:r>
          </a:p>
        </p:txBody>
      </p:sp>
      <p:sp>
        <p:nvSpPr>
          <p:cNvPr id="307" name="文本框 3"/>
          <p:cNvSpPr txBox="1"/>
          <p:nvPr/>
        </p:nvSpPr>
        <p:spPr>
          <a:xfrm>
            <a:off x="654670" y="1114720"/>
            <a:ext cx="4831719" cy="46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41247">
              <a:defRPr b="1" sz="2116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图片自动封禁</a:t>
            </a:r>
          </a:p>
        </p:txBody>
      </p:sp>
      <p:sp>
        <p:nvSpPr>
          <p:cNvPr id="308" name="文本框 3"/>
          <p:cNvSpPr txBox="1"/>
          <p:nvPr/>
        </p:nvSpPr>
        <p:spPr>
          <a:xfrm>
            <a:off x="6387891" y="1114720"/>
            <a:ext cx="4831719" cy="46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41247">
              <a:defRPr b="1" sz="2116">
                <a:solidFill>
                  <a:srgbClr val="262626"/>
                </a:solidFill>
              </a:defRPr>
            </a:lvl1pPr>
          </a:lstStyle>
          <a:p>
            <a:pPr/>
            <a:r>
              <a:t>语义匹配</a:t>
            </a:r>
          </a:p>
        </p:txBody>
      </p:sp>
      <p:pic>
        <p:nvPicPr>
          <p:cNvPr id="309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10680" y="2091369"/>
            <a:ext cx="2223318" cy="199836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pic>
        <p:nvPicPr>
          <p:cNvPr id="310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32775" y="2091369"/>
            <a:ext cx="2658127" cy="1998366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sp>
        <p:nvSpPr>
          <p:cNvPr id="311" name="五轮"/>
          <p:cNvSpPr txBox="1"/>
          <p:nvPr/>
        </p:nvSpPr>
        <p:spPr>
          <a:xfrm>
            <a:off x="7241668" y="4290188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五轮</a:t>
            </a:r>
          </a:p>
        </p:txBody>
      </p:sp>
      <p:sp>
        <p:nvSpPr>
          <p:cNvPr id="312" name="十轮"/>
          <p:cNvSpPr txBox="1"/>
          <p:nvPr/>
        </p:nvSpPr>
        <p:spPr>
          <a:xfrm>
            <a:off x="10381168" y="4290188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十轮</a:t>
            </a:r>
          </a:p>
        </p:txBody>
      </p:sp>
      <p:sp>
        <p:nvSpPr>
          <p:cNvPr id="313" name="运用了ABCNN模型，利用官方提供的LSQMC中数据集"/>
          <p:cNvSpPr txBox="1"/>
          <p:nvPr/>
        </p:nvSpPr>
        <p:spPr>
          <a:xfrm>
            <a:off x="6388378" y="4899583"/>
            <a:ext cx="560348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运用了ABCNN模型，利用官方提供的LSQMC中数据集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矩形 8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ECEFEF"/>
          </a:solidFill>
          <a:ln w="12700">
            <a:solidFill>
              <a:srgbClr val="2C3C3D">
                <a:alpha val="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16" name="图片 9" descr="图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71909" y="6118373"/>
            <a:ext cx="720091" cy="739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图片 10" descr="图片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6263799"/>
            <a:ext cx="720091" cy="59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直接连接符 4"/>
          <p:cNvSpPr/>
          <p:nvPr/>
        </p:nvSpPr>
        <p:spPr>
          <a:xfrm flipH="1">
            <a:off x="6096275" y="1629703"/>
            <a:ext cx="1" cy="4328820"/>
          </a:xfrm>
          <a:prstGeom prst="line">
            <a:avLst/>
          </a:prstGeom>
          <a:ln w="6350">
            <a:solidFill>
              <a:srgbClr val="D9D9D9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9" name="Title 6"/>
          <p:cNvSpPr txBox="1"/>
          <p:nvPr/>
        </p:nvSpPr>
        <p:spPr>
          <a:xfrm>
            <a:off x="644398" y="153000"/>
            <a:ext cx="10902650" cy="60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b">
            <a:normAutofit fontScale="100000" lnSpcReduction="0"/>
          </a:bodyPr>
          <a:lstStyle>
            <a:lvl1pPr defTabSz="877214">
              <a:defRPr b="1" spc="96" sz="3072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功能与高级功能方面</a:t>
            </a:r>
          </a:p>
        </p:txBody>
      </p:sp>
      <p:sp>
        <p:nvSpPr>
          <p:cNvPr id="320" name="文本框 3"/>
          <p:cNvSpPr txBox="1"/>
          <p:nvPr/>
        </p:nvSpPr>
        <p:spPr>
          <a:xfrm>
            <a:off x="663417" y="1114720"/>
            <a:ext cx="4831718" cy="461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41247">
              <a:defRPr b="1" sz="2116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专家授予</a:t>
            </a:r>
          </a:p>
        </p:txBody>
      </p:sp>
      <p:pic>
        <p:nvPicPr>
          <p:cNvPr id="321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01703" y="1770355"/>
            <a:ext cx="3642961" cy="292775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  <p:sp>
        <p:nvSpPr>
          <p:cNvPr id="322" name="启发式的算法，根据最近回答的问题的theme和被关注人数 分别赋予一个权重，在每个人发表问题时会计算一次 这样他的专家徽章就是最近几次发表最多相关问题的徽章"/>
          <p:cNvSpPr txBox="1"/>
          <p:nvPr/>
        </p:nvSpPr>
        <p:spPr>
          <a:xfrm>
            <a:off x="3490633" y="5067002"/>
            <a:ext cx="5210734" cy="865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启发式的算法，根据最近回答的问题的theme和被关注人数 分别赋予一个权重，在每个人发表问题时会计算一次 这样他的专家徽章就是最近几次发表最多相关问题的徽章</a:t>
            </a:r>
          </a:p>
        </p:txBody>
      </p:sp>
      <p:sp>
        <p:nvSpPr>
          <p:cNvPr id="323" name="箭头"/>
          <p:cNvSpPr/>
          <p:nvPr/>
        </p:nvSpPr>
        <p:spPr>
          <a:xfrm>
            <a:off x="5846213" y="3165350"/>
            <a:ext cx="1541607" cy="653400"/>
          </a:xfrm>
          <a:prstGeom prst="rightArrow">
            <a:avLst>
              <a:gd name="adj1" fmla="val 32000"/>
              <a:gd name="adj2" fmla="val 91102"/>
            </a:avLst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24" name="图像" descr="图像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96217" y="1770355"/>
            <a:ext cx="3372407" cy="292775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文本框 4"/>
          <p:cNvSpPr txBox="1"/>
          <p:nvPr/>
        </p:nvSpPr>
        <p:spPr>
          <a:xfrm>
            <a:off x="4357063" y="2777134"/>
            <a:ext cx="3456939" cy="878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4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软件系统架构</a:t>
            </a:r>
          </a:p>
        </p:txBody>
      </p:sp>
      <p:sp>
        <p:nvSpPr>
          <p:cNvPr id="327" name="文本框 6"/>
          <p:cNvSpPr txBox="1"/>
          <p:nvPr/>
        </p:nvSpPr>
        <p:spPr>
          <a:xfrm>
            <a:off x="4087757" y="3786083"/>
            <a:ext cx="3990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云原生时代的互联网软件系统架构实践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_Office 主题​​">
  <a:themeElements>
    <a:clrScheme name="2_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5253"/>
      </a:accent1>
      <a:accent2>
        <a:srgbClr val="4E6543"/>
      </a:accent2>
      <a:accent3>
        <a:srgbClr val="647B35"/>
      </a:accent3>
      <a:accent4>
        <a:srgbClr val="638D49"/>
      </a:accent4>
      <a:accent5>
        <a:srgbClr val="31756B"/>
      </a:accent5>
      <a:accent6>
        <a:srgbClr val="076892"/>
      </a:accent6>
      <a:hlink>
        <a:srgbClr val="0000FF"/>
      </a:hlink>
      <a:folHlink>
        <a:srgbClr val="FF00FF"/>
      </a:folHlink>
    </a:clrScheme>
    <a:fontScheme name="2_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_Office 主题​​">
  <a:themeElements>
    <a:clrScheme name="2_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5253"/>
      </a:accent1>
      <a:accent2>
        <a:srgbClr val="4E6543"/>
      </a:accent2>
      <a:accent3>
        <a:srgbClr val="647B35"/>
      </a:accent3>
      <a:accent4>
        <a:srgbClr val="638D49"/>
      </a:accent4>
      <a:accent5>
        <a:srgbClr val="31756B"/>
      </a:accent5>
      <a:accent6>
        <a:srgbClr val="076892"/>
      </a:accent6>
      <a:hlink>
        <a:srgbClr val="0000FF"/>
      </a:hlink>
      <a:folHlink>
        <a:srgbClr val="FF00FF"/>
      </a:folHlink>
    </a:clrScheme>
    <a:fontScheme name="2_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