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2" r:id="rId3"/>
    <p:sldId id="415" r:id="rId4"/>
    <p:sldId id="417" r:id="rId6"/>
    <p:sldId id="419" r:id="rId7"/>
    <p:sldId id="421" r:id="rId8"/>
    <p:sldId id="422" r:id="rId9"/>
    <p:sldId id="423" r:id="rId10"/>
    <p:sldId id="424" r:id="rId11"/>
    <p:sldId id="425" r:id="rId12"/>
    <p:sldId id="426" r:id="rId13"/>
    <p:sldId id="437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27" r:id="rId22"/>
    <p:sldId id="443" r:id="rId23"/>
    <p:sldId id="444" r:id="rId24"/>
    <p:sldId id="447" r:id="rId25"/>
    <p:sldId id="442" r:id="rId26"/>
    <p:sldId id="439" r:id="rId27"/>
    <p:sldId id="440" r:id="rId28"/>
    <p:sldId id="44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7176000" y="3890021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7176000" y="4365000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7199495" y="1964067"/>
            <a:ext cx="451250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7199494" y="3139452"/>
            <a:ext cx="4513099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032000" y="3869680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032000" y="249300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39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8225"/>
            <a:ext cx="720090" cy="73977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193665"/>
            <a:ext cx="1619885" cy="166433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4781176"/>
            <a:ext cx="4064000" cy="20768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4064000" y="0"/>
            <a:ext cx="4064000" cy="2076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185025" y="1233000"/>
            <a:ext cx="1193800" cy="4392000"/>
          </a:xfrm>
        </p:spPr>
        <p:txBody>
          <a:bodyPr vert="eaVert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13175" y="1971040"/>
            <a:ext cx="3067050" cy="2915920"/>
          </a:xfrm>
        </p:spPr>
        <p:txBody>
          <a:bodyPr vert="eaVert" wrap="square" lIns="90000" tIns="46800" rIns="90000" bIns="4680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Pts val="1400"/>
              <a:buFont typeface="Arial" panose="020B0604020202020204" pitchFamily="34" charset="0"/>
              <a:buChar char="•"/>
              <a:defRPr sz="14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986358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4.xml"/><Relationship Id="rId1" Type="http://schemas.openxmlformats.org/officeDocument/2006/relationships/tags" Target="../tags/tag2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9.xml"/><Relationship Id="rId1" Type="http://schemas.openxmlformats.org/officeDocument/2006/relationships/tags" Target="../tags/tag23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image" Target="../media/image25.png"/><Relationship Id="rId7" Type="http://schemas.openxmlformats.org/officeDocument/2006/relationships/tags" Target="../tags/tag242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41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47.xml"/><Relationship Id="rId13" Type="http://schemas.openxmlformats.org/officeDocument/2006/relationships/image" Target="../media/image26.jpeg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tags" Target="../tags/tag2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8.xml"/><Relationship Id="rId12" Type="http://schemas.openxmlformats.org/officeDocument/2006/relationships/image" Target="../media/image7.png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6.xml"/><Relationship Id="rId12" Type="http://schemas.openxmlformats.org/officeDocument/2006/relationships/image" Target="../media/image8.png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4.xml"/><Relationship Id="rId12" Type="http://schemas.openxmlformats.org/officeDocument/2006/relationships/image" Target="../media/image9.png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2.xml"/><Relationship Id="rId12" Type="http://schemas.openxmlformats.org/officeDocument/2006/relationships/image" Target="../media/image10.png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7176000" y="3606176"/>
            <a:ext cx="1910715" cy="408940"/>
          </a:xfrm>
        </p:spPr>
        <p:txBody>
          <a:bodyPr>
            <a:normAutofit lnSpcReduction="20000"/>
          </a:bodyPr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charset="-122"/>
                <a:ea typeface="等线 Light" panose="02010600030101010101" charset="-122"/>
                <a:sym typeface="+mn-ea"/>
              </a:rPr>
              <a:t>技术原型迭代评审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charset="-122"/>
              <a:ea typeface="等线 Light" panose="02010600030101010101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20000"/>
          </a:bodyPr>
          <a:p>
            <a:r>
              <a:rPr>
                <a:sym typeface="+mn-ea"/>
              </a:rPr>
              <a:t>2020-1</a:t>
            </a:r>
            <a:r>
              <a:rPr lang="en-US">
                <a:sym typeface="+mn-ea"/>
              </a:rPr>
              <a:t>1-20</a:t>
            </a:r>
            <a:endParaRPr 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/>
        <p:txBody>
          <a:bodyPr>
            <a:normAutofit/>
          </a:bodyPr>
          <a:p>
            <a:r>
              <a:rPr dirty="0" err="1">
                <a:sym typeface="+mn-ea"/>
              </a:rPr>
              <a:t>交大说说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dirty="0">
                <a:sym typeface="+mn-ea"/>
              </a:rPr>
              <a:t>Spill your heart</a:t>
            </a:r>
            <a:endParaRPr 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技术原型演示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260" y="38792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现场演示我们的技术原型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软件架构阐述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3060" y="38906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系统的架构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29" y="29104"/>
            <a:ext cx="4234310" cy="2580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3" y="885198"/>
            <a:ext cx="3887547" cy="59251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63" y="2609819"/>
            <a:ext cx="6181770" cy="424818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900"/>
            <a:ext cx="5200688" cy="455298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8" y="1462038"/>
            <a:ext cx="5076862" cy="462918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7644" y="274060"/>
            <a:ext cx="4431761" cy="630987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逻辑视图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834" y="1469464"/>
            <a:ext cx="2857500" cy="430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6706"/>
          <a:stretch>
            <a:fillRect/>
          </a:stretch>
        </p:blipFill>
        <p:spPr>
          <a:xfrm>
            <a:off x="5199285" y="496222"/>
            <a:ext cx="4638671" cy="2551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15" y="3429000"/>
            <a:ext cx="4224050" cy="3384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0" y="970756"/>
            <a:ext cx="8305800" cy="535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8"/>
            <a:ext cx="4178954" cy="5388907"/>
          </a:xfrm>
        </p:spPr>
        <p:txBody>
          <a:bodyPr/>
          <a:lstStyle/>
          <a:p>
            <a:r>
              <a:rPr lang="zh-CN" altLang="en-US" dirty="0"/>
              <a:t>观察者模式</a:t>
            </a:r>
            <a:endParaRPr lang="en-US" altLang="zh-CN" dirty="0"/>
          </a:p>
          <a:p>
            <a:r>
              <a:rPr lang="zh-CN" altLang="en-US" dirty="0"/>
              <a:t>提问者可以修改问题，当问题的状态改变时，系统将会向回帖者发布问题修改 的通知，因此问题是 </a:t>
            </a:r>
            <a:r>
              <a:rPr lang="en-US" altLang="zh-CN" dirty="0"/>
              <a:t>concrete subject</a:t>
            </a:r>
            <a:r>
              <a:rPr lang="zh-CN" altLang="en-US" dirty="0"/>
              <a:t>，回帖者是 </a:t>
            </a:r>
            <a:r>
              <a:rPr lang="en-US" altLang="zh-CN" dirty="0"/>
              <a:t>concrete observer</a:t>
            </a:r>
            <a:r>
              <a:rPr lang="zh-CN" altLang="en-US" dirty="0"/>
              <a:t>，这构成了观察者模式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622" y="885198"/>
            <a:ext cx="6433890" cy="526409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5113" y="1915486"/>
            <a:ext cx="8378164" cy="49425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192312" cy="3577547"/>
          </a:xfrm>
        </p:spPr>
        <p:txBody>
          <a:bodyPr/>
          <a:lstStyle/>
          <a:p>
            <a:r>
              <a:rPr lang="zh-CN" altLang="en-US" dirty="0"/>
              <a:t>组合模式</a:t>
            </a:r>
            <a:endParaRPr lang="en-US" altLang="zh-CN" dirty="0"/>
          </a:p>
          <a:p>
            <a:r>
              <a:rPr lang="zh-CN" altLang="en-US" dirty="0"/>
              <a:t>此组合模式图由以下构件构成： 抽象构件：</a:t>
            </a:r>
            <a:r>
              <a:rPr lang="en-US" altLang="zh-CN" dirty="0" err="1"/>
              <a:t>QuestionPage</a:t>
            </a:r>
            <a:r>
              <a:rPr lang="en-US" altLang="zh-CN" dirty="0"/>
              <a:t> </a:t>
            </a:r>
            <a:r>
              <a:rPr lang="zh-CN" altLang="en-US" dirty="0"/>
              <a:t>表示一个问题页的抽象，为树枝构件声明公共接口 </a:t>
            </a:r>
            <a:r>
              <a:rPr lang="en-US" altLang="zh-CN" dirty="0" err="1"/>
              <a:t>addAnswer</a:t>
            </a:r>
            <a:r>
              <a:rPr lang="zh-CN" altLang="en-US" dirty="0"/>
              <a:t>、 </a:t>
            </a:r>
            <a:r>
              <a:rPr lang="en-US" altLang="zh-CN" dirty="0" err="1"/>
              <a:t>addComment</a:t>
            </a:r>
            <a:r>
              <a:rPr lang="en-US" altLang="zh-CN" dirty="0"/>
              <a:t> </a:t>
            </a:r>
            <a:r>
              <a:rPr lang="zh-CN" altLang="en-US" dirty="0"/>
              <a:t>等； 树枝构件：存储、管理子部件，分为问题部分 </a:t>
            </a:r>
            <a:r>
              <a:rPr lang="en-US" altLang="zh-CN" dirty="0" err="1"/>
              <a:t>QuestionPart</a:t>
            </a:r>
            <a:r>
              <a:rPr lang="zh-CN" altLang="en-US" dirty="0"/>
              <a:t>、回答部分 </a:t>
            </a:r>
            <a:r>
              <a:rPr lang="en-US" altLang="zh-CN" dirty="0" err="1"/>
              <a:t>AnswersPart</a:t>
            </a:r>
            <a:r>
              <a:rPr lang="zh-CN" altLang="en-US" dirty="0"/>
              <a:t>、评论部 分 </a:t>
            </a:r>
            <a:r>
              <a:rPr lang="en-US" altLang="zh-CN" dirty="0" err="1"/>
              <a:t>CommentsPart</a:t>
            </a:r>
            <a:r>
              <a:rPr lang="zh-CN" altLang="en-US" dirty="0"/>
              <a:t>，包含增删、</a:t>
            </a:r>
            <a:r>
              <a:rPr lang="en-US" altLang="zh-CN" dirty="0"/>
              <a:t>get </a:t>
            </a:r>
            <a:r>
              <a:rPr lang="zh-CN" altLang="en-US" dirty="0"/>
              <a:t>等方法； 树叶构件：实现抽象部件，对于问题部分包含提问人的信息和问题的内容等，对于回答部分 包含回复者的信息和回答的内容等，对于评论部分包含讨论人的信息和讨论的内容等。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高级功能调研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4835" y="3867150"/>
            <a:ext cx="340233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kumimoji="1"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对高级功能的一些调研与尝试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3707764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2"/>
          <p:cNvSpPr/>
          <p:nvPr>
            <p:custDataLst>
              <p:tags r:id="rId2"/>
            </p:custDataLst>
          </p:nvPr>
        </p:nvSpPr>
        <p:spPr>
          <a:xfrm>
            <a:off x="3527742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7"/>
          <p:cNvSpPr/>
          <p:nvPr>
            <p:custDataLst>
              <p:tags r:id="rId3"/>
            </p:custDataLst>
          </p:nvPr>
        </p:nvSpPr>
        <p:spPr>
          <a:xfrm>
            <a:off x="3953192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已完成工作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Straight Connector 7"/>
          <p:cNvCxnSpPr/>
          <p:nvPr>
            <p:custDataLst>
              <p:tags r:id="rId4"/>
            </p:custDataLst>
          </p:nvPr>
        </p:nvCxnSpPr>
        <p:spPr>
          <a:xfrm>
            <a:off x="7740649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2"/>
          <p:cNvSpPr/>
          <p:nvPr>
            <p:custDataLst>
              <p:tags r:id="rId5"/>
            </p:custDataLst>
          </p:nvPr>
        </p:nvSpPr>
        <p:spPr>
          <a:xfrm>
            <a:off x="7560627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7"/>
          <p:cNvSpPr/>
          <p:nvPr>
            <p:custDataLst>
              <p:tags r:id="rId6"/>
            </p:custDataLst>
          </p:nvPr>
        </p:nvSpPr>
        <p:spPr>
          <a:xfrm>
            <a:off x="7986077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技术原型演示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7"/>
          <p:cNvCxnSpPr/>
          <p:nvPr>
            <p:custDataLst>
              <p:tags r:id="rId7"/>
            </p:custDataLst>
          </p:nvPr>
        </p:nvCxnSpPr>
        <p:spPr>
          <a:xfrm>
            <a:off x="3707764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22"/>
          <p:cNvSpPr/>
          <p:nvPr>
            <p:custDataLst>
              <p:tags r:id="rId8"/>
            </p:custDataLst>
          </p:nvPr>
        </p:nvSpPr>
        <p:spPr>
          <a:xfrm>
            <a:off x="3527742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7"/>
          <p:cNvSpPr/>
          <p:nvPr>
            <p:custDataLst>
              <p:tags r:id="rId9"/>
            </p:custDataLst>
          </p:nvPr>
        </p:nvSpPr>
        <p:spPr>
          <a:xfrm>
            <a:off x="3953192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软件架构阐述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3953192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系统的架构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" name="Straight Connector 7"/>
          <p:cNvCxnSpPr/>
          <p:nvPr>
            <p:custDataLst>
              <p:tags r:id="rId11"/>
            </p:custDataLst>
          </p:nvPr>
        </p:nvCxnSpPr>
        <p:spPr>
          <a:xfrm>
            <a:off x="7740649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2"/>
          <p:cNvSpPr/>
          <p:nvPr>
            <p:custDataLst>
              <p:tags r:id="rId12"/>
            </p:custDataLst>
          </p:nvPr>
        </p:nvSpPr>
        <p:spPr>
          <a:xfrm>
            <a:off x="7560627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7"/>
          <p:cNvSpPr/>
          <p:nvPr>
            <p:custDataLst>
              <p:tags r:id="rId13"/>
            </p:custDataLst>
          </p:nvPr>
        </p:nvSpPr>
        <p:spPr>
          <a:xfrm>
            <a:off x="7986077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50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高级功能调研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4"/>
            </p:custDataLst>
          </p:nvPr>
        </p:nvSpPr>
        <p:spPr>
          <a:xfrm>
            <a:off x="7986077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对高级功能的一些调研与尝试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8" name="Straight Connector 7"/>
          <p:cNvCxnSpPr/>
          <p:nvPr>
            <p:custDataLst>
              <p:tags r:id="rId15"/>
            </p:custDataLst>
          </p:nvPr>
        </p:nvCxnSpPr>
        <p:spPr>
          <a:xfrm>
            <a:off x="3707764" y="534825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hape 22"/>
          <p:cNvSpPr/>
          <p:nvPr>
            <p:custDataLst>
              <p:tags r:id="rId16"/>
            </p:custDataLst>
          </p:nvPr>
        </p:nvSpPr>
        <p:spPr>
          <a:xfrm>
            <a:off x="3527742" y="484406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ectangle 7"/>
          <p:cNvSpPr/>
          <p:nvPr>
            <p:custDataLst>
              <p:tags r:id="rId17"/>
            </p:custDataLst>
          </p:nvPr>
        </p:nvSpPr>
        <p:spPr>
          <a:xfrm>
            <a:off x="3953192" y="483136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工作反思与总结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8"/>
            </p:custDataLst>
          </p:nvPr>
        </p:nvSpPr>
        <p:spPr>
          <a:xfrm>
            <a:off x="3953192" y="5350119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反思我们的工作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3527742" y="608926"/>
            <a:ext cx="7014431" cy="9023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3953192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展示已完成的工作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7986077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现场演示技术原型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10571797" y="5193838"/>
            <a:ext cx="1620202" cy="166416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521050"/>
            <a:ext cx="1620202" cy="133695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1220401" y="4404399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可借助深度卷积神经网络对图像进行训练。将其转换为基于深度学习的 图像分类或 图像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（关键部位检测）问题。</a:t>
            </a:r>
            <a:endParaRPr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可以考虑用Faster R-CNN、SSD和YOLO三种模型。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0240" y="1184910"/>
            <a:ext cx="8069580" cy="30600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7975" y="127635"/>
            <a:ext cx="4013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图片检测</a:t>
            </a:r>
            <a:endParaRPr lang="zh-CN" altLang="en-US" sz="4000"/>
          </a:p>
        </p:txBody>
      </p:sp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10571797" y="5193838"/>
            <a:ext cx="1620202" cy="166416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521050"/>
            <a:ext cx="1620202" cy="133695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1220401" y="4404399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考虑的变量：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根据发帖人：发帖的主题和发帖的量。 回复人：回复的主题。 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框架可选： Wide&amp;Deep Model 、DeepFM等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975" y="127635"/>
            <a:ext cx="4013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推荐算法</a:t>
            </a:r>
            <a:endParaRPr lang="zh-CN" altLang="en-US" sz="4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5275" y="1597025"/>
            <a:ext cx="9061450" cy="20440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73962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-1381" y="0"/>
            <a:ext cx="4063539" cy="685800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4522411" y="3472104"/>
            <a:ext cx="3147868" cy="25006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专家判定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语义搜索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还在搜集资料，构思框架中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4521722" y="781200"/>
            <a:ext cx="3147868" cy="2310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构思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>
            <a:off x="7273636" y="6249600"/>
            <a:ext cx="288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8129154" y="0"/>
            <a:ext cx="4064228" cy="685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8892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工作反思总结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4460" y="3879215"/>
            <a:ext cx="1783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反思我们的工作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目前存在的问题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由于数据库的选择不得当，导致出现技术上较难解决的问题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由于选用了作者过久不更新的组件库，导致出现难以解决的问题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各个功能的优先级还需要进一步确定，以及功能的效果后续还要改进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前后端的沟通还有欠缺，导致有需求接口的缺少或无需求接口的出现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暂时不存在变更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目前阶段完成任务不需要返工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经验和教训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计划分配和制定十分重要，合理的计划能加快迭代进度和效率。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组员之间要积极沟通，明确分工与合作。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接口、需求要尽早明确，避免无用功。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工作要尽早开展，避免进度风险。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在轮子的选择上，要选择足够健壮、有人维护的，避免遇到问题无法解决。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代码与文件的层级结构要足够合理，避免多人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merge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时出现的混乱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已完成工作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260" y="38792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展示我们当前已完成工作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我们已完成了多份文档的编写，包括迭代计划，迭代评估报告，架构文档，以及对现有文档的改进，例如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vision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文档，软件需求规约文档。同时根据现有市面上普适的编程规范，编写制定了一套适用于我们团队的编程规范。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文档编写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128" t="867" r="40479" b="-867"/>
          <a:stretch>
            <a:fillRect/>
          </a:stretch>
        </p:blipFill>
        <p:spPr>
          <a:xfrm>
            <a:off x="1127760" y="1927860"/>
            <a:ext cx="4145280" cy="30022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传统的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B/S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架构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Kubernetes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进行容器编排管理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(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管理各服务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istio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对流量的跟踪，度量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kubebox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对已部署服务的日志检查以及性能监控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lazykube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管理已部署服务，查看配置文件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系统设计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将于后文展示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模型绘制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系统设计与模型绘制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将于待会进行展示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前端和后端核心业务逻辑的编写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Picture 1" descr="Picture 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95680" y="1668145"/>
            <a:ext cx="4236085" cy="38068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kubebox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作为对服务的日志查看和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CPU/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内存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网络使用量的监控，方便开发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项目运维：监控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965" y="1897380"/>
            <a:ext cx="4854575" cy="36461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lazy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作为对服务的管理，配置文件的查看，各个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pod/deployment/service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的运行状态。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项目运维：管理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875" y="1743710"/>
            <a:ext cx="5013960" cy="36563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对前端和后端进行了一些正确性测试，以表现我们的业务逻辑能够输出正确的结果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正确性测试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7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3、26、30、33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1"/>
  <p:tag name="KSO_WM_SPECIAL_SOURCE" val="bdnull"/>
</p:tagLst>
</file>

<file path=ppt/tags/tag14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4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1_1"/>
  <p:tag name="KSO_WM_UNIT_PRESET_TEXT" val="添加标题"/>
</p:tagLst>
</file>

<file path=ppt/tags/tag151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2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2_1"/>
  <p:tag name="KSO_WM_UNIT_PRESET_TEXT" val="添加标题"/>
</p:tagLst>
</file>

<file path=ppt/tags/tag15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3_1"/>
  <p:tag name="KSO_WM_UNIT_PRESET_TEXT" val="添加标题"/>
</p:tagLst>
</file>

<file path=ppt/tags/tag15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3_1"/>
  <p:tag name="KSO_WM_UNIT_PRESET_TEXT" val="单击此处添加文本具体内容，简明扼要的阐述您的观点。"/>
</p:tagLst>
</file>

<file path=ppt/tags/tag15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5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4_1"/>
  <p:tag name="KSO_WM_UNIT_PRESET_TEXT" val="添加标题"/>
</p:tagLst>
</file>

<file path=ppt/tags/tag16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2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5_1"/>
</p:tagLst>
</file>

<file path=ppt/tags/tag163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5_1"/>
</p:tagLst>
</file>

<file path=ppt/tags/tag16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5_1"/>
  <p:tag name="KSO_WM_UNIT_PRESET_TEXT" val="添加标题"/>
</p:tagLst>
</file>

<file path=ppt/tags/tag16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5_1"/>
  <p:tag name="KSO_WM_UNIT_PRESET_TEXT" val="单击此处添加文本具体内容，简明扼要的阐述您的观点。"/>
</p:tagLst>
</file>

<file path=ppt/tags/tag166.xml><?xml version="1.0" encoding="utf-8"?>
<p:tagLst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5*a*1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5"/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7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76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7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a*1_1"/>
  <p:tag name="KSO_WM_UNIT_PRESET_TEXT" val="单击此处添加小标题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371"/>
  <p:tag name="KSO_WM_UNIT_ID" val="custom20204371_10*z*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371"/>
  <p:tag name="KSO_WM_UNIT_ID" val="custom20204371_10*h_f*2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371"/>
  <p:tag name="KSO_WM_UNIT_ID" val="custom20204371_10*h_a*2_1"/>
  <p:tag name="KSO_WM_UNIT_PRESET_TEXT" val="单击此处添加小标题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8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8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94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19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9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9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202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20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20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20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2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21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213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1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1*i*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VALUE" val="252"/>
  <p:tag name="KSO_WM_TEMPLATE_CATEGORY" val="custom"/>
  <p:tag name="KSO_WM_TEMPLATE_INDEX" val="20204371"/>
  <p:tag name="KSO_WM_UNIT_ID" val="custom20204371_11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;&#13;正如我们都希望改变世界，希望给人带去光明，但更多时候只需播下一颗种子。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11*z*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1*a*1"/>
  <p:tag name="KSO_WM_UNIT_PRESET_TEXT" val="单击此处添加大标题"/>
</p:tagLst>
</file>

<file path=ppt/tags/tag21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1"/>
  <p:tag name="KSO_WM_SPECIAL_SOURCE" val="bdnul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2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22.xml><?xml version="1.0" encoding="utf-8"?>
<p:tagLst xmlns:p="http://schemas.openxmlformats.org/presentationml/2006/main">
  <p:tag name="KSO_WM_SPECIAL_SOURCE" val="bdnull"/>
</p:tagLst>
</file>

<file path=ppt/tags/tag223.xml><?xml version="1.0" encoding="utf-8"?>
<p:tagLst xmlns:p="http://schemas.openxmlformats.org/presentationml/2006/main">
  <p:tag name="KSO_WM_SPECIAL_SOURCE" val="bdnull"/>
</p:tagLst>
</file>

<file path=ppt/tags/tag224.xml><?xml version="1.0" encoding="utf-8"?>
<p:tagLst xmlns:p="http://schemas.openxmlformats.org/presentationml/2006/main">
  <p:tag name="KSO_WM_SPECIAL_SOURCE" val="bdnull"/>
</p:tagLst>
</file>

<file path=ppt/tags/tag225.xml><?xml version="1.0" encoding="utf-8"?>
<p:tagLst xmlns:p="http://schemas.openxmlformats.org/presentationml/2006/main">
  <p:tag name="KSO_WM_SPECIAL_SOURCE" val="bdnull"/>
</p:tagLst>
</file>

<file path=ppt/tags/tag226.xml><?xml version="1.0" encoding="utf-8"?>
<p:tagLst xmlns:p="http://schemas.openxmlformats.org/presentationml/2006/main">
  <p:tag name="KSO_WM_SPECIAL_SOURCE" val="bdnull"/>
</p:tagLst>
</file>

<file path=ppt/tags/tag227.xml><?xml version="1.0" encoding="utf-8"?>
<p:tagLst xmlns:p="http://schemas.openxmlformats.org/presentationml/2006/main">
  <p:tag name="KSO_WM_SPECIAL_SOURCE" val="bdnull"/>
</p:tagLst>
</file>

<file path=ppt/tags/tag228.xml><?xml version="1.0" encoding="utf-8"?>
<p:tagLst xmlns:p="http://schemas.openxmlformats.org/presentationml/2006/main">
  <p:tag name="KSO_WM_SPECIAL_SOURCE" val="bdnull"/>
</p:tagLst>
</file>

<file path=ppt/tags/tag22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371"/>
  <p:tag name="KSO_WM_UNIT_ID" val="custom20204371_1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8*i*1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8*i*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18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18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371"/>
  <p:tag name="KSO_WM_SLIDE_ID" val="custom20204371_18"/>
  <p:tag name="KSO_WM_SPECIAL_SOURCE" val="bdnull"/>
</p:tagLst>
</file>

<file path=ppt/tags/tag235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371"/>
  <p:tag name="KSO_WM_UNIT_ID" val="custom20204371_1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8*i*1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8*i*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18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3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18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371"/>
  <p:tag name="KSO_WM_SLIDE_ID" val="custom20204371_18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6*i*1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6*i*2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371"/>
  <p:tag name="KSO_WM_UNIT_ID" val="custom20204371_16*d*1"/>
</p:tagLst>
</file>

<file path=ppt/tags/tag243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371"/>
  <p:tag name="KSO_WM_UNIT_ID" val="custom20204371_16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44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371"/>
  <p:tag name="KSO_WM_UNIT_ID" val="custom20204371_16*a*1"/>
  <p:tag name="KSO_WM_UNIT_PRESET_TEXT" val="单击此处&#13;添加大标题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71"/>
  <p:tag name="KSO_WM_UNIT_ID" val="custom20204371_16*i*3"/>
  <p:tag name="KSO_WM_UNIT_TYPE" val="i"/>
  <p:tag name="KSO_WM_UNIT_INDEX" val="3"/>
</p:tagLst>
</file>

<file path=ppt/tags/tag246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371_16*d*2"/>
  <p:tag name="KSO_WM_TEMPLATE_CATEGORY" val="custom"/>
  <p:tag name="KSO_WM_TEMPLATE_INDEX" val="20204371"/>
  <p:tag name="KSO_WM_UNIT_SUPPORT_UNIT_TYPE" val="[&quot;all&quot;]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TEMPLATE_SUBCATEGORY" val="0"/>
  <p:tag name="KSO_WM_SLIDE_ITEM_CNT" val="0"/>
  <p:tag name="KSO_WM_SLIDE_INDEX" val="16"/>
  <p:tag name="KSO_WM_TAG_VERSION" val="1.0"/>
  <p:tag name="KSO_WM_BEAUTIFY_FLAG" val="#wm#"/>
  <p:tag name="KSO_WM_SLIDE_LAYOUT" val="a_d_f"/>
  <p:tag name="KSO_WM_SLIDE_LAYOUT_CNT" val="1_2_1"/>
  <p:tag name="KSO_WM_SLIDE_TYPE" val="text"/>
  <p:tag name="KSO_WM_SLIDE_SUBTYPE" val="picTxt"/>
  <p:tag name="KSO_WM_SLIDE_SIZE" val="960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1,&quot;isOverLayout&quot;:1,&quot;margin&quot;:{&quot;left&quot;:1.27,&quot;top&quot;:1.69,&quot;right&quot;:0.026,&quot;bottom&quot;:1.69},&quot;marginOverLayout&quot;:{&quot;left&quot;:0.0,&quot;top&quot;:0.0,&quot;right&quot;:0.026,&quot;bottom&quot;:0.0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49.8},&quot;minSize&quot;:{&quot;size1&quot;:49.8},&quot;maxSize&quot;:{&quot;size1&quot;:49.8},&quot;edge&quot;:{&quot;left&quot;:false,&quot;top&quot;:true,&quot;right&quot;:true,&quot;bottom&quot;:true},&quot;subLayout&quot;:[{&quot;direction&quot;:0,&quot;horizontalAlign&quot;:0,&quot;verticalAlign&quot;:1,&quot;type&quot;:0,&quot;diagramDirection&quot;:0,&quot;canSetOverLayout&quot;:0,&quot;isOverLayout&quot;:0,&quot;margin&quot;:{&quot;left&quot;:1.27,&quot;top&quot;:1.69,&quot;right&quot;:1.27,&quot;bottom&quot;:1.69},&quot;edge&quot;:{&quot;left&quot;:false,&quot;top&quot;:true,&quot;right&quot;:false,&quot;bottom&quot;:true}},{&quot;direction&quot;:0,&quot;horizontalAlign&quot;:0,&quot;verticalAlign&quot;:1,&quot;type&quot;:0,&quot;diagramDirection&quot;:0,&quot;canSetOverLayout&quot;:1,&quot;isOverLayout&quot;:1,&quot;margin&quot;:{&quot;left&quot;:0.026,&quot;top&quot;:1.69,&quot;right&quot;:1.27,&quot;bottom&quot;:1.69},&quot;marginOverLayout&quot;:{&quot;left&quot;:0.026,&quot;top&quot;:0.0,&quot;right&quot;:0.0,&quot;bottom&quot;:0.0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6"/>
  <p:tag name="KSO_WM_SPECIAL_SOURCE" val="bdnull"/>
</p:tagLst>
</file>

<file path=ppt/tags/tag248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49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PECIAL_SOURCE" val="bdnull"/>
</p:tagLst>
</file>

<file path=ppt/tags/tag251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125">
      <a:dk1>
        <a:sysClr val="windowText" lastClr="000000"/>
      </a:dk1>
      <a:lt1>
        <a:sysClr val="window" lastClr="FFFFFF"/>
      </a:lt1>
      <a:dk2>
        <a:srgbClr val="ECEFEF"/>
      </a:dk2>
      <a:lt2>
        <a:srgbClr val="FFFFFF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宽屏</PresentationFormat>
  <Paragraphs>176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汉仪旗黑-85S</vt:lpstr>
      <vt:lpstr>等线 Light</vt:lpstr>
      <vt:lpstr>Arial Unicode MS</vt:lpstr>
      <vt:lpstr>Calibri</vt:lpstr>
      <vt:lpstr>Segoe UI</vt:lpstr>
      <vt:lpstr>黑体</vt:lpstr>
      <vt:lpstr>Times New Roman</vt:lpstr>
      <vt:lpstr>Calibri</vt:lpstr>
      <vt:lpstr>2_Office 主题​​</vt:lpstr>
      <vt:lpstr>交大说说</vt:lpstr>
      <vt:lpstr>PowerPoint 演示文稿</vt:lpstr>
      <vt:lpstr>第一章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</vt:lpstr>
      <vt:lpstr>用例图</vt:lpstr>
      <vt:lpstr>UML类图</vt:lpstr>
      <vt:lpstr>逻辑视图</vt:lpstr>
      <vt:lpstr>实现视图</vt:lpstr>
      <vt:lpstr>设计模式</vt:lpstr>
      <vt:lpstr>设计模式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目前存在的问题</vt:lpstr>
      <vt:lpstr>经验和教训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Feyman</cp:lastModifiedBy>
  <cp:revision>175</cp:revision>
  <dcterms:created xsi:type="dcterms:W3CDTF">2019-06-19T02:08:00Z</dcterms:created>
  <dcterms:modified xsi:type="dcterms:W3CDTF">2020-11-18T15:26:01Z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