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6" r:id="rId3"/>
    <p:sldId id="259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3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3F4953-71FB-4223-AC45-2CA5AD7CB199}" type="datetimeFigureOut">
              <a:rPr lang="zh-CN" altLang="en-US" smtClean="0"/>
              <a:t>2020-11-20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0287D2-2474-4C81-946A-628AEFD1DB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9994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0287D2-2474-4C81-946A-628AEFD1DB4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4157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5F75F5-72B6-4F2D-94E0-9235EFBE12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A94B475-B591-4BBC-8622-3B40E89123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8F2BF1-789B-4E64-86BB-E22EB3B61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BD2BC-6BCB-4F01-8F76-2A4DE3B81888}" type="datetimeFigureOut">
              <a:rPr lang="zh-CN" altLang="en-US" smtClean="0"/>
              <a:t>2020-11-20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EAAD78-FFA7-4DB9-BE6D-A9E63D246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7AF4C8-9589-4F73-9004-B198E76FD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0CF99-57C9-447A-BEC5-EC2E36E570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634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736BE3-3520-4D69-9FE9-FB2E6F90A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4592036-CCB7-4150-9EF4-EB1041AF63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7A5219-35F7-4C9A-BDC2-C2042A246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BD2BC-6BCB-4F01-8F76-2A4DE3B81888}" type="datetimeFigureOut">
              <a:rPr lang="zh-CN" altLang="en-US" smtClean="0"/>
              <a:t>2020-11-20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1D9030-2FB8-44FA-B851-A47C39D72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DFB894-5743-4EE9-BAC5-E74480231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0CF99-57C9-447A-BEC5-EC2E36E570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9715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4B37C1A-89AE-4656-A5AE-E6361F0346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6B9E4AC-EA9B-4A04-8EBE-EE5321B36D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8F9F90-F080-403C-A8BF-8825005F2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BD2BC-6BCB-4F01-8F76-2A4DE3B81888}" type="datetimeFigureOut">
              <a:rPr lang="zh-CN" altLang="en-US" smtClean="0"/>
              <a:t>2020-11-20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D7F4F9-76C9-49C8-80E0-EDAAD037B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F6F9FF-736B-4F50-B428-48EC176C2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0CF99-57C9-447A-BEC5-EC2E36E570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9597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E41F9C-CC61-485F-A8B3-CFC8A14E6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6F1056-81E3-4642-BDF1-8F29374D0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3D0295-94EE-4971-A8B4-40BF938F2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BD2BC-6BCB-4F01-8F76-2A4DE3B81888}" type="datetimeFigureOut">
              <a:rPr lang="zh-CN" altLang="en-US" smtClean="0"/>
              <a:t>2020-11-20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568E08-D816-458F-B58D-83EEC1195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9A838A-6C21-48D5-B72F-901E76E9A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0CF99-57C9-447A-BEC5-EC2E36E570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3152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844448-A8B9-49ED-BB97-83CA37288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0049BE-936F-4A54-B199-F8A35AABC6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16819D-3194-4F6A-BA85-EA15F676E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BD2BC-6BCB-4F01-8F76-2A4DE3B81888}" type="datetimeFigureOut">
              <a:rPr lang="zh-CN" altLang="en-US" smtClean="0"/>
              <a:t>2020-11-20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4A3A19-BFD4-4F92-944B-617E02403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5A8CE1-F458-4D1E-A8BC-5BF6F4118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0CF99-57C9-447A-BEC5-EC2E36E570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9381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FDEF27-7FC3-4F43-90BE-09159F9B0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8728D6-1148-496A-A427-554A53ABEF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2CCA0D7-DEF2-4911-B375-F844F40E65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4B2E6B-2447-4BE3-A881-C283BD380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BD2BC-6BCB-4F01-8F76-2A4DE3B81888}" type="datetimeFigureOut">
              <a:rPr lang="zh-CN" altLang="en-US" smtClean="0"/>
              <a:t>2020-11-20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7FCA8A-61AA-46F6-A886-552DED347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4BA90F-D879-40A4-A17C-18BDDA5C7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0CF99-57C9-447A-BEC5-EC2E36E570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198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28DC11-C59F-4517-90A6-29002F6C3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18D24A-6CF3-4322-BBC0-1F566A578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D846BF0-9B2F-438F-A63D-A85198EF94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883702C-B034-47A2-A2DE-C045039369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16D62F8-4A07-4A86-8A4C-D8794C0760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0B49414-77F2-4A33-9DB3-B4E523245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BD2BC-6BCB-4F01-8F76-2A4DE3B81888}" type="datetimeFigureOut">
              <a:rPr lang="zh-CN" altLang="en-US" smtClean="0"/>
              <a:t>2020-11-20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C68A6D2-448A-452D-9369-5AC895261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18BDCB7-7E4B-4AA1-A5E5-16E4BD92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0CF99-57C9-447A-BEC5-EC2E36E570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032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658F2F-1705-4CD8-AB39-66A9896E5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5E7F3EB-95EF-4EC4-A0BC-7C2EBB4AF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BD2BC-6BCB-4F01-8F76-2A4DE3B81888}" type="datetimeFigureOut">
              <a:rPr lang="zh-CN" altLang="en-US" smtClean="0"/>
              <a:t>2020-11-20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69AC236-8923-46CB-B84F-A9BF127C3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C73A48D-603D-432C-9F87-D824411A2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0CF99-57C9-447A-BEC5-EC2E36E570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3713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2345755-9961-4FBF-804D-DCC28AA6D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BD2BC-6BCB-4F01-8F76-2A4DE3B81888}" type="datetimeFigureOut">
              <a:rPr lang="zh-CN" altLang="en-US" smtClean="0"/>
              <a:t>2020-11-20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5748397-8336-46DC-B933-6FFA126C7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0D047C9-C9D4-4733-8361-F35477A07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0CF99-57C9-447A-BEC5-EC2E36E570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050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5FD9BF-CE42-4299-BF07-26703390C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C1F31C-6169-4A2B-9A43-6567A6FBA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C250229-C0A7-480B-9DC8-46DD43D52E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E53F73-F661-42C6-9F49-85F69B84A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BD2BC-6BCB-4F01-8F76-2A4DE3B81888}" type="datetimeFigureOut">
              <a:rPr lang="zh-CN" altLang="en-US" smtClean="0"/>
              <a:t>2020-11-20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523E77-B136-47EC-9992-01C0930B8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98E1DD-222F-42D1-B896-12C3FB804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0CF99-57C9-447A-BEC5-EC2E36E570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509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B4604B-7953-43F2-83FE-F678F58B7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FD5CDB3-D9C1-4282-A2FF-3AF8CB6411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448DFF2-B0E3-4F76-AF51-38A037FE8F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85637C-B0C9-46FA-A0B2-7AE8B6FCD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BD2BC-6BCB-4F01-8F76-2A4DE3B81888}" type="datetimeFigureOut">
              <a:rPr lang="zh-CN" altLang="en-US" smtClean="0"/>
              <a:t>2020-11-20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3BDE19-4C44-4A96-B794-CBE1D0DEF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899118-38B9-4C25-AF78-58658C7C7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0CF99-57C9-447A-BEC5-EC2E36E570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126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F7DA9D8-D6DD-4C93-BA57-BB98551DA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A17748-52AE-4B83-A5D7-544DD7112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9E097E-DB50-4F45-A269-FB57122FE4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BD2BC-6BCB-4F01-8F76-2A4DE3B81888}" type="datetimeFigureOut">
              <a:rPr lang="zh-CN" altLang="en-US" smtClean="0"/>
              <a:t>2020-11-20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885B30-7D4A-4C22-A849-831CBE68E1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E7F596-CA73-43FB-85A9-C5B78831E9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0CF99-57C9-447A-BEC5-EC2E36E570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3907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jpe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31DE57-A93D-4ED3-A7B8-2E11CADAC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9614"/>
            <a:ext cx="10515600" cy="1325563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高性能、高可用场景带来的挑战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D8C1C2-E960-4E6D-B147-7B1A32540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1863"/>
            <a:ext cx="10515600" cy="3728622"/>
          </a:xfrm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>
              <a:lnSpc>
                <a:spcPct val="180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00B0F0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j-cs"/>
              </a:rPr>
              <a:t>如何快速管理、部署服务，满足高性能、低延时的要求？</a:t>
            </a:r>
            <a:endParaRPr lang="en-US" altLang="zh-CN" dirty="0">
              <a:solidFill>
                <a:srgbClr val="00B0F0"/>
              </a:solidFill>
              <a:latin typeface="幼圆" panose="02010509060101010101" pitchFamily="49" charset="-122"/>
              <a:ea typeface="幼圆" panose="02010509060101010101" pitchFamily="49" charset="-122"/>
              <a:cs typeface="+mj-cs"/>
            </a:endParaRPr>
          </a:p>
          <a:p>
            <a:pPr>
              <a:lnSpc>
                <a:spcPct val="180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00B0F0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j-cs"/>
              </a:rPr>
              <a:t>如何保证服务的高可用性？</a:t>
            </a:r>
            <a:endParaRPr lang="en-US" altLang="zh-CN" dirty="0">
              <a:solidFill>
                <a:srgbClr val="00B0F0"/>
              </a:solidFill>
              <a:latin typeface="幼圆" panose="02010509060101010101" pitchFamily="49" charset="-122"/>
              <a:ea typeface="幼圆" panose="02010509060101010101" pitchFamily="49" charset="-122"/>
              <a:cs typeface="+mj-cs"/>
            </a:endParaRPr>
          </a:p>
          <a:p>
            <a:pPr>
              <a:lnSpc>
                <a:spcPct val="180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00B0F0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j-cs"/>
              </a:rPr>
              <a:t>如何在大数据、人工智能等高性能场景下完成高并发挑战？</a:t>
            </a:r>
            <a:endParaRPr lang="en-US" altLang="zh-CN" dirty="0">
              <a:solidFill>
                <a:srgbClr val="00B0F0"/>
              </a:solidFill>
              <a:latin typeface="幼圆" panose="02010509060101010101" pitchFamily="49" charset="-122"/>
              <a:ea typeface="幼圆" panose="02010509060101010101" pitchFamily="49" charset="-122"/>
              <a:cs typeface="+mj-cs"/>
            </a:endParaRPr>
          </a:p>
          <a:p>
            <a:pPr>
              <a:lnSpc>
                <a:spcPct val="180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00B0F0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j-cs"/>
              </a:rPr>
              <a:t>如何监控服务数据、快速解决故障点？</a:t>
            </a:r>
            <a:endParaRPr lang="en-US" altLang="zh-CN" dirty="0">
              <a:solidFill>
                <a:srgbClr val="00B0F0"/>
              </a:solidFill>
              <a:latin typeface="幼圆" panose="02010509060101010101" pitchFamily="49" charset="-122"/>
              <a:ea typeface="幼圆" panose="02010509060101010101" pitchFamily="49" charset="-122"/>
              <a:cs typeface="+mj-cs"/>
            </a:endParaRPr>
          </a:p>
          <a:p>
            <a:pPr>
              <a:lnSpc>
                <a:spcPct val="180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00B0F0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j-cs"/>
              </a:rPr>
              <a:t>如何实现服务自动扩缩容和服务降级，实现服务弹性、节省计算成本？</a:t>
            </a:r>
            <a:endParaRPr lang="en-US" altLang="zh-CN" dirty="0">
              <a:solidFill>
                <a:srgbClr val="00B0F0"/>
              </a:solidFill>
              <a:latin typeface="幼圆" panose="02010509060101010101" pitchFamily="49" charset="-122"/>
              <a:ea typeface="幼圆" panose="02010509060101010101" pitchFamily="49" charset="-122"/>
              <a:cs typeface="+mj-cs"/>
            </a:endParaRPr>
          </a:p>
          <a:p>
            <a:pPr>
              <a:lnSpc>
                <a:spcPct val="180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00B0F0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j-cs"/>
              </a:rPr>
              <a:t>如何节省运维成本，快速 </a:t>
            </a:r>
            <a:r>
              <a:rPr lang="en-US" altLang="zh-CN" dirty="0">
                <a:solidFill>
                  <a:srgbClr val="00B0F0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j-cs"/>
              </a:rPr>
              <a:t>CI/CD</a:t>
            </a:r>
            <a:r>
              <a:rPr lang="zh-CN" altLang="en-US" dirty="0">
                <a:solidFill>
                  <a:srgbClr val="00B0F0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j-cs"/>
              </a:rPr>
              <a:t>，构造稳定的处理流程</a:t>
            </a:r>
          </a:p>
        </p:txBody>
      </p:sp>
    </p:spTree>
    <p:extLst>
      <p:ext uri="{BB962C8B-B14F-4D97-AF65-F5344CB8AC3E}">
        <p14:creationId xmlns:p14="http://schemas.microsoft.com/office/powerpoint/2010/main" val="3703176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A2ED1C89-EF77-4974-B279-581A9FFB893B}"/>
              </a:ext>
            </a:extLst>
          </p:cNvPr>
          <p:cNvSpPr/>
          <p:nvPr/>
        </p:nvSpPr>
        <p:spPr>
          <a:xfrm>
            <a:off x="4650415" y="3979677"/>
            <a:ext cx="2003441" cy="975004"/>
          </a:xfrm>
          <a:prstGeom prst="roundRect">
            <a:avLst/>
          </a:prstGeom>
          <a:noFill/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6"/>
                </a:solidFill>
              </a:rPr>
              <a:t>NFS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F33CBB3C-DDE1-4119-B73A-2C25B62D7DD3}"/>
              </a:ext>
            </a:extLst>
          </p:cNvPr>
          <p:cNvGrpSpPr/>
          <p:nvPr/>
        </p:nvGrpSpPr>
        <p:grpSpPr>
          <a:xfrm>
            <a:off x="1580222" y="3979677"/>
            <a:ext cx="2512381" cy="975004"/>
            <a:chOff x="721940" y="2464551"/>
            <a:chExt cx="2244296" cy="975004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1269502B-8511-46F4-8CE7-07F6B2926A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30019" y="2682382"/>
              <a:ext cx="492847" cy="539342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2044B633-CD5D-4F69-BF95-636A4FDCC1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83609" y="2692617"/>
              <a:ext cx="563614" cy="529107"/>
            </a:xfrm>
            <a:prstGeom prst="rect">
              <a:avLst/>
            </a:prstGeom>
          </p:spPr>
        </p:pic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7C7AF6C2-D28C-4897-B50E-AFF167B63426}"/>
                </a:ext>
              </a:extLst>
            </p:cNvPr>
            <p:cNvSpPr/>
            <p:nvPr/>
          </p:nvSpPr>
          <p:spPr>
            <a:xfrm>
              <a:off x="721940" y="2464551"/>
              <a:ext cx="2244296" cy="975004"/>
            </a:xfrm>
            <a:prstGeom prst="roundRect">
              <a:avLst/>
            </a:prstGeom>
            <a:noFill/>
            <a:ln w="57150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502C110A-9B50-4846-BDA1-5B68A547688F}"/>
              </a:ext>
            </a:extLst>
          </p:cNvPr>
          <p:cNvGrpSpPr/>
          <p:nvPr/>
        </p:nvGrpSpPr>
        <p:grpSpPr>
          <a:xfrm>
            <a:off x="7016621" y="752446"/>
            <a:ext cx="3533152" cy="1358636"/>
            <a:chOff x="6676009" y="1119267"/>
            <a:chExt cx="3533152" cy="1358636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4D4C200B-E64F-4B74-9DA8-72F65AE109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2590" y="1353420"/>
              <a:ext cx="659167" cy="9109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42A5AB51-E1D3-43C9-83DE-0BCEC814B6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99812" y="1406170"/>
              <a:ext cx="1180591" cy="8054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FDC687A3-398D-4259-9DE4-A2F79957A72A}"/>
                </a:ext>
              </a:extLst>
            </p:cNvPr>
            <p:cNvSpPr/>
            <p:nvPr/>
          </p:nvSpPr>
          <p:spPr>
            <a:xfrm>
              <a:off x="6676009" y="1119267"/>
              <a:ext cx="3533152" cy="1358636"/>
            </a:xfrm>
            <a:prstGeom prst="roundRect">
              <a:avLst/>
            </a:prstGeom>
            <a:noFill/>
            <a:ln w="5715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D7F3F7F3-B456-4F91-8C5A-A32A4A3EBCEE}"/>
              </a:ext>
            </a:extLst>
          </p:cNvPr>
          <p:cNvGrpSpPr/>
          <p:nvPr/>
        </p:nvGrpSpPr>
        <p:grpSpPr>
          <a:xfrm>
            <a:off x="6963400" y="2328621"/>
            <a:ext cx="3533152" cy="3551897"/>
            <a:chOff x="6776970" y="2692605"/>
            <a:chExt cx="3533152" cy="3551897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518EB929-22DB-40FC-A0D9-F7ABB02BD4A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191299" y="4121170"/>
              <a:ext cx="843286" cy="603975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377347BA-381E-4B61-BD7B-9189B5D50B8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074235" y="2951061"/>
              <a:ext cx="960350" cy="700327"/>
            </a:xfrm>
            <a:prstGeom prst="rect">
              <a:avLst/>
            </a:prstGeom>
          </p:spPr>
        </p:pic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1C89ADA0-5D43-4B86-95F5-B1939EFD2DF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073" b="6207"/>
            <a:stretch/>
          </p:blipFill>
          <p:spPr bwMode="auto">
            <a:xfrm>
              <a:off x="9253771" y="5189268"/>
              <a:ext cx="604837" cy="603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ABACEEE7-F3BE-4293-90E3-D76CB43D702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042192" y="4126955"/>
              <a:ext cx="734242" cy="610279"/>
            </a:xfrm>
            <a:prstGeom prst="rect">
              <a:avLst/>
            </a:prstGeom>
          </p:spPr>
        </p:pic>
        <p:pic>
          <p:nvPicPr>
            <p:cNvPr id="27" name="图片 26">
              <a:extLst>
                <a:ext uri="{FF2B5EF4-FFF2-40B4-BE49-F238E27FC236}">
                  <a16:creationId xmlns:a16="http://schemas.microsoft.com/office/drawing/2014/main" id="{372AD7DD-4C9D-46B9-B920-283B8A88935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924192" y="3057759"/>
              <a:ext cx="1047802" cy="610458"/>
            </a:xfrm>
            <a:prstGeom prst="rect">
              <a:avLst/>
            </a:prstGeom>
          </p:spPr>
        </p:pic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576154AF-A618-41AB-9354-036CAB3703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42192" y="5101744"/>
              <a:ext cx="811802" cy="8118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>
              <a:extLst>
                <a:ext uri="{FF2B5EF4-FFF2-40B4-BE49-F238E27FC236}">
                  <a16:creationId xmlns:a16="http://schemas.microsoft.com/office/drawing/2014/main" id="{B6BC85A9-7FB3-474B-ACB0-8C28753E0F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89346" y="3950537"/>
              <a:ext cx="945243" cy="9452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矩形: 圆角 29">
              <a:extLst>
                <a:ext uri="{FF2B5EF4-FFF2-40B4-BE49-F238E27FC236}">
                  <a16:creationId xmlns:a16="http://schemas.microsoft.com/office/drawing/2014/main" id="{712B93E9-194D-4925-BA7E-0313DD13FC56}"/>
                </a:ext>
              </a:extLst>
            </p:cNvPr>
            <p:cNvSpPr/>
            <p:nvPr/>
          </p:nvSpPr>
          <p:spPr>
            <a:xfrm>
              <a:off x="6776970" y="2692605"/>
              <a:ext cx="3533152" cy="3551897"/>
            </a:xfrm>
            <a:prstGeom prst="roundRect">
              <a:avLst/>
            </a:prstGeom>
            <a:noFill/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70AFF818-21D1-4DA1-99CD-7BE529C0A7BB}"/>
              </a:ext>
            </a:extLst>
          </p:cNvPr>
          <p:cNvSpPr/>
          <p:nvPr/>
        </p:nvSpPr>
        <p:spPr>
          <a:xfrm>
            <a:off x="1536078" y="5172512"/>
            <a:ext cx="1144978" cy="708956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Kubebox</a:t>
            </a:r>
            <a:endParaRPr lang="zh-CN" altLang="en-US" dirty="0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B39B2D92-EE26-4784-B76A-5B77A4E4ED4B}"/>
              </a:ext>
            </a:extLst>
          </p:cNvPr>
          <p:cNvSpPr/>
          <p:nvPr/>
        </p:nvSpPr>
        <p:spPr>
          <a:xfrm>
            <a:off x="2883508" y="5172512"/>
            <a:ext cx="1209095" cy="708956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Lazykube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39DC69D3-1EB2-4614-ADDC-94EBB3FBB627}"/>
              </a:ext>
            </a:extLst>
          </p:cNvPr>
          <p:cNvGrpSpPr/>
          <p:nvPr/>
        </p:nvGrpSpPr>
        <p:grpSpPr>
          <a:xfrm>
            <a:off x="4650415" y="5171562"/>
            <a:ext cx="2003441" cy="708956"/>
            <a:chOff x="4721437" y="5153807"/>
            <a:chExt cx="2003441" cy="708956"/>
          </a:xfrm>
        </p:grpSpPr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55BC5255-8194-4899-A286-8D816195B81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972016" y="5385925"/>
              <a:ext cx="1534329" cy="274328"/>
            </a:xfrm>
            <a:prstGeom prst="rect">
              <a:avLst/>
            </a:prstGeom>
          </p:spPr>
        </p:pic>
        <p:sp>
          <p:nvSpPr>
            <p:cNvPr id="34" name="矩形: 圆角 33">
              <a:extLst>
                <a:ext uri="{FF2B5EF4-FFF2-40B4-BE49-F238E27FC236}">
                  <a16:creationId xmlns:a16="http://schemas.microsoft.com/office/drawing/2014/main" id="{A9F9E490-066C-43F5-8E9C-87ED3096BE71}"/>
                </a:ext>
              </a:extLst>
            </p:cNvPr>
            <p:cNvSpPr/>
            <p:nvPr/>
          </p:nvSpPr>
          <p:spPr>
            <a:xfrm>
              <a:off x="4721437" y="5153807"/>
              <a:ext cx="2003441" cy="708956"/>
            </a:xfrm>
            <a:prstGeom prst="roundRect">
              <a:avLst/>
            </a:prstGeom>
            <a:noFill/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D3A5E274-4AAF-4503-B960-FFB9F38DAA3A}"/>
              </a:ext>
            </a:extLst>
          </p:cNvPr>
          <p:cNvGrpSpPr/>
          <p:nvPr/>
        </p:nvGrpSpPr>
        <p:grpSpPr>
          <a:xfrm>
            <a:off x="1580223" y="922597"/>
            <a:ext cx="5073633" cy="2663957"/>
            <a:chOff x="1651245" y="904842"/>
            <a:chExt cx="5073633" cy="2663957"/>
          </a:xfrm>
        </p:grpSpPr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A3D0ED1D-E1FC-443D-9A6A-99E1635E2C29}"/>
                </a:ext>
              </a:extLst>
            </p:cNvPr>
            <p:cNvGrpSpPr/>
            <p:nvPr/>
          </p:nvGrpSpPr>
          <p:grpSpPr>
            <a:xfrm>
              <a:off x="1651245" y="913942"/>
              <a:ext cx="5073633" cy="2654857"/>
              <a:chOff x="585926" y="3680311"/>
              <a:chExt cx="5073633" cy="2654857"/>
            </a:xfrm>
          </p:grpSpPr>
          <p:pic>
            <p:nvPicPr>
              <p:cNvPr id="5" name="图片 4">
                <a:extLst>
                  <a:ext uri="{FF2B5EF4-FFF2-40B4-BE49-F238E27FC236}">
                    <a16:creationId xmlns:a16="http://schemas.microsoft.com/office/drawing/2014/main" id="{F31B7015-3490-41C9-A6E2-C651F042F4B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4"/>
              <a:srcRect l="2696" r="4109" b="23387"/>
              <a:stretch/>
            </p:blipFill>
            <p:spPr>
              <a:xfrm>
                <a:off x="2629242" y="3721896"/>
                <a:ext cx="851819" cy="725716"/>
              </a:xfrm>
              <a:prstGeom prst="rect">
                <a:avLst/>
              </a:prstGeom>
            </p:spPr>
          </p:pic>
          <p:pic>
            <p:nvPicPr>
              <p:cNvPr id="10" name="图片 9">
                <a:extLst>
                  <a:ext uri="{FF2B5EF4-FFF2-40B4-BE49-F238E27FC236}">
                    <a16:creationId xmlns:a16="http://schemas.microsoft.com/office/drawing/2014/main" id="{C21659AF-8D3B-4E69-B655-29C8CC66C1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60856" y="3680311"/>
                <a:ext cx="659167" cy="865387"/>
              </a:xfrm>
              <a:prstGeom prst="rect">
                <a:avLst/>
              </a:prstGeom>
            </p:spPr>
          </p:pic>
          <p:sp>
            <p:nvSpPr>
              <p:cNvPr id="11" name="矩形: 圆角 10">
                <a:extLst>
                  <a:ext uri="{FF2B5EF4-FFF2-40B4-BE49-F238E27FC236}">
                    <a16:creationId xmlns:a16="http://schemas.microsoft.com/office/drawing/2014/main" id="{924F7FBB-31BF-42B9-8B3D-4FDCBC5F6503}"/>
                  </a:ext>
                </a:extLst>
              </p:cNvPr>
              <p:cNvSpPr/>
              <p:nvPr/>
            </p:nvSpPr>
            <p:spPr>
              <a:xfrm>
                <a:off x="585926" y="4924503"/>
                <a:ext cx="985697" cy="1410665"/>
              </a:xfrm>
              <a:prstGeom prst="roundRect">
                <a:avLst/>
              </a:prstGeom>
              <a:noFill/>
              <a:ln w="57150" cap="flat" cmpd="sng" algn="ctr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5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Master</a:t>
                </a:r>
                <a:endParaRPr lang="zh-CN" altLang="en-US" dirty="0"/>
              </a:p>
            </p:txBody>
          </p:sp>
          <p:sp>
            <p:nvSpPr>
              <p:cNvPr id="12" name="矩形: 圆角 11">
                <a:extLst>
                  <a:ext uri="{FF2B5EF4-FFF2-40B4-BE49-F238E27FC236}">
                    <a16:creationId xmlns:a16="http://schemas.microsoft.com/office/drawing/2014/main" id="{D05C446E-89DD-49C0-8DF8-887E857FECF9}"/>
                  </a:ext>
                </a:extLst>
              </p:cNvPr>
              <p:cNvSpPr/>
              <p:nvPr/>
            </p:nvSpPr>
            <p:spPr>
              <a:xfrm>
                <a:off x="1959102" y="4924503"/>
                <a:ext cx="985697" cy="1410665"/>
              </a:xfrm>
              <a:prstGeom prst="roundRect">
                <a:avLst/>
              </a:prstGeom>
              <a:noFill/>
              <a:ln w="57150" cap="flat" cmpd="sng" algn="ctr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5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Master</a:t>
                </a:r>
                <a:endParaRPr lang="zh-CN" altLang="en-US" dirty="0"/>
              </a:p>
            </p:txBody>
          </p:sp>
          <p:sp>
            <p:nvSpPr>
              <p:cNvPr id="14" name="矩形: 圆角 13">
                <a:extLst>
                  <a:ext uri="{FF2B5EF4-FFF2-40B4-BE49-F238E27FC236}">
                    <a16:creationId xmlns:a16="http://schemas.microsoft.com/office/drawing/2014/main" id="{4EF2B29B-E6A0-4A9A-8D84-CBB72141D2CF}"/>
                  </a:ext>
                </a:extLst>
              </p:cNvPr>
              <p:cNvSpPr/>
              <p:nvPr/>
            </p:nvSpPr>
            <p:spPr>
              <a:xfrm>
                <a:off x="3332278" y="4924503"/>
                <a:ext cx="985697" cy="1410665"/>
              </a:xfrm>
              <a:prstGeom prst="roundRect">
                <a:avLst/>
              </a:prstGeom>
              <a:noFill/>
              <a:ln w="57150" cap="flat" cmpd="sng" algn="ctr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5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Node</a:t>
                </a:r>
                <a:endParaRPr lang="zh-CN" altLang="en-US" dirty="0"/>
              </a:p>
            </p:txBody>
          </p:sp>
          <p:sp>
            <p:nvSpPr>
              <p:cNvPr id="16" name="矩形: 圆角 15">
                <a:extLst>
                  <a:ext uri="{FF2B5EF4-FFF2-40B4-BE49-F238E27FC236}">
                    <a16:creationId xmlns:a16="http://schemas.microsoft.com/office/drawing/2014/main" id="{428BBDF5-06C0-4B01-88AE-524944111603}"/>
                  </a:ext>
                </a:extLst>
              </p:cNvPr>
              <p:cNvSpPr/>
              <p:nvPr/>
            </p:nvSpPr>
            <p:spPr>
              <a:xfrm>
                <a:off x="4673862" y="4924502"/>
                <a:ext cx="985697" cy="1410665"/>
              </a:xfrm>
              <a:prstGeom prst="roundRect">
                <a:avLst/>
              </a:prstGeom>
              <a:noFill/>
              <a:ln w="57150" cap="flat" cmpd="sng" algn="ctr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5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Node</a:t>
                </a:r>
                <a:endParaRPr lang="zh-CN" altLang="en-US" dirty="0"/>
              </a:p>
            </p:txBody>
          </p:sp>
        </p:grpSp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5B45A6A0-B6F0-433E-99D4-8EFE16AC405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5555504" y="904842"/>
              <a:ext cx="1044030" cy="10364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31543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31DE57-A93D-4ED3-A7B8-2E11CADAC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3137"/>
            <a:ext cx="10515600" cy="1325563"/>
          </a:xfrm>
        </p:spPr>
        <p:txBody>
          <a:bodyPr/>
          <a:lstStyle/>
          <a:p>
            <a:r>
              <a:rPr lang="zh-CN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我们还有很多工作 </a:t>
            </a:r>
            <a:r>
              <a:rPr lang="en-US" altLang="zh-CN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…</a:t>
            </a:r>
            <a:endParaRPr lang="zh-CN" altLang="en-US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A249E150-055A-4FF7-B9DB-983C739F25D2}"/>
              </a:ext>
            </a:extLst>
          </p:cNvPr>
          <p:cNvSpPr txBox="1">
            <a:spLocks/>
          </p:cNvSpPr>
          <p:nvPr/>
        </p:nvSpPr>
        <p:spPr>
          <a:xfrm>
            <a:off x="838200" y="2020934"/>
            <a:ext cx="10515600" cy="25954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00B0F0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j-cs"/>
              </a:rPr>
              <a:t>高级功能的人工智能算法实践与落地</a:t>
            </a:r>
            <a:endParaRPr lang="en-US" altLang="zh-CN" sz="2400" dirty="0">
              <a:solidFill>
                <a:srgbClr val="00B0F0"/>
              </a:solidFill>
              <a:latin typeface="幼圆" panose="02010509060101010101" pitchFamily="49" charset="-122"/>
              <a:ea typeface="幼圆" panose="02010509060101010101" pitchFamily="49" charset="-122"/>
              <a:cs typeface="+mj-cs"/>
            </a:endParaRPr>
          </a:p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00B0F0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j-cs"/>
              </a:rPr>
              <a:t>超高并发下的服务弹性挑战</a:t>
            </a:r>
            <a:endParaRPr lang="en-US" altLang="zh-CN" sz="2400" dirty="0">
              <a:solidFill>
                <a:srgbClr val="00B0F0"/>
              </a:solidFill>
              <a:latin typeface="幼圆" panose="02010509060101010101" pitchFamily="49" charset="-122"/>
              <a:ea typeface="幼圆" panose="02010509060101010101" pitchFamily="49" charset="-122"/>
              <a:cs typeface="+mj-cs"/>
            </a:endParaRPr>
          </a:p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00B0F0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j-cs"/>
              </a:rPr>
              <a:t>完善的缓存数据同步与管理机制，保证最终一致性</a:t>
            </a:r>
            <a:endParaRPr lang="en-US" altLang="zh-CN" sz="2400" dirty="0">
              <a:solidFill>
                <a:srgbClr val="00B0F0"/>
              </a:solidFill>
              <a:latin typeface="幼圆" panose="02010509060101010101" pitchFamily="49" charset="-122"/>
              <a:ea typeface="幼圆" panose="02010509060101010101" pitchFamily="49" charset="-122"/>
              <a:cs typeface="+mj-cs"/>
            </a:endParaRPr>
          </a:p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rgbClr val="00B0F0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j-cs"/>
              </a:rPr>
              <a:t>……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4472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130</Words>
  <Application>Microsoft Office PowerPoint</Application>
  <PresentationFormat>宽屏</PresentationFormat>
  <Paragraphs>20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幼圆</vt:lpstr>
      <vt:lpstr>Arial</vt:lpstr>
      <vt:lpstr>Office 主题​​</vt:lpstr>
      <vt:lpstr>高性能、高可用场景带来的挑战</vt:lpstr>
      <vt:lpstr>PowerPoint 演示文稿</vt:lpstr>
      <vt:lpstr>我们还有很多工作 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 HY</dc:creator>
  <cp:lastModifiedBy>L HY</cp:lastModifiedBy>
  <cp:revision>24</cp:revision>
  <dcterms:created xsi:type="dcterms:W3CDTF">2020-10-11T11:55:55Z</dcterms:created>
  <dcterms:modified xsi:type="dcterms:W3CDTF">2020-11-20T05:26:31Z</dcterms:modified>
</cp:coreProperties>
</file>