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7" r:id="rId4"/>
    <p:sldId id="258" r:id="rId5"/>
    <p:sldId id="266" r:id="rId6"/>
    <p:sldId id="259" r:id="rId7"/>
    <p:sldId id="261" r:id="rId8"/>
    <p:sldId id="262" r:id="rId9"/>
    <p:sldId id="263" r:id="rId10"/>
    <p:sldId id="264" r:id="rId11"/>
    <p:sldId id="265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120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6" name="Shape 3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54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FFFFFF"/>
                </a:solidFill>
              </a:defRPr>
            </a:lvl1pPr>
            <a:lvl2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2pPr>
            <a:lvl3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3pPr>
            <a:lvl4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4pPr>
            <a:lvl5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z="11600" b="1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>
                <a:solidFill>
                  <a:srgbClr val="FFFFFF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15" name="Cours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696005"/>
            <a:ext cx="21971002" cy="634899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Course</a:t>
            </a:r>
          </a:p>
        </p:txBody>
      </p:sp>
      <p:sp>
        <p:nvSpPr>
          <p:cNvPr id="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13081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2pPr>
            <a:lvl3pPr marL="19177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3pPr>
            <a:lvl4pPr marL="25273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4pPr>
            <a:lvl5pPr marL="31369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5pPr>
          </a:lstStyle>
          <a:p>
            <a:r>
              <a:t>Agenda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99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Agenda Topics</a:t>
            </a:r>
          </a:p>
        </p:txBody>
      </p:sp>
      <p:sp>
        <p:nvSpPr>
          <p:cNvPr id="10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0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 defTabSz="825500">
              <a:lnSpc>
                <a:spcPct val="100000"/>
              </a:lnSpc>
              <a:buSzTx/>
              <a:buNone/>
              <a:defRPr sz="5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b="1">
                <a:latin typeface="+mn-lt"/>
                <a:ea typeface="+mn-ea"/>
                <a:cs typeface="+mn-cs"/>
                <a:sym typeface="Helvetica Neue"/>
              </a:defRPr>
            </a:lvl1pPr>
            <a:lvl2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2pPr>
            <a:lvl3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3pPr>
            <a:lvl4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4pPr>
            <a:lvl5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Attribution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/>
          <a:lstStyle>
            <a:lvl1pPr marL="469900" indent="-300990">
              <a:lnSpc>
                <a:spcPct val="90000"/>
              </a:lnSpc>
              <a:buSzTx/>
              <a:buNone/>
              <a:defRPr sz="8500" spc="-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“Notable Quote”</a:t>
            </a:r>
          </a:p>
        </p:txBody>
      </p:sp>
      <p:sp>
        <p:nvSpPr>
          <p:cNvPr id="13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图像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8" name="图像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图像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图像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54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FFFFFF"/>
                </a:solidFill>
              </a:defRPr>
            </a:lvl1pPr>
            <a:lvl2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2pPr>
            <a:lvl3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3pPr>
            <a:lvl4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4pPr>
            <a:lvl5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0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z="11600" b="1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71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>
                <a:solidFill>
                  <a:srgbClr val="FFFFFF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172" name="Cours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696005"/>
            <a:ext cx="21971002" cy="634899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Course</a:t>
            </a:r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22538E"/>
                </a:solidFill>
              </a:defRPr>
            </a:lvl1pPr>
            <a:lvl2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2pPr>
            <a:lvl3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3pPr>
            <a:lvl4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4pPr>
            <a:lvl5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8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z="11600" b="1" spc="-232">
                <a:solidFill>
                  <a:srgbClr val="22538E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82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>
                <a:solidFill>
                  <a:srgbClr val="22538E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183" name="Cours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696005"/>
            <a:ext cx="21971002" cy="634899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22538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Course</a:t>
            </a:r>
          </a:p>
        </p:txBody>
      </p:sp>
      <p:pic>
        <p:nvPicPr>
          <p:cNvPr id="184" name="校标-标志英文横版.png" descr="校标-标志英文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0" y="257455"/>
            <a:ext cx="7726436" cy="2540002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22538E"/>
                </a:solidFill>
              </a:defRPr>
            </a:lvl1pPr>
            <a:lvl2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2pPr>
            <a:lvl3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3pPr>
            <a:lvl4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4pPr>
            <a:lvl5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z="11600" b="1" spc="-232">
                <a:solidFill>
                  <a:srgbClr val="22538E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>
                <a:solidFill>
                  <a:srgbClr val="22538E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26" name="Cours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696005"/>
            <a:ext cx="21971002" cy="634899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22538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Course</a:t>
            </a:r>
          </a:p>
        </p:txBody>
      </p:sp>
      <p:pic>
        <p:nvPicPr>
          <p:cNvPr id="27" name="校标-标志英文横版.png" descr="校标-标志英文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0" y="257455"/>
            <a:ext cx="7726436" cy="2540002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9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b="1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9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lvl1pPr>
            <a:lvl2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2pPr>
            <a:lvl3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3pPr>
            <a:lvl4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4pPr>
            <a:lvl5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95" name="Body Level One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1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0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20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21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2794000"/>
            <a:ext cx="21971000" cy="9652000"/>
          </a:xfrm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2794000"/>
            <a:ext cx="9779000" cy="9645705"/>
          </a:xfrm>
          <a:prstGeom prst="rect">
            <a:avLst/>
          </a:prstGeom>
        </p:spPr>
        <p:txBody>
          <a:bodyPr/>
          <a:lstStyle>
            <a:lvl1pPr marL="609600" indent="-609600"/>
            <a:lvl2pPr marL="1219200" indent="-609600"/>
            <a:lvl3pPr marL="1828800" indent="-609600"/>
            <a:lvl4pPr marL="2438400" indent="-609600"/>
            <a:lvl5pPr marL="3048000" indent="-609600"/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1" name="660384004_1290x1720.jpg"/>
          <p:cNvSpPr>
            <a:spLocks noGrp="1"/>
          </p:cNvSpPr>
          <p:nvPr>
            <p:ph type="pic" idx="21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2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sz="11600" spc="-232"/>
            </a:lvl1pPr>
          </a:lstStyle>
          <a:p>
            <a:r>
              <a:t>Section Title</a:t>
            </a:r>
          </a:p>
        </p:txBody>
      </p:sp>
      <p:sp>
        <p:nvSpPr>
          <p:cNvPr id="241" name="矩形"/>
          <p:cNvSpPr/>
          <p:nvPr/>
        </p:nvSpPr>
        <p:spPr>
          <a:xfrm>
            <a:off x="-4983" y="6223000"/>
            <a:ext cx="504936" cy="1270000"/>
          </a:xfrm>
          <a:prstGeom prst="rect">
            <a:avLst/>
          </a:pr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2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13081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2pPr>
            <a:lvl3pPr marL="19177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3pPr>
            <a:lvl4pPr marL="25273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4pPr>
            <a:lvl5pPr marL="31369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25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13081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2pPr>
            <a:lvl3pPr marL="19177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3pPr>
            <a:lvl4pPr marL="25273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4pPr>
            <a:lvl5pPr marL="31369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5pPr>
          </a:lstStyle>
          <a:p>
            <a:r>
              <a:t>Agenda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60" name="Body Level One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99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Agenda Topics</a:t>
            </a:r>
          </a:p>
        </p:txBody>
      </p:sp>
      <p:sp>
        <p:nvSpPr>
          <p:cNvPr id="26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6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7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 defTabSz="825500">
              <a:lnSpc>
                <a:spcPct val="100000"/>
              </a:lnSpc>
              <a:buSzTx/>
              <a:buNone/>
              <a:defRPr sz="5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27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b="1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3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lvl1pPr>
            <a:lvl2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2pPr>
            <a:lvl3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3pPr>
            <a:lvl4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4pPr>
            <a:lvl5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3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b="1">
                <a:latin typeface="+mn-lt"/>
                <a:ea typeface="+mn-ea"/>
                <a:cs typeface="+mn-cs"/>
                <a:sym typeface="Helvetica Neue"/>
              </a:defRPr>
            </a:lvl1pPr>
            <a:lvl2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2pPr>
            <a:lvl3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3pPr>
            <a:lvl4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4pPr>
            <a:lvl5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Attribution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86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/>
          <a:lstStyle>
            <a:lvl1pPr marL="469900" indent="-300990">
              <a:lnSpc>
                <a:spcPct val="90000"/>
              </a:lnSpc>
              <a:buSzTx/>
              <a:buNone/>
              <a:defRPr sz="8500" spc="-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“Notable Quote”</a:t>
            </a:r>
          </a:p>
        </p:txBody>
      </p:sp>
      <p:sp>
        <p:nvSpPr>
          <p:cNvPr id="28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图像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95" name="图像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96" name="图像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9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图像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0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7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2794000"/>
            <a:ext cx="21971000" cy="9652000"/>
          </a:xfrm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2794000"/>
            <a:ext cx="9779000" cy="9645705"/>
          </a:xfrm>
          <a:prstGeom prst="rect">
            <a:avLst/>
          </a:prstGeom>
        </p:spPr>
        <p:txBody>
          <a:bodyPr/>
          <a:lstStyle>
            <a:lvl1pPr marL="609600" indent="-609600"/>
            <a:lvl2pPr marL="1219200" indent="-609600"/>
            <a:lvl3pPr marL="1828800" indent="-609600"/>
            <a:lvl4pPr marL="2438400" indent="-609600"/>
            <a:lvl5pPr marL="3048000" indent="-609600"/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4" name="660384004_1290x1720.jpg"/>
          <p:cNvSpPr>
            <a:spLocks noGrp="1"/>
          </p:cNvSpPr>
          <p:nvPr>
            <p:ph type="pic" idx="21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5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sz="11600" spc="-232"/>
            </a:lvl1pPr>
          </a:lstStyle>
          <a:p>
            <a:r>
              <a:t>Section Title</a:t>
            </a:r>
          </a:p>
        </p:txBody>
      </p:sp>
      <p:sp>
        <p:nvSpPr>
          <p:cNvPr id="84" name="矩形"/>
          <p:cNvSpPr/>
          <p:nvPr/>
        </p:nvSpPr>
        <p:spPr>
          <a:xfrm>
            <a:off x="-4983" y="6223000"/>
            <a:ext cx="504936" cy="1270000"/>
          </a:xfrm>
          <a:prstGeom prst="rect">
            <a:avLst/>
          </a:pr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13081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2pPr>
            <a:lvl3pPr marL="19177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3pPr>
            <a:lvl4pPr marL="25273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4pPr>
            <a:lvl5pPr marL="31369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69" y="1161080"/>
            <a:ext cx="510693" cy="1270003"/>
          </a:xfrm>
          <a:prstGeom prst="rect">
            <a:avLst/>
          </a:pr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2792869"/>
            <a:ext cx="21971000" cy="9658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transition spd="med"/>
  <p:txStyles>
    <p:titleStyle>
      <a:lvl1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4572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10668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16764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22860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28956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35052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41148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47244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53340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Author and Date"/>
          <p:cNvSpPr txBox="1">
            <a:spLocks noGrp="1"/>
          </p:cNvSpPr>
          <p:nvPr>
            <p:ph type="body" sz="quarter" idx="1"/>
          </p:nvPr>
        </p:nvSpPr>
        <p:spPr>
          <a:xfrm>
            <a:off x="1201341" y="11859862"/>
            <a:ext cx="21971002" cy="63698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r>
              <a:t>2020-10-07</a:t>
            </a:r>
          </a:p>
        </p:txBody>
      </p:sp>
      <p:sp>
        <p:nvSpPr>
          <p:cNvPr id="329" name="Presentation Title"/>
          <p:cNvSpPr txBox="1">
            <a:spLocks noGrp="1"/>
          </p:cNvSpPr>
          <p:nvPr>
            <p:ph type="title"/>
          </p:nvPr>
        </p:nvSpPr>
        <p:spPr>
          <a:xfrm>
            <a:off x="1206495" y="2574990"/>
            <a:ext cx="21971006" cy="46482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r>
              <a:rPr dirty="0" err="1"/>
              <a:t>交大说说</a:t>
            </a:r>
            <a:endParaRPr dirty="0"/>
          </a:p>
        </p:txBody>
      </p:sp>
      <p:sp>
        <p:nvSpPr>
          <p:cNvPr id="330" name="Presentation Subtitle"/>
          <p:cNvSpPr txBox="1">
            <a:spLocks noGrp="1"/>
          </p:cNvSpPr>
          <p:nvPr>
            <p:ph type="body" idx="21"/>
          </p:nvPr>
        </p:nvSpPr>
        <p:spPr>
          <a:xfrm>
            <a:off x="1201342" y="7223190"/>
            <a:ext cx="21971002" cy="339096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dirty="0"/>
              <a:t>Spill your heart</a:t>
            </a:r>
            <a:endParaRPr lang="en-US" dirty="0"/>
          </a:p>
          <a:p>
            <a:endParaRPr lang="en-US" dirty="0"/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技术原型迭代评审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1" name="Course"/>
          <p:cNvSpPr txBox="1">
            <a:spLocks noGrp="1"/>
          </p:cNvSpPr>
          <p:nvPr>
            <p:ph type="body" idx="22"/>
          </p:nvPr>
        </p:nvSpPr>
        <p:spPr>
          <a:xfrm>
            <a:off x="1206500" y="685794"/>
            <a:ext cx="21971002" cy="6553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defTabSz="718184">
              <a:defRPr sz="3132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软件工程原理与实践</a:t>
            </a:r>
          </a:p>
        </p:txBody>
      </p:sp>
      <p:pic>
        <p:nvPicPr>
          <p:cNvPr id="332" name="Picture 1" descr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422918" y="-438367"/>
            <a:ext cx="7138600" cy="64158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91">
              <a:defRPr sz="7480" spc="-176"/>
            </a:lvl1pPr>
          </a:lstStyle>
          <a:p>
            <a:r>
              <a:t>经验和教训</a:t>
            </a:r>
          </a:p>
        </p:txBody>
      </p:sp>
      <p:sp>
        <p:nvSpPr>
          <p:cNvPr id="355" name="Slide bullet text"/>
          <p:cNvSpPr txBox="1">
            <a:spLocks noGrp="1"/>
          </p:cNvSpPr>
          <p:nvPr>
            <p:ph type="body" idx="1"/>
          </p:nvPr>
        </p:nvSpPr>
        <p:spPr>
          <a:xfrm>
            <a:off x="1206500" y="2792869"/>
            <a:ext cx="21971000" cy="9658271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sz="4400" dirty="0" err="1">
                <a:latin typeface="黑体" panose="02010609060101010101" pitchFamily="49" charset="-122"/>
                <a:ea typeface="黑体" panose="02010609060101010101" pitchFamily="49" charset="-122"/>
              </a:rPr>
              <a:t>计划分配和制定十分重要，合理的计划能加快迭代进度和效率</a:t>
            </a:r>
            <a:r>
              <a:rPr sz="4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sz="4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  <a:sym typeface="Times New Roman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</a:defRPr>
            </a:pPr>
            <a:endParaRPr sz="4400" dirty="0">
              <a:latin typeface="黑体" panose="02010609060101010101" pitchFamily="49" charset="-122"/>
              <a:ea typeface="黑体" panose="02010609060101010101" pitchFamily="49" charset="-122"/>
              <a:cs typeface="宋体"/>
              <a:sym typeface="宋体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组员之间要积极沟通，明确分工与合作。</a:t>
            </a:r>
            <a:endParaRPr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接口、需求要尽早明确，避免无用功。</a:t>
            </a:r>
            <a:endParaRPr sz="4400" dirty="0">
              <a:latin typeface="黑体" panose="02010609060101010101" pitchFamily="49" charset="-122"/>
              <a:ea typeface="黑体" panose="02010609060101010101" pitchFamily="49" charset="-122"/>
              <a:cs typeface="宋体"/>
              <a:sym typeface="宋体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sz="4400" dirty="0">
              <a:latin typeface="黑体" panose="02010609060101010101" pitchFamily="49" charset="-122"/>
              <a:ea typeface="黑体" panose="02010609060101010101" pitchFamily="49" charset="-122"/>
              <a:cs typeface="宋体"/>
              <a:sym typeface="宋体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工作要尽早开展，避免进度风险。 </a:t>
            </a:r>
            <a:endParaRPr sz="4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  <a:sym typeface="Times New Roman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sz="4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  <a:sym typeface="Times New Roman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在轮子的选择上，要选择足够健壮、有人维护的，避免遇到问题无法解决。</a:t>
            </a:r>
            <a:endParaRPr lang="en-US" altLang="zh-CN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lang="en-US" altLang="zh-CN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代码与文件的层级结构要足够合理，避免多人 </a:t>
            </a:r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merge 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时出现的混乱</a:t>
            </a:r>
            <a:endParaRPr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文本占位符 1"/>
          <p:cNvSpPr txBox="1">
            <a:spLocks noGrp="1"/>
          </p:cNvSpPr>
          <p:nvPr>
            <p:ph type="body" idx="1"/>
          </p:nvPr>
        </p:nvSpPr>
        <p:spPr>
          <a:xfrm>
            <a:off x="4460032" y="1272186"/>
            <a:ext cx="21971001" cy="9652001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marL="0" indent="0">
              <a:buSzTx/>
              <a:buNone/>
              <a:defRPr sz="8800"/>
            </a:pPr>
            <a:r>
              <a:t>                         </a:t>
            </a:r>
          </a:p>
          <a:p>
            <a:pPr marL="0" indent="0" algn="ctr">
              <a:buSzTx/>
              <a:buNone/>
              <a:defRPr sz="8800"/>
            </a:pPr>
            <a:r>
              <a:t>                   谢谢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标题 1"/>
          <p:cNvSpPr txBox="1">
            <a:spLocks noGrp="1"/>
          </p:cNvSpPr>
          <p:nvPr>
            <p:ph type="title"/>
          </p:nvPr>
        </p:nvSpPr>
        <p:spPr>
          <a:xfrm>
            <a:off x="1206495" y="4533900"/>
            <a:ext cx="21971006" cy="4648200"/>
          </a:xfrm>
          <a:prstGeom prst="rect">
            <a:avLst/>
          </a:prstGeom>
        </p:spPr>
        <p:txBody>
          <a:bodyPr/>
          <a:lstStyle>
            <a:lvl1pPr>
              <a:defRPr spc="-3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技术原型</a:t>
            </a:r>
            <a:r>
              <a:rPr dirty="0" err="1"/>
              <a:t>展示</a:t>
            </a:r>
            <a:endParaRPr dirty="0"/>
          </a:p>
        </p:txBody>
      </p:sp>
      <p:pic>
        <p:nvPicPr>
          <p:cNvPr id="664" name="officeArt object" descr="officeArt objec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0180" y="3028314"/>
            <a:ext cx="8486776" cy="8024496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ection Title"/>
          <p:cNvSpPr txBox="1">
            <a:spLocks noGrp="1"/>
          </p:cNvSpPr>
          <p:nvPr>
            <p:ph type="title"/>
          </p:nvPr>
        </p:nvSpPr>
        <p:spPr>
          <a:xfrm>
            <a:off x="1206495" y="4533900"/>
            <a:ext cx="21971006" cy="4648200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r>
              <a:rPr lang="zh-CN" altLang="en-US" dirty="0"/>
              <a:t>软件架构</a:t>
            </a:r>
            <a:endParaRPr dirty="0"/>
          </a:p>
        </p:txBody>
      </p:sp>
      <p:pic>
        <p:nvPicPr>
          <p:cNvPr id="2" name="officeArt object" descr="officeArt object">
            <a:extLst>
              <a:ext uri="{FF2B5EF4-FFF2-40B4-BE49-F238E27FC236}">
                <a16:creationId xmlns:a16="http://schemas.microsoft.com/office/drawing/2014/main" id="{8A7569F8-93BE-47E9-A99E-9CFEACF88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0180" y="3028314"/>
            <a:ext cx="8486776" cy="8024496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lide Title"/>
          <p:cNvSpPr txBox="1">
            <a:spLocks noGrp="1"/>
          </p:cNvSpPr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 defTabSz="2145791">
              <a:defRPr sz="7480" spc="-176"/>
            </a:lvl1pPr>
          </a:lstStyle>
          <a:p>
            <a:r>
              <a:rPr lang="zh-CN" altLang="en-US" dirty="0"/>
              <a:t>软件架构</a:t>
            </a:r>
            <a:endParaRPr dirty="0"/>
          </a:p>
        </p:txBody>
      </p:sp>
      <p:sp>
        <p:nvSpPr>
          <p:cNvPr id="337" name="Slide bullet text"/>
          <p:cNvSpPr txBox="1">
            <a:spLocks noGrp="1"/>
          </p:cNvSpPr>
          <p:nvPr>
            <p:ph type="body" idx="1"/>
          </p:nvPr>
        </p:nvSpPr>
        <p:spPr>
          <a:xfrm>
            <a:off x="1206499" y="3107727"/>
            <a:ext cx="21971001" cy="9658271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rPr dirty="0" err="1"/>
              <a:t>营造平台，促进交流</a:t>
            </a:r>
            <a:endParaRPr dirty="0"/>
          </a:p>
          <a:p>
            <a:pPr>
              <a:defRPr sz="5400"/>
            </a:pPr>
            <a:endParaRPr dirty="0"/>
          </a:p>
          <a:p>
            <a:pPr marL="457200" indent="-457200">
              <a:defRPr sz="3300"/>
            </a:pPr>
            <a:r>
              <a:rPr dirty="0" err="1"/>
              <a:t>创造了一个交大学生之间的问答社区</a:t>
            </a:r>
            <a:endParaRPr dirty="0"/>
          </a:p>
          <a:p>
            <a:pPr marL="457200" indent="-457200">
              <a:defRPr sz="3300"/>
            </a:pPr>
            <a:endParaRPr dirty="0"/>
          </a:p>
          <a:p>
            <a:pPr marL="457200" indent="-457200">
              <a:defRPr sz="3300"/>
            </a:pPr>
            <a:endParaRPr dirty="0"/>
          </a:p>
          <a:p>
            <a:pPr marL="457200" indent="-457200">
              <a:defRPr sz="3300"/>
            </a:pPr>
            <a:r>
              <a:rPr dirty="0" err="1"/>
              <a:t>作为交大学生之间信息交流的渠道</a:t>
            </a:r>
            <a:endParaRPr dirty="0"/>
          </a:p>
          <a:p>
            <a:pPr marL="457200" indent="-457200">
              <a:defRPr sz="3300"/>
            </a:pPr>
            <a:endParaRPr dirty="0"/>
          </a:p>
          <a:p>
            <a:pPr marL="457200" indent="-457200">
              <a:defRPr sz="3300"/>
            </a:pPr>
            <a:endParaRPr dirty="0"/>
          </a:p>
          <a:p>
            <a:pPr marL="457200" indent="-457200">
              <a:defRPr sz="3300"/>
            </a:pPr>
            <a:r>
              <a:rPr dirty="0" err="1"/>
              <a:t>帮助交大学生学习进步，解答疑惑</a:t>
            </a:r>
            <a:endParaRPr dirty="0"/>
          </a:p>
          <a:p>
            <a:pPr marL="457200" indent="-457200">
              <a:defRPr sz="3300"/>
            </a:pPr>
            <a:endParaRPr dirty="0"/>
          </a:p>
          <a:p>
            <a:pPr marL="457200" indent="-457200">
              <a:defRPr sz="3300"/>
            </a:pPr>
            <a:endParaRPr dirty="0"/>
          </a:p>
          <a:p>
            <a:pPr marL="457200" indent="-457200">
              <a:defRPr sz="3300"/>
            </a:pPr>
            <a:r>
              <a:rPr dirty="0" err="1"/>
              <a:t>高质量的问答和兴趣社交</a:t>
            </a:r>
            <a:endParaRPr dirty="0"/>
          </a:p>
        </p:txBody>
      </p:sp>
      <p:pic>
        <p:nvPicPr>
          <p:cNvPr id="338" name="截屏2020-10-09 下午7.50.29.png" descr="截屏2020-10-09 下午7.50.29.png"/>
          <p:cNvPicPr>
            <a:picLocks noChangeAspect="1"/>
          </p:cNvPicPr>
          <p:nvPr/>
        </p:nvPicPr>
        <p:blipFill>
          <a:blip r:embed="rId2"/>
          <a:srcRect r="12956"/>
          <a:stretch>
            <a:fillRect/>
          </a:stretch>
        </p:blipFill>
        <p:spPr>
          <a:xfrm>
            <a:off x="10720827" y="4166135"/>
            <a:ext cx="11877448" cy="6902674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ection Title"/>
          <p:cNvSpPr txBox="1">
            <a:spLocks noGrp="1"/>
          </p:cNvSpPr>
          <p:nvPr>
            <p:ph type="title"/>
          </p:nvPr>
        </p:nvSpPr>
        <p:spPr>
          <a:xfrm>
            <a:off x="1206495" y="4533900"/>
            <a:ext cx="21971006" cy="4648200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r>
              <a:rPr lang="zh-CN" altLang="en-US" dirty="0"/>
              <a:t>核心算法设计</a:t>
            </a:r>
            <a:endParaRPr dirty="0"/>
          </a:p>
        </p:txBody>
      </p:sp>
      <p:pic>
        <p:nvPicPr>
          <p:cNvPr id="2" name="officeArt object" descr="officeArt object">
            <a:extLst>
              <a:ext uri="{FF2B5EF4-FFF2-40B4-BE49-F238E27FC236}">
                <a16:creationId xmlns:a16="http://schemas.microsoft.com/office/drawing/2014/main" id="{B0350A87-73F5-412F-A17B-C3647A64C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0180" y="3028314"/>
            <a:ext cx="8486776" cy="8024496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72544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91">
              <a:defRPr sz="7480" spc="-176"/>
            </a:lvl1pPr>
          </a:lstStyle>
          <a:p>
            <a:r>
              <a:rPr lang="zh-CN" altLang="en-US" dirty="0"/>
              <a:t>核心算法设计</a:t>
            </a:r>
            <a:endParaRPr dirty="0"/>
          </a:p>
        </p:txBody>
      </p:sp>
      <p:sp>
        <p:nvSpPr>
          <p:cNvPr id="341" name="Slide bullet text"/>
          <p:cNvSpPr txBox="1">
            <a:spLocks noGrp="1"/>
          </p:cNvSpPr>
          <p:nvPr>
            <p:ph type="body" idx="1"/>
          </p:nvPr>
        </p:nvSpPr>
        <p:spPr>
          <a:xfrm>
            <a:off x="1206500" y="3107726"/>
            <a:ext cx="21971000" cy="9658272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交大官方平台，提供信息</a:t>
            </a:r>
          </a:p>
          <a:p>
            <a:pPr>
              <a:defRPr sz="5400"/>
            </a:pPr>
            <a:endParaRPr/>
          </a:p>
          <a:p>
            <a:pPr marL="457200" indent="-457200">
              <a:defRPr sz="3300"/>
            </a:pPr>
            <a:r>
              <a:t>获取交大学生的需求和想法</a:t>
            </a:r>
          </a:p>
          <a:p>
            <a:pPr marL="457200" indent="-457200">
              <a:defRPr sz="3300"/>
            </a:pPr>
            <a:endParaRPr/>
          </a:p>
          <a:p>
            <a:pPr marL="457200" indent="-457200">
              <a:defRPr sz="3300"/>
            </a:pPr>
            <a:endParaRPr/>
          </a:p>
          <a:p>
            <a:pPr marL="457200" indent="-457200">
              <a:defRPr sz="3300"/>
            </a:pPr>
            <a:r>
              <a:t>反映交大学生在学科掌握上的普遍不足和问题</a:t>
            </a:r>
          </a:p>
          <a:p>
            <a:pPr marL="457200" indent="-457200">
              <a:defRPr sz="3300"/>
            </a:pPr>
            <a:endParaRPr/>
          </a:p>
          <a:p>
            <a:pPr marL="457200" indent="-457200">
              <a:defRPr sz="3300"/>
            </a:pPr>
            <a:endParaRPr/>
          </a:p>
          <a:p>
            <a:pPr marL="457200" indent="-457200">
              <a:defRPr sz="3300"/>
            </a:pPr>
            <a:r>
              <a:t>同学校交流沟通，帮助交大学生学习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ection Title"/>
          <p:cNvSpPr txBox="1">
            <a:spLocks noGrp="1"/>
          </p:cNvSpPr>
          <p:nvPr>
            <p:ph type="title"/>
          </p:nvPr>
        </p:nvSpPr>
        <p:spPr>
          <a:xfrm>
            <a:off x="1206495" y="4533900"/>
            <a:ext cx="21971006" cy="4648200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r>
              <a:t>迭代评估报告</a:t>
            </a:r>
          </a:p>
        </p:txBody>
      </p:sp>
      <p:pic>
        <p:nvPicPr>
          <p:cNvPr id="2" name="officeArt object" descr="officeArt object">
            <a:extLst>
              <a:ext uri="{FF2B5EF4-FFF2-40B4-BE49-F238E27FC236}">
                <a16:creationId xmlns:a16="http://schemas.microsoft.com/office/drawing/2014/main" id="{F065D041-7183-4297-996E-930C4A319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0180" y="3028314"/>
            <a:ext cx="8486776" cy="8024496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lide Title"/>
          <p:cNvSpPr txBox="1">
            <a:spLocks noGrp="1"/>
          </p:cNvSpPr>
          <p:nvPr>
            <p:ph type="title"/>
          </p:nvPr>
        </p:nvSpPr>
        <p:spPr>
          <a:xfrm>
            <a:off x="1206500" y="1079499"/>
            <a:ext cx="21971000" cy="1434951"/>
          </a:xfrm>
          <a:prstGeom prst="rect">
            <a:avLst/>
          </a:prstGeom>
        </p:spPr>
        <p:txBody>
          <a:bodyPr/>
          <a:lstStyle>
            <a:lvl1pPr defTabSz="2145791">
              <a:defRPr sz="7480" spc="-176"/>
            </a:lvl1pPr>
          </a:lstStyle>
          <a:p>
            <a:r>
              <a:t>任务达成情况</a:t>
            </a:r>
          </a:p>
        </p:txBody>
      </p:sp>
      <p:sp>
        <p:nvSpPr>
          <p:cNvPr id="349" name="Slide bullet text"/>
          <p:cNvSpPr txBox="1">
            <a:spLocks noGrp="1"/>
          </p:cNvSpPr>
          <p:nvPr>
            <p:ph type="body" idx="1"/>
          </p:nvPr>
        </p:nvSpPr>
        <p:spPr>
          <a:xfrm>
            <a:off x="1206500" y="2792869"/>
            <a:ext cx="21971000" cy="9658272"/>
          </a:xfrm>
          <a:prstGeom prst="rect">
            <a:avLst/>
          </a:prstGeom>
        </p:spPr>
        <p:txBody>
          <a:bodyPr lIns="50800" tIns="50800" rIns="50800" bIns="50800" numCol="2">
            <a:normAutofit/>
          </a:bodyPr>
          <a:lstStyle/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</a:defRPr>
            </a:pPr>
            <a:r>
              <a:rPr lang="zh-CN" altLang="en-US" sz="4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 </a:t>
            </a:r>
            <a:r>
              <a:rPr lang="en-US" altLang="zh-CN" sz="4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vision </a:t>
            </a:r>
            <a:r>
              <a:rPr lang="zh-CN" altLang="en-US" sz="4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文档的改进 </a:t>
            </a:r>
            <a:endParaRPr lang="en-US" altLang="zh-CN"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</a:defRPr>
            </a:pPr>
            <a:endParaRPr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完成软件需求规约文档的改进</a:t>
            </a:r>
            <a:endParaRPr lang="en-US" altLang="zh-CN"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lang="zh-CN" altLang="en-US"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完成迭代计划的书写</a:t>
            </a: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lang="zh-CN" altLang="en-US"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完成概念建模</a:t>
            </a:r>
            <a:endParaRPr lang="en-US" altLang="zh-CN"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lang="zh-CN" altLang="en-US"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完成用例建模以及时序图、通信图、</a:t>
            </a:r>
            <a:r>
              <a:rPr lang="en-US" altLang="zh-CN" sz="4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VOPC </a:t>
            </a:r>
            <a:r>
              <a:rPr lang="zh-CN" altLang="en-US" sz="4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类图</a:t>
            </a:r>
            <a:endParaRPr lang="en-US" altLang="zh-CN"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lang="zh-CN" altLang="en-US"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完成系统总体架构的设计</a:t>
            </a:r>
            <a:endParaRPr lang="en-US" altLang="zh-CN"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lang="en-US" altLang="zh-CN"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完成前端界面的基本需求</a:t>
            </a:r>
            <a:endParaRPr lang="en-US" altLang="zh-CN"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lang="en-US" altLang="zh-CN"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完成后端功能的大部分的基本需求</a:t>
            </a:r>
            <a:endParaRPr lang="en-US" altLang="zh-CN"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lang="en-US" altLang="zh-CN"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完成集群的配置，后端系统的部署，</a:t>
            </a:r>
            <a:r>
              <a:rPr lang="en-US" altLang="zh-CN" sz="4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CICD </a:t>
            </a:r>
            <a:r>
              <a:rPr lang="zh-CN" altLang="en-US" sz="4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的搭建。 </a:t>
            </a:r>
            <a:endParaRPr lang="en-US" altLang="zh-CN"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lang="en-US" altLang="zh-CN"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前后端进行通信，逐步完善系统功能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91">
              <a:defRPr sz="7480" spc="-176"/>
            </a:lvl1pPr>
          </a:lstStyle>
          <a:p>
            <a:r>
              <a:t>目前存在的问题</a:t>
            </a:r>
          </a:p>
        </p:txBody>
      </p:sp>
      <p:sp>
        <p:nvSpPr>
          <p:cNvPr id="352" name="Slide bullet text"/>
          <p:cNvSpPr txBox="1">
            <a:spLocks noGrp="1"/>
          </p:cNvSpPr>
          <p:nvPr>
            <p:ph type="body" idx="1"/>
          </p:nvPr>
        </p:nvSpPr>
        <p:spPr>
          <a:xfrm>
            <a:off x="1206500" y="2792869"/>
            <a:ext cx="21971000" cy="9658271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</a:defRPr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由于数据库的选择不得当，导致出现技术上较难解决的问题</a:t>
            </a:r>
            <a:endParaRPr lang="en-US" altLang="zh-CN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</a:defRPr>
            </a:pPr>
            <a:endParaRPr sz="4400" dirty="0">
              <a:latin typeface="黑体" panose="02010609060101010101" pitchFamily="49" charset="-122"/>
              <a:ea typeface="黑体" panose="02010609060101010101" pitchFamily="49" charset="-122"/>
              <a:cs typeface="宋体"/>
              <a:sym typeface="宋体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由于选用了作者过久不更新的组件库，导致出现难以解决的问题</a:t>
            </a:r>
            <a:endParaRPr lang="en-US" altLang="zh-CN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sz="4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  <a:sym typeface="Times New Roman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各个功能的优先级还需要进一步确定，以及功能的效果后续还要改进 </a:t>
            </a:r>
            <a:endParaRPr lang="en-US" altLang="zh-CN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sz="4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  <a:sym typeface="Times New Roman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前后端的沟通还有欠缺，导致有需求接口的缺少或无需求接口的出现</a:t>
            </a:r>
            <a:endParaRPr lang="en-US" altLang="zh-CN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sz="4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  <a:sym typeface="Times New Roman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暂时不存在变更</a:t>
            </a:r>
            <a:endParaRPr lang="en-US" altLang="zh-CN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sz="4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  <a:sym typeface="Times New Roman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目前阶段完成任务不需要返工</a:t>
            </a:r>
            <a:endParaRPr sz="4400" dirty="0">
              <a:latin typeface="黑体" panose="02010609060101010101" pitchFamily="49" charset="-122"/>
              <a:ea typeface="黑体" panose="02010609060101010101" pitchFamily="49" charset="-122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274</Words>
  <Application>Microsoft Office PowerPoint</Application>
  <PresentationFormat>自定义</PresentationFormat>
  <Paragraphs>83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Helvetica Neue</vt:lpstr>
      <vt:lpstr>Helvetica Neue Medium</vt:lpstr>
      <vt:lpstr>黑体</vt:lpstr>
      <vt:lpstr>微软雅黑</vt:lpstr>
      <vt:lpstr>Helvetica</vt:lpstr>
      <vt:lpstr>21_BasicWhite</vt:lpstr>
      <vt:lpstr>交大说说</vt:lpstr>
      <vt:lpstr>技术原型展示</vt:lpstr>
      <vt:lpstr>软件架构</vt:lpstr>
      <vt:lpstr>软件架构</vt:lpstr>
      <vt:lpstr>核心算法设计</vt:lpstr>
      <vt:lpstr>核心算法设计</vt:lpstr>
      <vt:lpstr>迭代评估报告</vt:lpstr>
      <vt:lpstr>任务达成情况</vt:lpstr>
      <vt:lpstr>目前存在的问题</vt:lpstr>
      <vt:lpstr>经验和教训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交大说说</dc:title>
  <cp:lastModifiedBy> </cp:lastModifiedBy>
  <cp:revision>3</cp:revision>
  <dcterms:modified xsi:type="dcterms:W3CDTF">2020-11-18T12:15:06Z</dcterms:modified>
</cp:coreProperties>
</file>