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4" name="Shape 6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3" name="Shape 6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市场的价值shi'chang'de'jia'zhi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5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5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</a:defRPr>
            </a:lvl1pPr>
            <a:lvl2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2pPr>
            <a:lvl3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3pPr>
            <a:lvl4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4pPr>
            <a:lvl5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5" name="Cours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696005"/>
            <a:ext cx="21971002" cy="634899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Course</a:t>
            </a:r>
          </a:p>
        </p:txBody>
      </p:sp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5pPr>
          </a:lstStyle>
          <a:p>
            <a:r>
              <a:t>Agenda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Agenda Topics</a:t>
            </a:r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0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825500">
              <a:lnSpc>
                <a:spcPct val="100000"/>
              </a:lnSpc>
              <a:buSz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3" y="10675453"/>
            <a:ext cx="20200055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>
                <a:latin typeface="+mn-lt"/>
                <a:ea typeface="+mn-ea"/>
                <a:cs typeface="+mn-cs"/>
                <a:sym typeface="Helvetica Neue"/>
              </a:defRPr>
            </a:lvl1pPr>
            <a:lvl2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2pPr>
            <a:lvl3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3pPr>
            <a:lvl4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4pPr>
            <a:lvl5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2"/>
          </a:xfrm>
          <a:prstGeom prst="rect">
            <a:avLst/>
          </a:prstGeom>
        </p:spPr>
        <p:txBody>
          <a:bodyPr/>
          <a:lstStyle>
            <a:lvl1pPr marL="300990" indent="-132080">
              <a:lnSpc>
                <a:spcPct val="90000"/>
              </a:lnSpc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“Notable Quote”</a:t>
            </a:r>
          </a:p>
        </p:txBody>
      </p:sp>
      <p:sp>
        <p:nvSpPr>
          <p:cNvPr id="13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8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5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5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</a:defRPr>
            </a:lvl1pPr>
            <a:lvl2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2pPr>
            <a:lvl3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3pPr>
            <a:lvl4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4pPr>
            <a:lvl5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0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71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72" name="Cours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696005"/>
            <a:ext cx="21971002" cy="634899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Course</a:t>
            </a: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5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22538E"/>
                </a:solidFill>
              </a:defRPr>
            </a:lvl1pPr>
            <a:lvl2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2pPr>
            <a:lvl3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3pPr>
            <a:lvl4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4pPr>
            <a:lvl5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22538E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82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>
                <a:solidFill>
                  <a:srgbClr val="22538E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83" name="Cours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696005"/>
            <a:ext cx="21971002" cy="634899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22538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Course</a:t>
            </a:r>
          </a:p>
        </p:txBody>
      </p:sp>
      <p:pic>
        <p:nvPicPr>
          <p:cNvPr id="184" name="校标-标志英文横版.png" descr="校标-标志英文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0" y="257454"/>
            <a:ext cx="7726437" cy="2540003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5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22538E"/>
                </a:solidFill>
              </a:defRPr>
            </a:lvl1pPr>
            <a:lvl2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2pPr>
            <a:lvl3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3pPr>
            <a:lvl4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4pPr>
            <a:lvl5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22538E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>
                <a:solidFill>
                  <a:srgbClr val="22538E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26" name="Cours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696005"/>
            <a:ext cx="21971002" cy="634899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22538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Course</a:t>
            </a:r>
          </a:p>
        </p:txBody>
      </p:sp>
      <p:pic>
        <p:nvPicPr>
          <p:cNvPr id="27" name="校标-标志英文横版.png" descr="校标-标志英文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0" y="257454"/>
            <a:ext cx="7726437" cy="2540003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lvl1pPr>
            <a:lvl2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2pPr>
            <a:lvl3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3pPr>
            <a:lvl4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4pPr>
            <a:lvl5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5" name="Body Level One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0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20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21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2794000"/>
            <a:ext cx="21971000" cy="9652000"/>
          </a:xfrm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2794000"/>
            <a:ext cx="9779000" cy="9645706"/>
          </a:xfrm>
          <a:prstGeom prst="rect">
            <a:avLst/>
          </a:prstGeom>
        </p:spPr>
        <p:txBody>
          <a:bodyPr/>
          <a:lstStyle>
            <a:lvl1pPr marL="609600" indent="-609600"/>
            <a:lvl2pPr marL="1219200" indent="-609600"/>
            <a:lvl3pPr marL="1828800" indent="-609600"/>
            <a:lvl4pPr marL="2438400" indent="-609600"/>
            <a:lvl5pPr marL="3048000" indent="-609600"/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1" name="660384004_1290x1720.jpg"/>
          <p:cNvSpPr>
            <a:spLocks noGrp="1"/>
          </p:cNvSpPr>
          <p:nvPr>
            <p:ph type="pic" idx="21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2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spc="-232"/>
            </a:lvl1pPr>
          </a:lstStyle>
          <a:p>
            <a:r>
              <a:t>Section Title</a:t>
            </a:r>
          </a:p>
        </p:txBody>
      </p:sp>
      <p:sp>
        <p:nvSpPr>
          <p:cNvPr id="241" name="矩形"/>
          <p:cNvSpPr/>
          <p:nvPr/>
        </p:nvSpPr>
        <p:spPr>
          <a:xfrm>
            <a:off x="-4983" y="6223000"/>
            <a:ext cx="504936" cy="1270000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2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25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5pPr>
          </a:lstStyle>
          <a:p>
            <a:r>
              <a:t>Agenda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0" name="Body Level One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Agenda Topics</a:t>
            </a:r>
          </a:p>
        </p:txBody>
      </p:sp>
      <p:sp>
        <p:nvSpPr>
          <p:cNvPr id="2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825500">
              <a:lnSpc>
                <a:spcPct val="100000"/>
              </a:lnSpc>
              <a:buSz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27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lvl1pPr>
            <a:lvl2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2pPr>
            <a:lvl3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3pPr>
            <a:lvl4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4pPr>
            <a:lvl5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3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3" y="10675453"/>
            <a:ext cx="20200055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>
                <a:latin typeface="+mn-lt"/>
                <a:ea typeface="+mn-ea"/>
                <a:cs typeface="+mn-cs"/>
                <a:sym typeface="Helvetica Neue"/>
              </a:defRPr>
            </a:lvl1pPr>
            <a:lvl2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2pPr>
            <a:lvl3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3pPr>
            <a:lvl4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4pPr>
            <a:lvl5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86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2"/>
          </a:xfrm>
          <a:prstGeom prst="rect">
            <a:avLst/>
          </a:prstGeom>
        </p:spPr>
        <p:txBody>
          <a:bodyPr/>
          <a:lstStyle>
            <a:lvl1pPr marL="300990" indent="-132080">
              <a:lnSpc>
                <a:spcPct val="90000"/>
              </a:lnSpc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“Notable Quote”</a:t>
            </a:r>
          </a:p>
        </p:txBody>
      </p:sp>
      <p:sp>
        <p:nvSpPr>
          <p:cNvPr id="2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95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96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5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5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</a:defRPr>
            </a:lvl1pPr>
            <a:lvl2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2pPr>
            <a:lvl3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3pPr>
            <a:lvl4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4pPr>
            <a:lvl5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335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336" name="Cours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696005"/>
            <a:ext cx="21971002" cy="634899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Course</a:t>
            </a:r>
          </a:p>
        </p:txBody>
      </p:sp>
      <p:sp>
        <p:nvSpPr>
          <p:cNvPr id="3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5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22538E"/>
                </a:solidFill>
              </a:defRPr>
            </a:lvl1pPr>
            <a:lvl2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2pPr>
            <a:lvl3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3pPr>
            <a:lvl4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4pPr>
            <a:lvl5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5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22538E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346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>
                <a:solidFill>
                  <a:srgbClr val="22538E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347" name="Cours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696005"/>
            <a:ext cx="21971002" cy="634899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22538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Course</a:t>
            </a:r>
          </a:p>
        </p:txBody>
      </p:sp>
      <p:pic>
        <p:nvPicPr>
          <p:cNvPr id="348" name="校标-标志英文横版.png" descr="校标-标志英文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0" y="257454"/>
            <a:ext cx="7726437" cy="2540003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7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35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lvl1pPr>
            <a:lvl2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2pPr>
            <a:lvl3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3pPr>
            <a:lvl4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4pPr>
            <a:lvl5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9" name="Body Level One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3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37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2794000"/>
            <a:ext cx="21971000" cy="9652000"/>
          </a:xfrm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8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2794000"/>
            <a:ext cx="9779000" cy="9645706"/>
          </a:xfrm>
          <a:prstGeom prst="rect">
            <a:avLst/>
          </a:prstGeom>
        </p:spPr>
        <p:txBody>
          <a:bodyPr/>
          <a:lstStyle>
            <a:lvl1pPr marL="609600" indent="-609600"/>
            <a:lvl2pPr marL="1219200" indent="-609600"/>
            <a:lvl3pPr marL="1828800" indent="-609600"/>
            <a:lvl4pPr marL="2438400" indent="-609600"/>
            <a:lvl5pPr marL="3048000" indent="-609600"/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95" name="660384004_1290x1720.jpg"/>
          <p:cNvSpPr>
            <a:spLocks noGrp="1"/>
          </p:cNvSpPr>
          <p:nvPr>
            <p:ph type="pic" idx="21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6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39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spc="-232"/>
            </a:lvl1pPr>
          </a:lstStyle>
          <a:p>
            <a:r>
              <a:t>Section Title</a:t>
            </a:r>
          </a:p>
        </p:txBody>
      </p:sp>
      <p:sp>
        <p:nvSpPr>
          <p:cNvPr id="405" name="矩形"/>
          <p:cNvSpPr/>
          <p:nvPr/>
        </p:nvSpPr>
        <p:spPr>
          <a:xfrm>
            <a:off x="-4983" y="6223000"/>
            <a:ext cx="504936" cy="1270000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42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5pPr>
          </a:lstStyle>
          <a:p>
            <a:r>
              <a:t>Agenda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4" name="Body Level One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Agenda Topics</a:t>
            </a:r>
          </a:p>
        </p:txBody>
      </p:sp>
      <p:sp>
        <p:nvSpPr>
          <p:cNvPr id="4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1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825500">
              <a:lnSpc>
                <a:spcPct val="100000"/>
              </a:lnSpc>
              <a:buSz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4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3" y="10675453"/>
            <a:ext cx="20200055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>
                <a:latin typeface="+mn-lt"/>
                <a:ea typeface="+mn-ea"/>
                <a:cs typeface="+mn-cs"/>
                <a:sym typeface="Helvetica Neue"/>
              </a:defRPr>
            </a:lvl1pPr>
            <a:lvl2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2pPr>
            <a:lvl3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3pPr>
            <a:lvl4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4pPr>
            <a:lvl5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0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2"/>
          </a:xfrm>
          <a:prstGeom prst="rect">
            <a:avLst/>
          </a:prstGeom>
        </p:spPr>
        <p:txBody>
          <a:bodyPr/>
          <a:lstStyle>
            <a:lvl1pPr marL="300990" indent="-132080">
              <a:lnSpc>
                <a:spcPct val="90000"/>
              </a:lnSpc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“Notable Quote”</a:t>
            </a:r>
          </a:p>
        </p:txBody>
      </p:sp>
      <p:sp>
        <p:nvSpPr>
          <p:cNvPr id="4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59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60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6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5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5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</a:defRPr>
            </a:lvl1pPr>
            <a:lvl2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2pPr>
            <a:lvl3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3pPr>
            <a:lvl4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4pPr>
            <a:lvl5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9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492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493" name="Cours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696005"/>
            <a:ext cx="21971002" cy="634899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Course</a:t>
            </a:r>
          </a:p>
        </p:txBody>
      </p:sp>
      <p:sp>
        <p:nvSpPr>
          <p:cNvPr id="4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5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22538E"/>
                </a:solidFill>
              </a:defRPr>
            </a:lvl1pPr>
            <a:lvl2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2pPr>
            <a:lvl3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3pPr>
            <a:lvl4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4pPr>
            <a:lvl5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0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22538E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50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>
                <a:solidFill>
                  <a:srgbClr val="22538E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504" name="Cours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696005"/>
            <a:ext cx="21971002" cy="634899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22538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Course</a:t>
            </a:r>
          </a:p>
        </p:txBody>
      </p:sp>
      <p:pic>
        <p:nvPicPr>
          <p:cNvPr id="505" name="校标-标志英文横版.png" descr="校标-标志英文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0" y="257454"/>
            <a:ext cx="7726437" cy="2540003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1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b="1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51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lvl1pPr>
            <a:lvl2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2pPr>
            <a:lvl3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3pPr>
            <a:lvl4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4pPr>
            <a:lvl5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16" name="Body Level One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</a:lstStyle>
          <a:p>
            <a:r>
              <a:t>Presentation Subtitle</a:t>
            </a:r>
          </a:p>
        </p:txBody>
      </p:sp>
      <p:sp>
        <p:nvSpPr>
          <p:cNvPr id="5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52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53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2794000"/>
            <a:ext cx="21971000" cy="9652000"/>
          </a:xfrm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2794000"/>
            <a:ext cx="9779000" cy="9645706"/>
          </a:xfrm>
          <a:prstGeom prst="rect">
            <a:avLst/>
          </a:prstGeom>
        </p:spPr>
        <p:txBody>
          <a:bodyPr/>
          <a:lstStyle>
            <a:lvl1pPr marL="609600" indent="-609600"/>
            <a:lvl2pPr marL="1219200" indent="-609600"/>
            <a:lvl3pPr marL="1828800" indent="-609600"/>
            <a:lvl4pPr marL="2438400" indent="-609600"/>
            <a:lvl5pPr marL="3048000" indent="-609600"/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52" name="660384004_1290x1720.jpg"/>
          <p:cNvSpPr>
            <a:spLocks noGrp="1"/>
          </p:cNvSpPr>
          <p:nvPr>
            <p:ph type="pic" idx="21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5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5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2794000"/>
            <a:ext cx="21971000" cy="9652000"/>
          </a:xfrm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spc="-232"/>
            </a:lvl1pPr>
          </a:lstStyle>
          <a:p>
            <a:r>
              <a:t>Section Title</a:t>
            </a:r>
          </a:p>
        </p:txBody>
      </p:sp>
      <p:sp>
        <p:nvSpPr>
          <p:cNvPr id="562" name="矩形"/>
          <p:cNvSpPr/>
          <p:nvPr/>
        </p:nvSpPr>
        <p:spPr>
          <a:xfrm>
            <a:off x="-4983" y="6223000"/>
            <a:ext cx="504936" cy="1270000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57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7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58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5pPr>
          </a:lstStyle>
          <a:p>
            <a:r>
              <a:t>Agenda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81" name="Body Level One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Agenda Topics</a:t>
            </a:r>
          </a:p>
        </p:txBody>
      </p:sp>
      <p:sp>
        <p:nvSpPr>
          <p:cNvPr id="5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9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lnSpc>
                <a:spcPct val="80000"/>
              </a:lnSpc>
              <a:buSz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98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825500">
              <a:lnSpc>
                <a:spcPct val="100000"/>
              </a:lnSpc>
              <a:buSz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5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3" y="10675453"/>
            <a:ext cx="20200055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>
                <a:latin typeface="+mn-lt"/>
                <a:ea typeface="+mn-ea"/>
                <a:cs typeface="+mn-cs"/>
                <a:sym typeface="Helvetica Neue"/>
              </a:defRPr>
            </a:lvl1pPr>
            <a:lvl2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2pPr>
            <a:lvl3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3pPr>
            <a:lvl4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4pPr>
            <a:lvl5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Attribution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07" name="Body Level One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2"/>
          </a:xfrm>
          <a:prstGeom prst="rect">
            <a:avLst/>
          </a:prstGeom>
        </p:spPr>
        <p:txBody>
          <a:bodyPr/>
          <a:lstStyle>
            <a:lvl1pPr marL="300990" indent="-132080">
              <a:lnSpc>
                <a:spcPct val="90000"/>
              </a:lnSpc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“Notable Quote”</a:t>
            </a:r>
          </a:p>
        </p:txBody>
      </p:sp>
      <p:sp>
        <p:nvSpPr>
          <p:cNvPr id="6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图像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6" name="图像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7" name="图像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图像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2794000"/>
            <a:ext cx="9779000" cy="9645706"/>
          </a:xfrm>
          <a:prstGeom prst="rect">
            <a:avLst/>
          </a:prstGeom>
        </p:spPr>
        <p:txBody>
          <a:bodyPr/>
          <a:lstStyle>
            <a:lvl1pPr marL="609600" indent="-609600"/>
            <a:lvl2pPr marL="1219200" indent="-609600"/>
            <a:lvl3pPr marL="1828800" indent="-609600"/>
            <a:lvl4pPr marL="2438400" indent="-609600"/>
            <a:lvl5pPr marL="3048000" indent="-609600"/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660384004_1290x1720.jpg"/>
          <p:cNvSpPr>
            <a:spLocks noGrp="1"/>
          </p:cNvSpPr>
          <p:nvPr>
            <p:ph type="pic" idx="21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spc="-232"/>
            </a:lvl1pPr>
          </a:lstStyle>
          <a:p>
            <a:r>
              <a:t>Section Title</a:t>
            </a:r>
          </a:p>
        </p:txBody>
      </p:sp>
      <p:sp>
        <p:nvSpPr>
          <p:cNvPr id="84" name="矩形"/>
          <p:cNvSpPr/>
          <p:nvPr/>
        </p:nvSpPr>
        <p:spPr>
          <a:xfrm>
            <a:off x="-4983" y="6223000"/>
            <a:ext cx="504936" cy="1270000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defRPr sz="5500" b="1">
                <a:solidFill>
                  <a:srgbClr val="FFFFFF"/>
                </a:solidFill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68" y="1161079"/>
            <a:ext cx="510695" cy="1270005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2792869"/>
            <a:ext cx="21971000" cy="9658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</p:sldLayoutIdLst>
  <p:transition spd="med"/>
  <p:txStyles>
    <p:titleStyle>
      <a:lvl1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4572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10668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6764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22860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8956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35052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41148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47244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53340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Author and Date"/>
          <p:cNvSpPr txBox="1">
            <a:spLocks noGrp="1"/>
          </p:cNvSpPr>
          <p:nvPr>
            <p:ph type="body" sz="quarter" idx="1"/>
          </p:nvPr>
        </p:nvSpPr>
        <p:spPr>
          <a:xfrm>
            <a:off x="1201341" y="11859862"/>
            <a:ext cx="21971002" cy="63698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r>
              <a:t>2020-10-07</a:t>
            </a:r>
          </a:p>
        </p:txBody>
      </p:sp>
      <p:sp>
        <p:nvSpPr>
          <p:cNvPr id="657" name="Presentation Title"/>
          <p:cNvSpPr txBox="1">
            <a:spLocks noGrp="1"/>
          </p:cNvSpPr>
          <p:nvPr>
            <p:ph type="title"/>
          </p:nvPr>
        </p:nvSpPr>
        <p:spPr>
          <a:xfrm>
            <a:off x="1206494" y="2574989"/>
            <a:ext cx="21971008" cy="4648204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t>交大说说</a:t>
            </a:r>
          </a:p>
        </p:txBody>
      </p:sp>
      <p:sp>
        <p:nvSpPr>
          <p:cNvPr id="658" name="Presentation Subtitle"/>
          <p:cNvSpPr txBox="1">
            <a:spLocks noGrp="1"/>
          </p:cNvSpPr>
          <p:nvPr>
            <p:ph type="body" idx="21"/>
          </p:nvPr>
        </p:nvSpPr>
        <p:spPr>
          <a:xfrm>
            <a:off x="1206422" y="7223190"/>
            <a:ext cx="21971002" cy="190500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Spill your heart</a:t>
            </a:r>
          </a:p>
        </p:txBody>
      </p:sp>
      <p:sp>
        <p:nvSpPr>
          <p:cNvPr id="659" name="Course"/>
          <p:cNvSpPr txBox="1">
            <a:spLocks noGrp="1"/>
          </p:cNvSpPr>
          <p:nvPr>
            <p:ph type="body" idx="22"/>
          </p:nvPr>
        </p:nvSpPr>
        <p:spPr>
          <a:xfrm>
            <a:off x="1206500" y="685793"/>
            <a:ext cx="21971002" cy="6553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defTabSz="718184">
              <a:defRPr sz="3100" b="1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软件工程原理与实践</a:t>
            </a:r>
          </a:p>
        </p:txBody>
      </p:sp>
      <p:pic>
        <p:nvPicPr>
          <p:cNvPr id="660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918" y="-438367"/>
            <a:ext cx="7138601" cy="6415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标题 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 defTabSz="2145791">
              <a:defRPr sz="7480" spc="-176"/>
            </a:lvl1pPr>
          </a:lstStyle>
          <a:p>
            <a:r>
              <a:rPr dirty="0" err="1"/>
              <a:t>已完成任务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311D76-82B5-4BD2-87C0-BC091C7B67F5}"/>
              </a:ext>
            </a:extLst>
          </p:cNvPr>
          <p:cNvSpPr txBox="1"/>
          <p:nvPr/>
        </p:nvSpPr>
        <p:spPr>
          <a:xfrm>
            <a:off x="3369408" y="2512664"/>
            <a:ext cx="15868161" cy="102926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2" spcCol="38100" rtlCol="0" anchor="ctr">
            <a:spAutoFit/>
          </a:bodyPr>
          <a:lstStyle/>
          <a:p>
            <a:pPr marL="742950" marR="0" indent="-742950" algn="l" defTabSz="2438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前端</a:t>
            </a:r>
            <a:endParaRPr kumimoji="0" lang="en-US" altLang="zh-CN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lvl="2"/>
            <a:r>
              <a:rPr lang="en-US" altLang="zh-CN" dirty="0"/>
              <a:t>	</a:t>
            </a:r>
            <a:r>
              <a:rPr lang="zh-CN" altLang="en-US" dirty="0">
                <a:latin typeface="微软雅黑 Light"/>
                <a:ea typeface="微软雅黑 Light"/>
                <a:cs typeface="微软雅黑 Light"/>
                <a:sym typeface="微软雅黑 Light"/>
              </a:rPr>
              <a:t>完成了各个组件的定制</a:t>
            </a:r>
            <a:endParaRPr lang="en-US" altLang="zh-CN" dirty="0">
              <a:latin typeface="微软雅黑 Light"/>
              <a:ea typeface="微软雅黑 Light"/>
              <a:cs typeface="微软雅黑 Light"/>
              <a:sym typeface="微软雅黑 Light"/>
            </a:endParaRPr>
          </a:p>
          <a:p>
            <a:pPr lvl="2"/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/>
                <a:ea typeface="微软雅黑 Light"/>
                <a:sym typeface="微软雅黑 Light"/>
              </a:rPr>
              <a:t>	</a:t>
            </a:r>
            <a:r>
              <a:rPr lang="zh-CN" altLang="en-US" dirty="0">
                <a:latin typeface="微软雅黑 Light"/>
                <a:ea typeface="微软雅黑 Light"/>
              </a:rPr>
              <a:t>静态页面的编写</a:t>
            </a:r>
            <a:endParaRPr lang="en-US" altLang="zh-CN" dirty="0">
              <a:latin typeface="微软雅黑 Light"/>
              <a:ea typeface="微软雅黑 Light"/>
            </a:endParaRPr>
          </a:p>
          <a:p>
            <a:pPr lvl="2"/>
            <a:r>
              <a:rPr lang="en-US" altLang="zh-CN" dirty="0">
                <a:latin typeface="微软雅黑 Light"/>
                <a:ea typeface="微软雅黑 Light"/>
              </a:rPr>
              <a:t>	</a:t>
            </a:r>
            <a:r>
              <a:rPr lang="zh-CN" altLang="en-US" dirty="0">
                <a:latin typeface="微软雅黑 Light"/>
                <a:ea typeface="微软雅黑 Light"/>
              </a:rPr>
              <a:t>前端功能的确定</a:t>
            </a:r>
            <a:endParaRPr lang="en-US" altLang="zh-CN" dirty="0">
              <a:latin typeface="微软雅黑 Light"/>
              <a:ea typeface="微软雅黑 Light"/>
            </a:endParaRPr>
          </a:p>
          <a:p>
            <a:pPr lvl="2"/>
            <a:endParaRPr lang="en-US" altLang="zh-CN" dirty="0">
              <a:latin typeface="微软雅黑 Light"/>
              <a:ea typeface="微软雅黑 Light"/>
            </a:endParaRPr>
          </a:p>
          <a:p>
            <a:pPr marL="742950" marR="0" indent="-742950" algn="l" defTabSz="2438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en-US" b="1" dirty="0"/>
              <a:t>后端</a:t>
            </a:r>
            <a:endParaRPr lang="en-US" altLang="zh-CN" b="1" dirty="0"/>
          </a:p>
          <a:p>
            <a:pPr lvl="2"/>
            <a:r>
              <a:rPr lang="en-US" altLang="zh-CN" dirty="0"/>
              <a:t>	</a:t>
            </a:r>
            <a:r>
              <a:rPr lang="zh-CN" altLang="en-US" dirty="0">
                <a:latin typeface="微软雅黑 Light"/>
                <a:ea typeface="微软雅黑 Light"/>
                <a:sym typeface="微软雅黑 Light"/>
              </a:rPr>
              <a:t>技术栈的学习</a:t>
            </a:r>
            <a:endParaRPr lang="en-US" altLang="zh-CN" dirty="0">
              <a:latin typeface="微软雅黑 Light"/>
              <a:ea typeface="微软雅黑 Light"/>
              <a:sym typeface="微软雅黑 Light"/>
            </a:endParaRPr>
          </a:p>
          <a:p>
            <a:pPr lvl="2"/>
            <a:r>
              <a:rPr lang="en-US" altLang="zh-CN" dirty="0">
                <a:latin typeface="微软雅黑 Light"/>
                <a:ea typeface="微软雅黑 Light"/>
                <a:sym typeface="微软雅黑 Light"/>
              </a:rPr>
              <a:t>	</a:t>
            </a:r>
            <a:r>
              <a:rPr lang="zh-CN" altLang="en-US" dirty="0">
                <a:latin typeface="微软雅黑 Light"/>
                <a:ea typeface="微软雅黑 Light"/>
              </a:rPr>
              <a:t>系统架构的设计</a:t>
            </a:r>
            <a:endParaRPr lang="en-US" altLang="zh-CN" dirty="0">
              <a:latin typeface="微软雅黑 Light"/>
              <a:ea typeface="微软雅黑 Light"/>
            </a:endParaRPr>
          </a:p>
          <a:p>
            <a:pPr lvl="2"/>
            <a:endParaRPr lang="en-US" altLang="zh-CN" dirty="0">
              <a:latin typeface="微软雅黑 Light"/>
              <a:ea typeface="微软雅黑 Light"/>
            </a:endParaRPr>
          </a:p>
          <a:p>
            <a:pPr marL="742950" marR="0" indent="-742950" algn="l" defTabSz="2438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文档</a:t>
            </a:r>
            <a:endParaRPr kumimoji="0" lang="en-US" altLang="zh-CN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lvl="1"/>
            <a:r>
              <a:rPr lang="en-US" altLang="zh-CN" dirty="0"/>
              <a:t>	</a:t>
            </a:r>
            <a:r>
              <a:rPr lang="en-US" altLang="zh-CN" dirty="0">
                <a:latin typeface="微软雅黑 Light"/>
                <a:ea typeface="微软雅黑 Light"/>
                <a:cs typeface="微软雅黑 Light"/>
                <a:sym typeface="微软雅黑 Light"/>
              </a:rPr>
              <a:t> </a:t>
            </a:r>
            <a:r>
              <a:rPr lang="en-US" altLang="zh-CN" dirty="0">
                <a:latin typeface="微软雅黑 Light"/>
                <a:ea typeface="微软雅黑 Light"/>
                <a:sym typeface="微软雅黑 Light"/>
              </a:rPr>
              <a:t>vision</a:t>
            </a:r>
            <a:r>
              <a:rPr lang="zh-CN" altLang="en-US" dirty="0">
                <a:latin typeface="微软雅黑 Light"/>
                <a:ea typeface="微软雅黑 Light"/>
                <a:sym typeface="微软雅黑 Light"/>
              </a:rPr>
              <a:t>文档</a:t>
            </a:r>
            <a:endParaRPr lang="en-US" altLang="zh-CN" dirty="0">
              <a:latin typeface="微软雅黑 Light"/>
              <a:ea typeface="微软雅黑 Light"/>
              <a:sym typeface="微软雅黑 Light"/>
            </a:endParaRPr>
          </a:p>
          <a:p>
            <a:pPr lvl="1"/>
            <a:r>
              <a:rPr lang="en-US" altLang="zh-CN" dirty="0">
                <a:latin typeface="微软雅黑 Light"/>
                <a:ea typeface="微软雅黑 Light"/>
              </a:rPr>
              <a:t>	</a:t>
            </a:r>
            <a:r>
              <a:rPr lang="zh-CN" altLang="en-US" dirty="0">
                <a:latin typeface="微软雅黑 Light"/>
                <a:ea typeface="微软雅黑 Light"/>
              </a:rPr>
              <a:t>迭代计划</a:t>
            </a:r>
            <a:endParaRPr lang="en-US" altLang="zh-CN" dirty="0">
              <a:latin typeface="微软雅黑 Light"/>
              <a:ea typeface="微软雅黑 Light"/>
            </a:endParaRPr>
          </a:p>
          <a:p>
            <a:pPr lvl="1"/>
            <a:r>
              <a:rPr lang="en-US" altLang="zh-CN" dirty="0">
                <a:latin typeface="微软雅黑 Light"/>
                <a:ea typeface="微软雅黑 Light"/>
              </a:rPr>
              <a:t>	</a:t>
            </a:r>
            <a:r>
              <a:rPr lang="zh-CN" altLang="en-US" dirty="0">
                <a:latin typeface="微软雅黑 Light"/>
                <a:ea typeface="微软雅黑 Light"/>
              </a:rPr>
              <a:t>迭代评估报告</a:t>
            </a:r>
            <a:endParaRPr lang="en-US" altLang="zh-CN" dirty="0">
              <a:latin typeface="微软雅黑 Light"/>
              <a:ea typeface="微软雅黑 Light"/>
            </a:endParaRPr>
          </a:p>
          <a:p>
            <a:pPr lvl="1"/>
            <a:r>
              <a:rPr lang="en-US" altLang="zh-CN" dirty="0">
                <a:latin typeface="微软雅黑 Light"/>
                <a:ea typeface="微软雅黑 Light"/>
              </a:rPr>
              <a:t>	</a:t>
            </a:r>
            <a:r>
              <a:rPr lang="zh-CN" altLang="en-US" dirty="0">
                <a:latin typeface="微软雅黑 Light"/>
                <a:ea typeface="微软雅黑 Light"/>
              </a:rPr>
              <a:t>前端功能说明文档</a:t>
            </a:r>
            <a:endParaRPr lang="en-US" altLang="zh-CN" dirty="0">
              <a:latin typeface="微软雅黑 Light"/>
              <a:ea typeface="微软雅黑 Light"/>
            </a:endParaRPr>
          </a:p>
          <a:p>
            <a:pPr lvl="1"/>
            <a:r>
              <a:rPr lang="en-US" altLang="zh-CN" dirty="0">
                <a:latin typeface="微软雅黑 Light"/>
                <a:ea typeface="微软雅黑 Light"/>
              </a:rPr>
              <a:t>	</a:t>
            </a:r>
            <a:r>
              <a:rPr lang="zh-CN" altLang="en-US" dirty="0">
                <a:latin typeface="微软雅黑 Light"/>
                <a:ea typeface="微软雅黑 Light"/>
              </a:rPr>
              <a:t>软件需求规约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91">
              <a:defRPr sz="7480" spc="-176"/>
            </a:lvl1pPr>
          </a:lstStyle>
          <a:p>
            <a:r>
              <a:t>选择的技术栈及后端框架</a:t>
            </a:r>
          </a:p>
        </p:txBody>
      </p:sp>
      <p:pic>
        <p:nvPicPr>
          <p:cNvPr id="698" name="WechatIMG948.png" descr="WechatIMG9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662" y="3732952"/>
            <a:ext cx="13982701" cy="7124701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标题 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 defTabSz="2389632">
              <a:defRPr sz="7448" spc="-196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论坛功能用例图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0C3A09-58DA-4323-A543-D9D76A753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294" y="2258025"/>
            <a:ext cx="12460941" cy="1090902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标题 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 defTabSz="2389632">
              <a:defRPr sz="7448" spc="-196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推荐模块用例图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C4962A-2E8E-497C-88B0-968C20616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35" y="2006056"/>
            <a:ext cx="12218894" cy="1114143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标题 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 defTabSz="2389632">
              <a:defRPr sz="7448" spc="-196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用户信息用例图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617075-9068-4B02-8F85-724B4AFA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16" y="2512664"/>
            <a:ext cx="14054303" cy="965827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标题 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 defTabSz="2145791">
              <a:defRPr sz="7480" spc="-176"/>
            </a:lvl1pPr>
          </a:lstStyle>
          <a:p>
            <a:r>
              <a:t>总体用例图</a:t>
            </a:r>
          </a:p>
        </p:txBody>
      </p:sp>
      <p:sp>
        <p:nvSpPr>
          <p:cNvPr id="713" name="文本占位符 2"/>
          <p:cNvSpPr txBox="1">
            <a:spLocks noGrp="1"/>
          </p:cNvSpPr>
          <p:nvPr>
            <p:ph type="body" idx="1"/>
          </p:nvPr>
        </p:nvSpPr>
        <p:spPr>
          <a:xfrm>
            <a:off x="1206500" y="2792869"/>
            <a:ext cx="21971000" cy="965827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BA4F65-1A98-4A38-A280-9AC0AE170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481" y="272221"/>
            <a:ext cx="10201835" cy="1317155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91">
              <a:defRPr sz="7480" spc="-176"/>
            </a:lvl1pPr>
          </a:lstStyle>
          <a:p>
            <a:r>
              <a:t>优先级</a:t>
            </a:r>
          </a:p>
        </p:txBody>
      </p:sp>
      <p:sp>
        <p:nvSpPr>
          <p:cNvPr id="717" name="文本占位符 2"/>
          <p:cNvSpPr txBox="1">
            <a:spLocks noGrp="1"/>
          </p:cNvSpPr>
          <p:nvPr>
            <p:ph type="body" idx="1"/>
          </p:nvPr>
        </p:nvSpPr>
        <p:spPr>
          <a:xfrm>
            <a:off x="1206500" y="2373923"/>
            <a:ext cx="21971000" cy="1106072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1" dirty="0" err="1"/>
              <a:t>前端</a:t>
            </a:r>
            <a:endParaRPr b="1" dirty="0"/>
          </a:p>
          <a:p>
            <a:pPr marL="0" indent="0">
              <a:lnSpc>
                <a:spcPct val="150000"/>
              </a:lnSpc>
              <a:buSzTx/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          </a:t>
            </a:r>
            <a:r>
              <a:rPr dirty="0">
                <a:latin typeface="微软雅黑 Light"/>
                <a:ea typeface="微软雅黑 Light"/>
                <a:cs typeface="微软雅黑 Light"/>
                <a:sym typeface="微软雅黑 Light"/>
              </a:rPr>
              <a:t>（1）基本功能的实现：论坛，问答，个人信息，管理员</a:t>
            </a:r>
          </a:p>
          <a:p>
            <a:pPr marL="0" indent="0">
              <a:lnSpc>
                <a:spcPct val="150000"/>
              </a:lnSpc>
              <a:buSzTx/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latin typeface="微软雅黑 Light"/>
                <a:ea typeface="微软雅黑 Light"/>
                <a:cs typeface="微软雅黑 Light"/>
                <a:sym typeface="微软雅黑 Light"/>
              </a:rPr>
              <a:t>          （2）各种排行系统实现</a:t>
            </a:r>
          </a:p>
          <a:p>
            <a:pPr marL="0" indent="0">
              <a:lnSpc>
                <a:spcPct val="150000"/>
              </a:lnSpc>
              <a:buSzTx/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latin typeface="微软雅黑 Light"/>
                <a:ea typeface="微软雅黑 Light"/>
                <a:cs typeface="微软雅黑 Light"/>
                <a:sym typeface="微软雅黑 Light"/>
              </a:rPr>
              <a:t>          （3）专家称号自动授予、搜索实现语义匹配、高级热点排行实现</a:t>
            </a:r>
          </a:p>
          <a:p>
            <a:pPr marL="0" indent="0">
              <a:lnSpc>
                <a:spcPct val="150000"/>
              </a:lnSpc>
              <a:buSzTx/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latin typeface="微软雅黑 Light"/>
                <a:ea typeface="微软雅黑 Light"/>
                <a:cs typeface="微软雅黑 Light"/>
                <a:sym typeface="微软雅黑 Light"/>
              </a:rPr>
              <a:t>          （4）</a:t>
            </a:r>
            <a:r>
              <a:rPr dirty="0">
                <a:latin typeface="微软雅黑 Light"/>
                <a:ea typeface="微软雅黑 Light"/>
              </a:rPr>
              <a:t>智能识别帖子、回答内容，实现自动封禁用户，帖子等</a:t>
            </a:r>
            <a:endParaRPr lang="en-US" dirty="0">
              <a:latin typeface="微软雅黑 Light"/>
              <a:ea typeface="微软雅黑 Light"/>
            </a:endParaRPr>
          </a:p>
          <a:p>
            <a:pPr marL="0" indent="0">
              <a:lnSpc>
                <a:spcPct val="150000"/>
              </a:lnSpc>
              <a:buSzTx/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>
              <a:latin typeface="微软雅黑 Light"/>
              <a:ea typeface="微软雅黑 Light"/>
            </a:endParaRPr>
          </a:p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1" dirty="0" err="1"/>
              <a:t>后端</a:t>
            </a:r>
            <a:endParaRPr b="1" dirty="0"/>
          </a:p>
          <a:p>
            <a:pPr marL="0" indent="0">
              <a:lnSpc>
                <a:spcPct val="150000"/>
              </a:lnSpc>
              <a:buSzTx/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          </a:t>
            </a:r>
            <a:r>
              <a:rPr dirty="0">
                <a:latin typeface="微软雅黑 Light"/>
                <a:ea typeface="微软雅黑 Light"/>
              </a:rPr>
              <a:t>（1）与前端匹配的基础功能实现</a:t>
            </a:r>
          </a:p>
          <a:p>
            <a:pPr marL="0" indent="0">
              <a:lnSpc>
                <a:spcPct val="150000"/>
              </a:lnSpc>
              <a:buSzTx/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latin typeface="微软雅黑 Light"/>
                <a:ea typeface="微软雅黑 Light"/>
              </a:rPr>
              <a:t>          （2）k8s&amp;微服务搭建及CI/</a:t>
            </a:r>
            <a:r>
              <a:rPr dirty="0" err="1">
                <a:latin typeface="微软雅黑 Light"/>
                <a:ea typeface="微软雅黑 Light"/>
              </a:rPr>
              <a:t>CD的部署</a:t>
            </a:r>
            <a:endParaRPr dirty="0">
              <a:latin typeface="微软雅黑 Light"/>
              <a:ea typeface="微软雅黑 Light"/>
            </a:endParaRPr>
          </a:p>
          <a:p>
            <a:pPr marL="0" indent="0">
              <a:lnSpc>
                <a:spcPct val="150000"/>
              </a:lnSpc>
              <a:buSzTx/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latin typeface="微软雅黑 Light"/>
                <a:ea typeface="微软雅黑 Light"/>
              </a:rPr>
              <a:t>          （3）后端算法优化</a:t>
            </a:r>
          </a:p>
          <a:p>
            <a:pPr marL="0" indent="0">
              <a:lnSpc>
                <a:spcPct val="150000"/>
              </a:lnSpc>
              <a:buSzTx/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latin typeface="微软雅黑 Light"/>
                <a:ea typeface="微软雅黑 Light"/>
              </a:rPr>
              <a:t>          （4）高并发实现</a:t>
            </a:r>
          </a:p>
          <a:p>
            <a:pPr marL="0" indent="0">
              <a:lnSpc>
                <a:spcPct val="150000"/>
              </a:lnSpc>
              <a:buSzTx/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latin typeface="微软雅黑 Light"/>
                <a:ea typeface="微软雅黑 Light"/>
              </a:rPr>
              <a:t>          （5）服务熔断，服务降级实现</a:t>
            </a:r>
          </a:p>
          <a:p>
            <a:pPr marL="0" indent="0">
              <a:lnSpc>
                <a:spcPct val="150000"/>
              </a:lnSpc>
              <a:buSzTx/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>
                <a:latin typeface="微软雅黑 Light"/>
                <a:ea typeface="微软雅黑 Light"/>
              </a:rPr>
              <a:t>       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标题 1"/>
          <p:cNvSpPr txBox="1">
            <a:spLocks noGrp="1"/>
          </p:cNvSpPr>
          <p:nvPr>
            <p:ph type="title"/>
          </p:nvPr>
        </p:nvSpPr>
        <p:spPr>
          <a:xfrm>
            <a:off x="1206495" y="4533900"/>
            <a:ext cx="21971006" cy="4648200"/>
          </a:xfrm>
          <a:prstGeom prst="rect">
            <a:avLst/>
          </a:prstGeom>
        </p:spPr>
        <p:txBody>
          <a:bodyPr/>
          <a:lstStyle>
            <a:lvl1pPr>
              <a:defRPr spc="-3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经验反思</a:t>
            </a:r>
          </a:p>
        </p:txBody>
      </p:sp>
      <p:sp>
        <p:nvSpPr>
          <p:cNvPr id="720" name="文本框 2"/>
          <p:cNvSpPr txBox="1"/>
          <p:nvPr/>
        </p:nvSpPr>
        <p:spPr>
          <a:xfrm>
            <a:off x="1206499" y="7762240"/>
            <a:ext cx="11997692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t>阐述工作遇到的问题及对此的反思</a:t>
            </a:r>
          </a:p>
        </p:txBody>
      </p:sp>
      <p:pic>
        <p:nvPicPr>
          <p:cNvPr id="721" name="officeArt object" descr="officeArt obje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405" y="3007995"/>
            <a:ext cx="8486776" cy="8024495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lide Title"/>
          <p:cNvSpPr txBox="1">
            <a:spLocks noGrp="1"/>
          </p:cNvSpPr>
          <p:nvPr>
            <p:ph type="title"/>
          </p:nvPr>
        </p:nvSpPr>
        <p:spPr>
          <a:xfrm>
            <a:off x="1206500" y="1079499"/>
            <a:ext cx="21971000" cy="1434952"/>
          </a:xfrm>
          <a:prstGeom prst="rect">
            <a:avLst/>
          </a:prstGeom>
        </p:spPr>
        <p:txBody>
          <a:bodyPr/>
          <a:lstStyle>
            <a:lvl1pPr defTabSz="2145664">
              <a:defRPr sz="7400" spc="-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目前存在的问题</a:t>
            </a:r>
          </a:p>
        </p:txBody>
      </p:sp>
      <p:sp>
        <p:nvSpPr>
          <p:cNvPr id="724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2792869"/>
            <a:ext cx="21971000" cy="9658272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目前前端界面代码为html格式，需要在后续迭代中将之转化为react等框架代码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迭代计划执行上存在一定问题，在后续的迭代阶段需要将迭代计划制定的更合理细致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各个功能的优先级还需要进一步确定，以及功能的展现效果后续还要改进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对某些概念理解不透彻，需要更深入的学习和研究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对某些需求的实现方法还需要进一步研讨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对微服务系统的服务划分还需要明确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目前暂时不存在变更&amp;完成任务不需要返工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lide Title"/>
          <p:cNvSpPr txBox="1">
            <a:spLocks noGrp="1"/>
          </p:cNvSpPr>
          <p:nvPr>
            <p:ph type="title"/>
          </p:nvPr>
        </p:nvSpPr>
        <p:spPr>
          <a:xfrm>
            <a:off x="1206500" y="1079499"/>
            <a:ext cx="21971000" cy="1434952"/>
          </a:xfrm>
          <a:prstGeom prst="rect">
            <a:avLst/>
          </a:prstGeom>
        </p:spPr>
        <p:txBody>
          <a:bodyPr/>
          <a:lstStyle>
            <a:lvl1pPr defTabSz="2145664">
              <a:defRPr sz="7400" spc="-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经验和教训</a:t>
            </a:r>
          </a:p>
        </p:txBody>
      </p:sp>
      <p:sp>
        <p:nvSpPr>
          <p:cNvPr id="727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2792869"/>
            <a:ext cx="21971000" cy="9658272"/>
          </a:xfrm>
          <a:prstGeom prst="rect">
            <a:avLst/>
          </a:prstGeom>
        </p:spPr>
        <p:txBody>
          <a:bodyPr lIns="50800" tIns="50800" rIns="50800" bIns="50800">
            <a:normAutofit/>
          </a:bodyPr>
          <a:lstStyle/>
          <a:p>
            <a:pPr marL="457200" indent="-457200" defTabSz="2438400">
              <a:lnSpc>
                <a:spcPct val="30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计划分配和制定十分重要，合理的计划能加快迭代进度和效率</a:t>
            </a:r>
            <a:r>
              <a:rPr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 marL="457200" indent="-457200" defTabSz="2438400">
              <a:lnSpc>
                <a:spcPct val="30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每次迭代的工作量需要合理</a:t>
            </a:r>
            <a:r>
              <a:rPr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 marL="457200" indent="-457200" defTabSz="2438400">
              <a:lnSpc>
                <a:spcPct val="30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每次工作的分配必须尽量明确，减少重复的工作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defTabSz="2438400">
              <a:lnSpc>
                <a:spcPct val="30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工作要尽早开展，避免进度风险</a:t>
            </a:r>
            <a:r>
              <a:rPr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 marL="457200" indent="-457200" defTabSz="2438400">
              <a:lnSpc>
                <a:spcPct val="300000"/>
              </a:lnSpc>
              <a:buSzPct val="123000"/>
              <a:buChar char="•"/>
              <a:defRPr sz="3600" b="0">
                <a:solidFill>
                  <a:srgbClr val="0000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技术栈的选择要尽早制定，避免因为技术变更而出现的技术风险</a:t>
            </a:r>
            <a:r>
              <a:rPr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标题 1"/>
          <p:cNvSpPr txBox="1">
            <a:spLocks noGrp="1"/>
          </p:cNvSpPr>
          <p:nvPr>
            <p:ph type="title"/>
          </p:nvPr>
        </p:nvSpPr>
        <p:spPr>
          <a:xfrm>
            <a:off x="1206495" y="4533900"/>
            <a:ext cx="21971006" cy="4648200"/>
          </a:xfrm>
          <a:prstGeom prst="rect">
            <a:avLst/>
          </a:prstGeom>
        </p:spPr>
        <p:txBody>
          <a:bodyPr/>
          <a:lstStyle>
            <a:lvl1pPr>
              <a:defRPr spc="-3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前端模版展示</a:t>
            </a:r>
            <a:endParaRPr dirty="0"/>
          </a:p>
        </p:txBody>
      </p:sp>
      <p:sp>
        <p:nvSpPr>
          <p:cNvPr id="663" name="文本框 2"/>
          <p:cNvSpPr txBox="1"/>
          <p:nvPr/>
        </p:nvSpPr>
        <p:spPr>
          <a:xfrm>
            <a:off x="854803" y="8414710"/>
            <a:ext cx="8676059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3" anchor="ctr">
            <a:spAutoFit/>
          </a:bodyPr>
          <a:lstStyle>
            <a:lvl1pPr>
              <a:defRPr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dirty="0"/>
              <a:t>     </a:t>
            </a:r>
            <a:r>
              <a:rPr dirty="0" err="1"/>
              <a:t>前端模版</a:t>
            </a:r>
            <a:endParaRPr lang="en-US" dirty="0"/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dirty="0" err="1"/>
              <a:t>用户界面</a:t>
            </a:r>
            <a:endParaRPr lang="en-US" dirty="0"/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dirty="0" err="1"/>
              <a:t>管理员界面</a:t>
            </a:r>
            <a:endParaRPr dirty="0"/>
          </a:p>
        </p:txBody>
      </p:sp>
      <p:pic>
        <p:nvPicPr>
          <p:cNvPr id="664" name="officeArt object" descr="officeArt obje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180" y="3028314"/>
            <a:ext cx="8486776" cy="8024496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文本占位符 1"/>
          <p:cNvSpPr txBox="1">
            <a:spLocks noGrp="1"/>
          </p:cNvSpPr>
          <p:nvPr>
            <p:ph type="body" idx="1"/>
          </p:nvPr>
        </p:nvSpPr>
        <p:spPr>
          <a:xfrm>
            <a:off x="-2504648" y="1707161"/>
            <a:ext cx="21971002" cy="9652001"/>
          </a:xfrm>
          <a:prstGeom prst="rect">
            <a:avLst/>
          </a:prstGeom>
        </p:spPr>
        <p:txBody>
          <a:bodyPr spcCol="1098550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marL="0" indent="0">
              <a:buSzTx/>
              <a:buNone/>
              <a:defRPr sz="8800"/>
            </a:pPr>
            <a:r>
              <a:t>                         </a:t>
            </a:r>
          </a:p>
          <a:p>
            <a:pPr marL="0" indent="0" algn="ctr">
              <a:buSzTx/>
              <a:buNone/>
              <a:defRPr sz="8800"/>
            </a:pPr>
            <a:r>
              <a:t>                   感谢聆听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标题 1"/>
          <p:cNvSpPr txBox="1">
            <a:spLocks noGrp="1"/>
          </p:cNvSpPr>
          <p:nvPr>
            <p:ph type="title"/>
          </p:nvPr>
        </p:nvSpPr>
        <p:spPr>
          <a:xfrm>
            <a:off x="1206495" y="4533900"/>
            <a:ext cx="21971006" cy="4648200"/>
          </a:xfrm>
          <a:prstGeom prst="rect">
            <a:avLst/>
          </a:prstGeom>
        </p:spPr>
        <p:txBody>
          <a:bodyPr/>
          <a:lstStyle>
            <a:lvl1pPr>
              <a:defRPr spc="-3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项目价值、特性介绍</a:t>
            </a:r>
          </a:p>
        </p:txBody>
      </p:sp>
      <p:sp>
        <p:nvSpPr>
          <p:cNvPr id="667" name="文本框 2"/>
          <p:cNvSpPr txBox="1"/>
          <p:nvPr/>
        </p:nvSpPr>
        <p:spPr>
          <a:xfrm>
            <a:off x="1470269" y="8414710"/>
            <a:ext cx="7767322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3" anchor="ctr">
            <a:spAutoFit/>
          </a:bodyPr>
          <a:lstStyle>
            <a:lvl1pPr>
              <a:defRPr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rPr lang="en-US" dirty="0"/>
              <a:t>    </a:t>
            </a:r>
            <a:r>
              <a:rPr dirty="0" err="1"/>
              <a:t>市场价值</a:t>
            </a:r>
            <a:endParaRPr lang="en-US" dirty="0"/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dirty="0" err="1"/>
              <a:t>项目特点</a:t>
            </a:r>
            <a:endParaRPr lang="en-US" dirty="0"/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dirty="0" err="1"/>
              <a:t>竞争力</a:t>
            </a:r>
            <a:endParaRPr dirty="0"/>
          </a:p>
        </p:txBody>
      </p:sp>
      <p:pic>
        <p:nvPicPr>
          <p:cNvPr id="668" name="officeArt object" descr="officeArt obje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180" y="3028314"/>
            <a:ext cx="8486776" cy="8024496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标题 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 defTabSz="2389632">
              <a:defRPr sz="7448" spc="-196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市场价值</a:t>
            </a:r>
          </a:p>
        </p:txBody>
      </p:sp>
      <p:sp>
        <p:nvSpPr>
          <p:cNvPr id="671" name="文本占位符 2"/>
          <p:cNvSpPr txBox="1">
            <a:spLocks noGrp="1"/>
          </p:cNvSpPr>
          <p:nvPr>
            <p:ph type="body" idx="1"/>
          </p:nvPr>
        </p:nvSpPr>
        <p:spPr>
          <a:xfrm>
            <a:off x="1206500" y="2792869"/>
            <a:ext cx="21971000" cy="96582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我们做过相应的调研，并且对身边的同学做过询问，发现以下几点大家的需求和困难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dirty="0"/>
          </a:p>
          <a:p>
            <a:pPr marL="609600" lvl="1" indent="0">
              <a:lnSpc>
                <a:spcPct val="150000"/>
              </a:lnSpc>
              <a:buNone/>
              <a:defRPr sz="2500"/>
            </a:pPr>
            <a:r>
              <a:rPr sz="3200" dirty="0"/>
              <a:t>（1）大家希望存在一个大平台，能相互交流课程中遇到的难题</a:t>
            </a:r>
          </a:p>
          <a:p>
            <a:pPr marL="609600" lvl="1" indent="0">
              <a:lnSpc>
                <a:spcPct val="150000"/>
              </a:lnSpc>
              <a:buNone/>
              <a:defRPr sz="2500"/>
            </a:pPr>
            <a:r>
              <a:rPr sz="3200" dirty="0"/>
              <a:t>（2）觉得目前交大学生之间的联系不够紧密</a:t>
            </a:r>
          </a:p>
          <a:p>
            <a:pPr marL="609600" lvl="1" indent="0">
              <a:lnSpc>
                <a:spcPct val="150000"/>
              </a:lnSpc>
              <a:buNone/>
              <a:defRPr sz="2500"/>
            </a:pPr>
            <a:r>
              <a:rPr sz="3200" dirty="0"/>
              <a:t>（3）自己很多的问题不能得到及时的解决</a:t>
            </a:r>
          </a:p>
          <a:p>
            <a:pPr marL="609600" lvl="1" indent="0">
              <a:lnSpc>
                <a:spcPct val="150000"/>
              </a:lnSpc>
              <a:buNone/>
              <a:defRPr sz="2500"/>
            </a:pPr>
            <a:r>
              <a:rPr sz="3200" dirty="0"/>
              <a:t>（4）自己平台使用的平台（知乎，微博等）不能满足自己学习上的需求</a:t>
            </a:r>
            <a:endParaRPr dirty="0"/>
          </a:p>
          <a:p>
            <a:endParaRPr dirty="0"/>
          </a:p>
          <a:p>
            <a:pPr>
              <a:buFont typeface="Wingdings" panose="05000000000000000000" pitchFamily="2" charset="2"/>
              <a:buChar char="u"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通过上述的需求，我们制定了交大说说项目，达到以下基础要求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09600" lvl="1" indent="0">
              <a:buNone/>
            </a:pPr>
            <a:endParaRPr dirty="0"/>
          </a:p>
          <a:p>
            <a:pPr marL="609600" lvl="1" indent="0">
              <a:lnSpc>
                <a:spcPct val="150000"/>
              </a:lnSpc>
              <a:buNone/>
              <a:defRPr sz="2500"/>
            </a:pPr>
            <a:r>
              <a:rPr sz="3200" dirty="0"/>
              <a:t>（1）创造了一个交大学生之间的问答社区</a:t>
            </a:r>
          </a:p>
          <a:p>
            <a:pPr marL="609600" lvl="1" indent="0">
              <a:lnSpc>
                <a:spcPct val="150000"/>
              </a:lnSpc>
              <a:buNone/>
              <a:defRPr sz="2500"/>
            </a:pPr>
            <a:r>
              <a:rPr sz="3200" dirty="0"/>
              <a:t>（2）作为交大学生之间信息交流的渠道</a:t>
            </a:r>
          </a:p>
          <a:p>
            <a:pPr marL="609600" lvl="1" indent="0">
              <a:lnSpc>
                <a:spcPct val="150000"/>
              </a:lnSpc>
              <a:buNone/>
              <a:defRPr sz="2500"/>
            </a:pPr>
            <a:r>
              <a:rPr sz="3200" dirty="0"/>
              <a:t>（3）帮助交大学生学习进步，解答疑惑</a:t>
            </a:r>
          </a:p>
          <a:p>
            <a:pPr marL="609600" lvl="1" indent="0">
              <a:lnSpc>
                <a:spcPct val="150000"/>
              </a:lnSpc>
              <a:buNone/>
              <a:defRPr sz="2500"/>
            </a:pPr>
            <a:r>
              <a:rPr sz="3200" dirty="0"/>
              <a:t>（4）高质量的问答和兴趣社交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标题 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 defTabSz="2389632">
              <a:defRPr sz="7448" spc="-196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竞品分析</a:t>
            </a:r>
          </a:p>
        </p:txBody>
      </p:sp>
      <p:sp>
        <p:nvSpPr>
          <p:cNvPr id="676" name="文本占位符 2"/>
          <p:cNvSpPr txBox="1">
            <a:spLocks noGrp="1"/>
          </p:cNvSpPr>
          <p:nvPr>
            <p:ph type="body" idx="1"/>
          </p:nvPr>
        </p:nvSpPr>
        <p:spPr>
          <a:xfrm>
            <a:off x="1206500" y="2792869"/>
            <a:ext cx="21971000" cy="9658272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4400" dirty="0" err="1"/>
              <a:t>知乎</a:t>
            </a:r>
            <a:endParaRPr lang="en-US" sz="4400" dirty="0"/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marL="0" indent="0">
              <a:lnSpc>
                <a:spcPct val="150000"/>
              </a:lnSpc>
              <a:buSzTx/>
              <a:buNone/>
            </a:pPr>
            <a:r>
              <a:rPr dirty="0"/>
              <a:t>            </a:t>
            </a:r>
            <a:r>
              <a:rPr dirty="0" err="1">
                <a:latin typeface="微软雅黑 Light"/>
                <a:ea typeface="微软雅黑 Light"/>
                <a:cs typeface="微软雅黑 Light"/>
                <a:sym typeface="微软雅黑 Light"/>
              </a:rPr>
              <a:t>知乎不针对大学生，各种话题杂乱无章</a:t>
            </a:r>
            <a:r>
              <a:rPr dirty="0">
                <a:latin typeface="微软雅黑 Light"/>
                <a:ea typeface="微软雅黑 Light"/>
                <a:cs typeface="微软雅黑 Light"/>
                <a:sym typeface="微软雅黑 Light"/>
              </a:rPr>
              <a:t>。</a:t>
            </a:r>
          </a:p>
          <a:p>
            <a:pPr marL="0" indent="0">
              <a:lnSpc>
                <a:spcPct val="150000"/>
              </a:lnSpc>
              <a:buSzTx/>
              <a:buNone/>
              <a:defRPr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dirty="0"/>
              <a:t>           </a:t>
            </a:r>
            <a:r>
              <a:rPr dirty="0" err="1"/>
              <a:t>回答质量逐渐下降</a:t>
            </a:r>
            <a:endParaRPr dirty="0"/>
          </a:p>
          <a:p>
            <a:endParaRPr dirty="0"/>
          </a:p>
          <a:p>
            <a:endParaRPr dirty="0"/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4400" dirty="0" err="1"/>
              <a:t>水源社区</a:t>
            </a:r>
            <a:endParaRPr lang="en-US" sz="4400" dirty="0"/>
          </a:p>
          <a:p>
            <a:pPr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marL="0" indent="0">
              <a:lnSpc>
                <a:spcPct val="150000"/>
              </a:lnSpc>
              <a:buSzTx/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           </a:t>
            </a:r>
            <a:r>
              <a:rPr dirty="0" err="1">
                <a:latin typeface="微软雅黑 Light"/>
                <a:ea typeface="微软雅黑 Light"/>
                <a:cs typeface="微软雅黑 Light"/>
                <a:sym typeface="微软雅黑 Light"/>
              </a:rPr>
              <a:t>水源社区针对上海交通大学学生</a:t>
            </a:r>
            <a:r>
              <a:rPr dirty="0">
                <a:latin typeface="微软雅黑 Light"/>
                <a:ea typeface="微软雅黑 Light"/>
                <a:cs typeface="微软雅黑 Light"/>
                <a:sym typeface="微软雅黑 Light"/>
              </a:rPr>
              <a:t>，</a:t>
            </a:r>
          </a:p>
          <a:p>
            <a:pPr marL="0" indent="0">
              <a:lnSpc>
                <a:spcPct val="150000"/>
              </a:lnSpc>
              <a:buSzTx/>
              <a:buNone/>
              <a:defRPr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dirty="0"/>
              <a:t>           </a:t>
            </a:r>
            <a:r>
              <a:rPr dirty="0" err="1"/>
              <a:t>对主题的排版混乱无序</a:t>
            </a:r>
            <a:r>
              <a:rPr dirty="0"/>
              <a:t>。</a:t>
            </a:r>
          </a:p>
          <a:p>
            <a:pPr marL="0" indent="0">
              <a:lnSpc>
                <a:spcPct val="150000"/>
              </a:lnSpc>
              <a:buSzTx/>
              <a:buNone/>
              <a:defRPr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dirty="0"/>
              <a:t>           </a:t>
            </a:r>
            <a:r>
              <a:rPr dirty="0" err="1"/>
              <a:t>UI设计比例不和谐，用户体验不好</a:t>
            </a:r>
            <a:r>
              <a:rPr dirty="0"/>
              <a:t>。</a:t>
            </a:r>
          </a:p>
          <a:p>
            <a:pPr marL="0" indent="0">
              <a:lnSpc>
                <a:spcPct val="150000"/>
              </a:lnSpc>
              <a:buSzTx/>
              <a:buNone/>
              <a:defRPr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dirty="0"/>
              <a:t>           </a:t>
            </a:r>
            <a:r>
              <a:rPr dirty="0" err="1"/>
              <a:t>回复二级回复较为不方便</a:t>
            </a:r>
            <a:r>
              <a:rPr dirty="0"/>
              <a:t>。</a:t>
            </a:r>
          </a:p>
        </p:txBody>
      </p:sp>
      <p:pic>
        <p:nvPicPr>
          <p:cNvPr id="677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571" y="2827714"/>
            <a:ext cx="3684271" cy="3684271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pic>
        <p:nvPicPr>
          <p:cNvPr id="678" name="图片 5" descr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170" y="8200702"/>
            <a:ext cx="10873741" cy="2857501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lide Title"/>
          <p:cNvSpPr txBox="1">
            <a:spLocks noGrp="1"/>
          </p:cNvSpPr>
          <p:nvPr>
            <p:ph type="title"/>
          </p:nvPr>
        </p:nvSpPr>
        <p:spPr>
          <a:xfrm>
            <a:off x="1206500" y="1079499"/>
            <a:ext cx="21971000" cy="1433166"/>
          </a:xfrm>
          <a:prstGeom prst="rect">
            <a:avLst/>
          </a:prstGeom>
        </p:spPr>
        <p:txBody>
          <a:bodyPr/>
          <a:lstStyle>
            <a:lvl1pPr defTabSz="2145664">
              <a:defRPr sz="7400" spc="-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项目价值</a:t>
            </a:r>
            <a:endParaRPr dirty="0"/>
          </a:p>
        </p:txBody>
      </p:sp>
      <p:sp>
        <p:nvSpPr>
          <p:cNvPr id="681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499" y="3107727"/>
            <a:ext cx="21971002" cy="96582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4340" indent="-434340" defTabSz="2316479">
              <a:lnSpc>
                <a:spcPct val="250000"/>
              </a:lnSpc>
              <a:defRPr sz="3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营造平台，促进交流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34340" indent="-434340" defTabSz="2316479">
              <a:lnSpc>
                <a:spcPct val="250000"/>
              </a:lnSpc>
              <a:defRPr sz="3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/>
                <a:ea typeface="微软雅黑 Light"/>
              </a:rPr>
              <a:t>创造了一个交大学生之间的问答社区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/>
              <a:ea typeface="微软雅黑 Light"/>
            </a:endParaRPr>
          </a:p>
          <a:p>
            <a:pPr marL="434340" indent="-434340" defTabSz="2316479">
              <a:lnSpc>
                <a:spcPct val="250000"/>
              </a:lnSpc>
              <a:defRPr sz="3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作为交大学生之间信息交流的渠道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34340" indent="-434340" defTabSz="2316479">
              <a:lnSpc>
                <a:spcPct val="250000"/>
              </a:lnSpc>
              <a:defRPr sz="3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/>
                <a:ea typeface="微软雅黑 Light"/>
              </a:rPr>
              <a:t>帮助交大学生学习进步</a:t>
            </a:r>
            <a:r>
              <a:rPr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，解答疑惑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34340" indent="-434340" defTabSz="2316479">
              <a:lnSpc>
                <a:spcPct val="250000"/>
              </a:lnSpc>
              <a:defRPr sz="38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高质量的问答和兴趣社交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lide Titl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 defTabSz="2145664">
              <a:defRPr sz="7400" spc="-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更深层次价值</a:t>
            </a:r>
          </a:p>
        </p:txBody>
      </p:sp>
      <p:sp>
        <p:nvSpPr>
          <p:cNvPr id="685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2512664"/>
            <a:ext cx="21971000" cy="965827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300000"/>
              </a:lnSpc>
              <a:defRPr sz="4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交大官方平台，提供信息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300000"/>
              </a:lnSpc>
              <a:defRPr sz="4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获取交大学生的需求和想法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300000"/>
              </a:lnSpc>
              <a:defRPr sz="4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反映交大学生在学科掌握上的普遍不足和问题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300000"/>
              </a:lnSpc>
              <a:defRPr sz="4400"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rPr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同学校交流沟通，帮助交大学生学习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标题 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 defTabSz="2389632">
              <a:defRPr sz="7448" spc="-196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项目特点</a:t>
            </a:r>
          </a:p>
        </p:txBody>
      </p:sp>
      <p:sp>
        <p:nvSpPr>
          <p:cNvPr id="688" name="文本占位符 2"/>
          <p:cNvSpPr txBox="1">
            <a:spLocks noGrp="1"/>
          </p:cNvSpPr>
          <p:nvPr>
            <p:ph type="body" idx="1"/>
          </p:nvPr>
        </p:nvSpPr>
        <p:spPr>
          <a:xfrm>
            <a:off x="1206500" y="2512664"/>
            <a:ext cx="21971000" cy="96582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sz="4800" b="1" dirty="0"/>
              <a:t>目标群体</a:t>
            </a:r>
            <a:endParaRPr lang="en-US" altLang="zh-CN" sz="48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4000" dirty="0"/>
              <a:t>	</a:t>
            </a:r>
            <a:r>
              <a:rPr lang="zh-CN" altLang="en-US" sz="4000" dirty="0"/>
              <a:t>针对上海交通大学学生群体定制</a:t>
            </a:r>
            <a:endParaRPr lang="en-US" sz="4800" dirty="0"/>
          </a:p>
          <a:p>
            <a:pPr>
              <a:lnSpc>
                <a:spcPct val="200000"/>
              </a:lnSpc>
            </a:pPr>
            <a:r>
              <a:rPr lang="zh-CN" altLang="en-US" sz="4800" b="1" dirty="0"/>
              <a:t>排行功能</a:t>
            </a:r>
            <a:endParaRPr lang="en-US" altLang="zh-CN" sz="48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4800" dirty="0"/>
              <a:t>	</a:t>
            </a:r>
            <a:r>
              <a:rPr lang="zh-CN" altLang="en-US" sz="4000" dirty="0"/>
              <a:t>根据问题的含金量（人工判定），浏览量等方面进行问题的排行</a:t>
            </a:r>
            <a:endParaRPr lang="en-US" sz="4800" dirty="0"/>
          </a:p>
          <a:p>
            <a:pPr>
              <a:lnSpc>
                <a:spcPct val="200000"/>
              </a:lnSpc>
            </a:pPr>
            <a:r>
              <a:rPr lang="zh-CN" altLang="en-US" sz="4800" b="1" dirty="0"/>
              <a:t>辅助管理</a:t>
            </a:r>
            <a:endParaRPr lang="en-US" altLang="zh-CN" sz="48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4800" dirty="0"/>
              <a:t>	</a:t>
            </a:r>
            <a:r>
              <a:rPr sz="4000" dirty="0" err="1"/>
              <a:t>管理员封禁与自动检测结合进行管理</a:t>
            </a:r>
            <a:r>
              <a:rPr sz="4000" dirty="0" err="1">
                <a:sym typeface="宋体"/>
              </a:rPr>
              <a:t>，减轻管理员负担</a:t>
            </a:r>
            <a:endParaRPr sz="4000" dirty="0">
              <a:sym typeface="宋体"/>
            </a:endParaRPr>
          </a:p>
          <a:p>
            <a:pPr>
              <a:lnSpc>
                <a:spcPct val="200000"/>
              </a:lnSpc>
            </a:pPr>
            <a:r>
              <a:rPr lang="zh-CN" altLang="en-US" sz="4800" b="1" dirty="0"/>
              <a:t>及时</a:t>
            </a:r>
            <a:r>
              <a:rPr sz="4800" b="1" dirty="0" err="1"/>
              <a:t>推送</a:t>
            </a:r>
            <a:endParaRPr lang="en-US" sz="48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4800" dirty="0"/>
              <a:t>	</a:t>
            </a:r>
            <a:r>
              <a:rPr sz="4000" dirty="0" err="1">
                <a:sym typeface="宋体"/>
              </a:rPr>
              <a:t>保证</a:t>
            </a:r>
            <a:r>
              <a:rPr lang="zh-CN" altLang="en-US" sz="4000" dirty="0">
                <a:sym typeface="宋体"/>
              </a:rPr>
              <a:t>用户</a:t>
            </a:r>
            <a:r>
              <a:rPr sz="4000" dirty="0" err="1">
                <a:sym typeface="宋体"/>
              </a:rPr>
              <a:t>能够及时得到</a:t>
            </a:r>
            <a:r>
              <a:rPr lang="zh-CN" altLang="en-US" sz="4000" dirty="0">
                <a:sym typeface="宋体"/>
              </a:rPr>
              <a:t>想要</a:t>
            </a:r>
            <a:r>
              <a:rPr sz="4000" dirty="0" err="1">
                <a:sym typeface="宋体"/>
              </a:rPr>
              <a:t>关注的信息</a:t>
            </a:r>
            <a:endParaRPr sz="4000" dirty="0">
              <a:sym typeface="宋体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标题 1"/>
          <p:cNvSpPr txBox="1">
            <a:spLocks noGrp="1"/>
          </p:cNvSpPr>
          <p:nvPr>
            <p:ph type="title"/>
          </p:nvPr>
        </p:nvSpPr>
        <p:spPr>
          <a:xfrm>
            <a:off x="1206495" y="4533900"/>
            <a:ext cx="21971006" cy="4648200"/>
          </a:xfrm>
          <a:prstGeom prst="rect">
            <a:avLst/>
          </a:prstGeom>
        </p:spPr>
        <p:txBody>
          <a:bodyPr/>
          <a:lstStyle>
            <a:lvl1pPr>
              <a:defRPr spc="-3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工作概要</a:t>
            </a:r>
          </a:p>
        </p:txBody>
      </p:sp>
      <p:sp>
        <p:nvSpPr>
          <p:cNvPr id="691" name="文本框 2"/>
          <p:cNvSpPr txBox="1"/>
          <p:nvPr/>
        </p:nvSpPr>
        <p:spPr>
          <a:xfrm>
            <a:off x="1206499" y="7762240"/>
            <a:ext cx="11997692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r>
              <a:t>阐述已完成工作，Use-case图及优先级规划</a:t>
            </a:r>
          </a:p>
        </p:txBody>
      </p:sp>
      <p:pic>
        <p:nvPicPr>
          <p:cNvPr id="692" name="officeArt object" descr="officeArt obje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405" y="3007995"/>
            <a:ext cx="8486776" cy="8024495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345</Words>
  <Application>Microsoft Office PowerPoint</Application>
  <PresentationFormat>自定义</PresentationFormat>
  <Paragraphs>125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Helvetica Neue</vt:lpstr>
      <vt:lpstr>Helvetica Neue Medium</vt:lpstr>
      <vt:lpstr>微软雅黑</vt:lpstr>
      <vt:lpstr>微软雅黑 Light</vt:lpstr>
      <vt:lpstr>Helvetica</vt:lpstr>
      <vt:lpstr>Wingdings</vt:lpstr>
      <vt:lpstr>21_BasicWhite</vt:lpstr>
      <vt:lpstr>交大说说</vt:lpstr>
      <vt:lpstr>前端模版展示</vt:lpstr>
      <vt:lpstr>项目价值、特性介绍</vt:lpstr>
      <vt:lpstr>市场价值</vt:lpstr>
      <vt:lpstr>竞品分析</vt:lpstr>
      <vt:lpstr>项目价值</vt:lpstr>
      <vt:lpstr>更深层次价值</vt:lpstr>
      <vt:lpstr>项目特点</vt:lpstr>
      <vt:lpstr>工作概要</vt:lpstr>
      <vt:lpstr>已完成任务</vt:lpstr>
      <vt:lpstr>选择的技术栈及后端框架</vt:lpstr>
      <vt:lpstr>论坛功能用例图</vt:lpstr>
      <vt:lpstr>推荐模块用例图</vt:lpstr>
      <vt:lpstr>用户信息用例图</vt:lpstr>
      <vt:lpstr>总体用例图</vt:lpstr>
      <vt:lpstr>优先级</vt:lpstr>
      <vt:lpstr>经验反思</vt:lpstr>
      <vt:lpstr>目前存在的问题</vt:lpstr>
      <vt:lpstr>经验和教训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交大说说</dc:title>
  <cp:lastModifiedBy> </cp:lastModifiedBy>
  <cp:revision>5</cp:revision>
  <dcterms:modified xsi:type="dcterms:W3CDTF">2020-10-12T11:48:58Z</dcterms:modified>
</cp:coreProperties>
</file>