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132" autoAdjust="0"/>
  </p:normalViewPr>
  <p:slideViewPr>
    <p:cSldViewPr snapToGrid="0">
      <p:cViewPr varScale="1">
        <p:scale>
          <a:sx n="32" d="100"/>
          <a:sy n="32" d="100"/>
        </p:scale>
        <p:origin x="19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2CCA-F1DF-49D1-980E-611B4D1A14B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15AC-BD24-4BD6-84F9-3381E52B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6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r>
              <a:rPr lang="zh-CN" altLang="en-US" dirty="0"/>
              <a:t>回答关键问题：如何才能确保获得创意呢？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u="sng" dirty="0"/>
              <a:t>创造力 就是为了那些不能在第一时间想到 优秀创意的人准备的。 </a:t>
            </a:r>
            <a:r>
              <a:rPr lang="en-US" altLang="zh-CN" u="sng" dirty="0"/>
              <a:t>- Jesse Share</a:t>
            </a:r>
          </a:p>
          <a:p>
            <a:endParaRPr lang="en-US" altLang="zh-CN" dirty="0"/>
          </a:p>
          <a:p>
            <a:r>
              <a:rPr lang="zh-CN" altLang="en-US" dirty="0"/>
              <a:t>以下给出</a:t>
            </a:r>
            <a:r>
              <a:rPr lang="en-US" altLang="zh-CN" dirty="0"/>
              <a:t>16</a:t>
            </a:r>
            <a:r>
              <a:rPr lang="zh-CN" altLang="en-US" dirty="0"/>
              <a:t>条建议，以确保获得创意。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12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为什么要用一张巨大的纸？</a:t>
            </a:r>
            <a:endParaRPr lang="en-US" altLang="zh-CN" b="1" dirty="0"/>
          </a:p>
          <a:p>
            <a:r>
              <a:rPr lang="zh-CN" altLang="en-US" b="0" dirty="0"/>
              <a:t>原因有</a:t>
            </a:r>
            <a:r>
              <a:rPr lang="en-US" altLang="zh-CN" b="0" dirty="0"/>
              <a:t>2</a:t>
            </a:r>
            <a:r>
              <a:rPr lang="zh-CN" altLang="en-US" b="0" dirty="0"/>
              <a:t>：</a:t>
            </a:r>
            <a:endParaRPr lang="en-US" altLang="zh-CN" b="0" dirty="0"/>
          </a:p>
          <a:p>
            <a:pPr marL="228600" indent="-228600">
              <a:buAutoNum type="arabicPeriod"/>
            </a:pPr>
            <a:r>
              <a:rPr lang="zh-CN" altLang="en-US" b="0" dirty="0"/>
              <a:t>用一张巨大的纸可以让所有人立刻看到。</a:t>
            </a:r>
            <a:endParaRPr lang="en-US" altLang="zh-CN" b="0" dirty="0"/>
          </a:p>
          <a:p>
            <a:pPr marL="228600" indent="-228600">
              <a:buAutoNum type="arabicPeriod"/>
            </a:pPr>
            <a:r>
              <a:rPr lang="zh-CN" altLang="en-US" b="0" dirty="0"/>
              <a:t>我们可以封存一个</a:t>
            </a:r>
            <a:r>
              <a:rPr lang="en-US" altLang="zh-CN" b="0" dirty="0"/>
              <a:t>idea</a:t>
            </a:r>
            <a:r>
              <a:rPr lang="zh-CN" altLang="en-US" b="0" dirty="0"/>
              <a:t>，一年后，当有人说：“嘿，我们去年想到的那些 关于 圆梦猫的 创意在哪里？</a:t>
            </a:r>
            <a:endParaRPr lang="en-US" altLang="zh-CN" b="0" dirty="0"/>
          </a:p>
          <a:p>
            <a:pPr marL="171450" indent="-171450">
              <a:buFontTx/>
              <a:buChar char="-"/>
            </a:pPr>
            <a:r>
              <a:rPr lang="zh-CN" altLang="en-US" b="0" dirty="0"/>
              <a:t>你就可以立刻将创意展开并放到墙上，然后重新开始你的头脑风暴，就像没有停下过一样。</a:t>
            </a:r>
            <a:endParaRPr lang="en-US" altLang="zh-CN" b="0" dirty="0"/>
          </a:p>
          <a:p>
            <a:pPr marL="0" indent="0">
              <a:buFontTx/>
              <a:buNone/>
            </a:pPr>
            <a:r>
              <a:rPr lang="zh-CN" altLang="en-US" b="0" dirty="0"/>
              <a:t>（巨大的纸已经购买）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8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愚蠢的想法要不要被记录下来？</a:t>
            </a:r>
            <a:endParaRPr lang="en-US" altLang="zh-CN" b="1" dirty="0"/>
          </a:p>
          <a:p>
            <a:pPr marL="0" indent="0">
              <a:buFontTx/>
              <a:buNone/>
            </a:pPr>
            <a:r>
              <a:rPr lang="zh-CN" altLang="en-US" b="0" dirty="0"/>
              <a:t>要，有时候一个愚蠢的想法会给你天才般的灵感，所以你应该把这些想法统统写下来。</a:t>
            </a:r>
            <a:endParaRPr lang="en-US" altLang="zh-CN" b="0" dirty="0"/>
          </a:p>
          <a:p>
            <a:pPr marL="0" indent="0">
              <a:buFontTx/>
              <a:buNone/>
            </a:pPr>
            <a:r>
              <a:rPr lang="zh-CN" altLang="en-US" b="0" dirty="0"/>
              <a:t>不要去检查，你必须克服对错误的恐惧，克服对愚蠢的恐惧。</a:t>
            </a:r>
            <a:endParaRPr lang="en-US" altLang="zh-CN" b="0" dirty="0"/>
          </a:p>
          <a:p>
            <a:pPr marL="0" indent="0">
              <a:buFontTx/>
              <a:buNone/>
            </a:pPr>
            <a:r>
              <a:rPr lang="zh-CN" altLang="en-US" b="0" dirty="0"/>
              <a:t>如果你正在和其他人一起进行头脑风暴，也不要审视他们，因为他们的愚蠢的想法也和你差不多。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0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创意清单按照优先级排列的好处是什么？</a:t>
            </a:r>
            <a:endParaRPr lang="en-US" altLang="zh-CN" b="1" dirty="0"/>
          </a:p>
          <a:p>
            <a:r>
              <a:rPr lang="en-US" altLang="zh-CN" b="0" dirty="0"/>
              <a:t>1.</a:t>
            </a:r>
            <a:r>
              <a:rPr lang="zh-CN" altLang="en-US" b="0" dirty="0"/>
              <a:t>交流方便</a:t>
            </a:r>
            <a:endParaRPr lang="en-US" altLang="zh-CN" b="0" dirty="0"/>
          </a:p>
          <a:p>
            <a:r>
              <a:rPr lang="en-US" altLang="zh-CN" b="0" dirty="0"/>
              <a:t>2.</a:t>
            </a:r>
            <a:r>
              <a:rPr lang="zh-CN" altLang="en-US" b="0" dirty="0"/>
              <a:t>创意质量的优先级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29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什么是颠覆设定？</a:t>
            </a:r>
            <a:endParaRPr lang="en-US" altLang="zh-CN" b="1" dirty="0"/>
          </a:p>
          <a:p>
            <a:r>
              <a:rPr lang="zh-CN" altLang="en-US" b="0" dirty="0"/>
              <a:t>简而言之 就是 假设正确的内容 再 打破假设。</a:t>
            </a:r>
            <a:endParaRPr lang="en-US" altLang="zh-CN" b="0" dirty="0"/>
          </a:p>
          <a:p>
            <a:r>
              <a:rPr lang="zh-CN" altLang="en-US" b="0" dirty="0"/>
              <a:t>例如：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正确假设：</a:t>
            </a:r>
            <a:endParaRPr lang="en-US" altLang="zh-CN" b="0" dirty="0"/>
          </a:p>
          <a:p>
            <a:r>
              <a:rPr lang="zh-CN" altLang="en-US" b="0" dirty="0"/>
              <a:t>“假设</a:t>
            </a:r>
            <a:r>
              <a:rPr lang="en-US" altLang="zh-CN" b="0" dirty="0"/>
              <a:t>MMO</a:t>
            </a:r>
            <a:r>
              <a:rPr lang="zh-CN" altLang="en-US" b="0" dirty="0"/>
              <a:t>是有社交的游戏”</a:t>
            </a:r>
            <a:endParaRPr lang="en-US" altLang="zh-CN" b="0" dirty="0"/>
          </a:p>
          <a:p>
            <a:r>
              <a:rPr lang="zh-CN" altLang="en-US" b="0" dirty="0"/>
              <a:t>打破假设：</a:t>
            </a:r>
            <a:endParaRPr lang="en-US" altLang="zh-CN" b="0" dirty="0"/>
          </a:p>
          <a:p>
            <a:r>
              <a:rPr lang="zh-CN" altLang="en-US" b="0" dirty="0"/>
              <a:t>“如果</a:t>
            </a:r>
            <a:r>
              <a:rPr lang="en-US" altLang="zh-CN" b="0" dirty="0"/>
              <a:t>MMO</a:t>
            </a:r>
            <a:r>
              <a:rPr lang="zh-CN" altLang="en-US" b="0" dirty="0"/>
              <a:t>没有社交呢？”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正确假设：</a:t>
            </a:r>
            <a:endParaRPr lang="en-US" altLang="zh-CN" b="0" dirty="0"/>
          </a:p>
          <a:p>
            <a:r>
              <a:rPr lang="zh-CN" altLang="en-US" b="0" dirty="0"/>
              <a:t>“假设</a:t>
            </a:r>
            <a:r>
              <a:rPr lang="en-US" altLang="zh-CN" b="0" dirty="0"/>
              <a:t>MMO</a:t>
            </a:r>
            <a:r>
              <a:rPr lang="zh-CN" altLang="en-US" b="0" dirty="0"/>
              <a:t>的人物都是人形的”</a:t>
            </a:r>
            <a:endParaRPr lang="en-US" altLang="zh-CN" b="0" dirty="0"/>
          </a:p>
          <a:p>
            <a:r>
              <a:rPr lang="zh-CN" altLang="en-US" b="0" dirty="0"/>
              <a:t>打破假设：</a:t>
            </a:r>
            <a:endParaRPr lang="en-US" altLang="zh-CN" b="0" dirty="0"/>
          </a:p>
          <a:p>
            <a:r>
              <a:rPr lang="zh-CN" altLang="en-US" b="0" dirty="0"/>
              <a:t>“如果</a:t>
            </a:r>
            <a:r>
              <a:rPr lang="en-US" altLang="zh-CN" b="0" dirty="0"/>
              <a:t>MMO</a:t>
            </a:r>
            <a:r>
              <a:rPr lang="zh-CN" altLang="en-US" b="0" dirty="0"/>
              <a:t>的人物有鸡形的呢？”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38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什么是组合搭配分类？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就是所谓的 组合创新，这是一个你没有创意时的办法。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例如：你决定做一款有关江湖的游戏。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可以列如下清单，然后开始组合搭配。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技术创意：</a:t>
            </a:r>
            <a:endParaRPr lang="en-US" altLang="zh-CN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手机游戏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手表游戏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="0" dirty="0"/>
              <a:t>VR</a:t>
            </a:r>
            <a:r>
              <a:rPr lang="zh-CN" altLang="en-US" b="0" dirty="0"/>
              <a:t>游戏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="0" dirty="0"/>
              <a:t>AI</a:t>
            </a:r>
            <a:r>
              <a:rPr lang="zh-CN" altLang="en-US" b="0" dirty="0"/>
              <a:t>游戏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="0" dirty="0"/>
              <a:t>PC</a:t>
            </a:r>
            <a:r>
              <a:rPr lang="zh-CN" altLang="en-US" b="0" dirty="0"/>
              <a:t>游戏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主机游戏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机制创意：</a:t>
            </a:r>
            <a:endParaRPr lang="en-US" altLang="zh-CN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模拟类游戏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赢家可以交到朋友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可以砍断身体部位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="0" dirty="0"/>
              <a:t>NPC</a:t>
            </a:r>
            <a:r>
              <a:rPr lang="zh-CN" altLang="en-US" b="0" dirty="0"/>
              <a:t>有好感度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可以吃人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可以贩卖人口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故事创意：</a:t>
            </a:r>
            <a:endParaRPr lang="en-US" altLang="zh-CN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男主是天龙人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女主是小三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男主是大掌门他爸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男主有很多武林高手朋友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美感创意：</a:t>
            </a:r>
            <a:endParaRPr lang="en-US" altLang="zh-CN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卡通渲染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话剧感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所有角色都是动物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用 </a:t>
            </a:r>
            <a:r>
              <a:rPr lang="en-US" altLang="zh-CN" b="0" dirty="0"/>
              <a:t>Don’t be so Serious </a:t>
            </a:r>
            <a:r>
              <a:rPr lang="zh-CN" altLang="en-US" b="0" dirty="0"/>
              <a:t>中文版做背景音乐</a:t>
            </a:r>
            <a:endParaRPr lang="en-US" altLang="zh-CN" b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dirty="0"/>
              <a:t>朋克武侠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尝试搭配组合：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以 社交为主题 在 智能手表上运行 赢家可以交到朋友 男主是天龙人 角色全是动物 的游戏。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随意搭配 创意会像雨后春笋般 出现。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18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为什么要自言自语？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自言自语看起来很傻逼，但独自头脑风暴时自言自语很有帮助。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大声说出一些事情会比在大脑中思考更加真实。尝试一下 </a:t>
            </a:r>
            <a:r>
              <a:rPr lang="en-US" altLang="zh-CN" b="0" dirty="0">
                <a:sym typeface="Wingdings" panose="05000000000000000000" pitchFamily="2" charset="2"/>
              </a:rPr>
              <a:t>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9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为什么要找一个搭档？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和其他人一起头脑风暴，与自己单独头脑风暴完全是两种体验。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找到合适的头脑风暴搭档能为你打开一个不同的世界。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而且能更快速的找到解决方案。因为创意会在你们之间来回弹跳。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找一些人来大声谈论，即使他们什么也没说，也能让事情更快的发展。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通常来说 不超过四人的小团队是最合适的。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头脑风暴 需要被限定在一个狭小问题上而不是一个开放性问题。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头脑风暴 要求每个人先 独立思考 独立的进行头脑风暴，然后聚集在一起 分享 交换 匹配他们的创意。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头脑风暴黑名单：</a:t>
            </a:r>
            <a:endParaRPr lang="en-US" altLang="zh-CN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过分钻牛角尖挑刺的人，我们不做科学 没必要 那么严谨 去打击创意。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偏好非常狭隘的人，不接受任何和他观点不同的建议和创意。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2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为什么要写下解决方案？</a:t>
            </a:r>
            <a:endParaRPr lang="en-US" altLang="zh-CN" b="1" dirty="0"/>
          </a:p>
          <a:p>
            <a:r>
              <a:rPr lang="zh-CN" altLang="en-US" dirty="0"/>
              <a:t>因为人的记忆力非常糟糕，更不用说需要把 几十个 甚至 上百个 创意碎片 混合拼接起来。</a:t>
            </a:r>
            <a:endParaRPr lang="en-US" altLang="zh-CN" dirty="0"/>
          </a:p>
          <a:p>
            <a:r>
              <a:rPr lang="zh-CN" altLang="en-US" dirty="0"/>
              <a:t>为了让自己避免混乱，为新创意腾出空间，写下创意然后就可以如释重负的去写下一个创意了。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8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记录创意的最好方式是什么呢？</a:t>
            </a:r>
            <a:endParaRPr lang="en-US" altLang="zh-CN" b="1" dirty="0"/>
          </a:p>
          <a:p>
            <a:r>
              <a:rPr lang="zh-CN" altLang="en-US" b="0" dirty="0"/>
              <a:t>选择最适合你的，有人喜欢打字，有人喜欢写字。</a:t>
            </a:r>
            <a:endParaRPr lang="en-US" altLang="zh-CN" b="0" dirty="0"/>
          </a:p>
          <a:p>
            <a:r>
              <a:rPr lang="zh-CN" altLang="en-US" b="0" dirty="0"/>
              <a:t>一支滑动的笔有特殊的魔法，能够将创意从你的头脑中拉出来，这是计算机键盘无法做到的</a:t>
            </a:r>
            <a:r>
              <a:rPr lang="en-US" altLang="zh-CN" b="0" dirty="0"/>
              <a:t> - </a:t>
            </a:r>
            <a:r>
              <a:rPr lang="zh-CN" altLang="en-US" b="0" dirty="0"/>
              <a:t>琳达</a:t>
            </a:r>
            <a:r>
              <a:rPr lang="en-US" altLang="zh-CN" b="0" dirty="0"/>
              <a:t>.</a:t>
            </a:r>
            <a:r>
              <a:rPr lang="zh-CN" altLang="en-US" b="0" dirty="0"/>
              <a:t>巴里</a:t>
            </a:r>
            <a:endParaRPr lang="en-US" altLang="zh-CN" b="0" dirty="0"/>
          </a:p>
          <a:p>
            <a:r>
              <a:rPr lang="zh-CN" altLang="en-US" b="0" dirty="0"/>
              <a:t>写在纸上可能更加无拘无束，肆意而为。可以拥有快速的更多的表达方式。</a:t>
            </a:r>
            <a:endParaRPr lang="en-US" altLang="zh-CN" b="0" dirty="0"/>
          </a:p>
          <a:p>
            <a:r>
              <a:rPr lang="zh-CN" altLang="en-US" b="0" dirty="0"/>
              <a:t>比如 圈出重点创意，画一些草图，用箭头把创意连接起来，直接杠掉无用的创意。</a:t>
            </a:r>
            <a:endParaRPr lang="en-US" altLang="zh-CN" b="0" dirty="0"/>
          </a:p>
          <a:p>
            <a:r>
              <a:rPr lang="zh-CN" altLang="en-US" b="0" dirty="0"/>
              <a:t>然后再把精华的部分输入计算机中。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5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如何表达一些难以用文字描述的创意？</a:t>
            </a:r>
            <a:endParaRPr lang="en-US" altLang="zh-CN" b="1" dirty="0"/>
          </a:p>
          <a:p>
            <a:r>
              <a:rPr lang="zh-CN" altLang="en-US" b="0" dirty="0"/>
              <a:t>画一些图吧，画的好不好无关紧要，尽管尝试就好了。</a:t>
            </a:r>
            <a:endParaRPr lang="en-US" altLang="zh-CN" b="0" dirty="0"/>
          </a:p>
          <a:p>
            <a:r>
              <a:rPr lang="zh-CN" altLang="en-US" b="0" dirty="0"/>
              <a:t>如果能生动的表达出创意的内容，不仅可以帮助你更容易的记下创意，你通过图画甚至能激发出更多的创意，尝试以下吧！</a:t>
            </a:r>
            <a:endParaRPr lang="en-US" altLang="zh-CN" b="0" dirty="0"/>
          </a:p>
          <a:p>
            <a:r>
              <a:rPr lang="zh-CN" altLang="en-US" b="0" dirty="0"/>
              <a:t>这条建议非常好用。</a:t>
            </a:r>
            <a:endParaRPr lang="en-US" altLang="zh-CN" b="0" dirty="0"/>
          </a:p>
          <a:p>
            <a:r>
              <a:rPr lang="zh-CN" altLang="en-US" b="0" dirty="0"/>
              <a:t>比如：想要制作一个关于老鼠的游戏，开始画几只老鼠吧，寥寥几笔 </a:t>
            </a:r>
            <a:r>
              <a:rPr lang="en-US" altLang="zh-CN" b="0" dirty="0"/>
              <a:t>+ </a:t>
            </a:r>
            <a:r>
              <a:rPr lang="zh-CN" altLang="en-US" b="0" dirty="0"/>
              <a:t>一些斑点。</a:t>
            </a:r>
            <a:endParaRPr lang="en-US" altLang="zh-CN" b="0" dirty="0"/>
          </a:p>
          <a:p>
            <a:r>
              <a:rPr lang="zh-CN" altLang="en-US" b="0" dirty="0"/>
              <a:t>即使一分钟前，脑海里还是一片混沌，你会发现创意开始在你脑中跳动。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4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如何表达一些难以用文字描述的创意？</a:t>
            </a:r>
            <a:endParaRPr lang="en-US" altLang="zh-CN" b="1" dirty="0"/>
          </a:p>
          <a:p>
            <a:r>
              <a:rPr lang="zh-CN" altLang="en-US" b="0" dirty="0"/>
              <a:t>和第三条建议解决的是同一个问题，放一些玩具在桌上吧，选择一些和你问题有关的玩具在桌上，再选择一些无关的玩具。</a:t>
            </a:r>
            <a:endParaRPr lang="en-US" altLang="zh-CN" b="0" dirty="0"/>
          </a:p>
          <a:p>
            <a:r>
              <a:rPr lang="zh-CN" altLang="en-US" b="0" dirty="0"/>
              <a:t>当人们看到这些玩具总想要谈一谈，谈论的越多越能激发你的创意。</a:t>
            </a:r>
            <a:endParaRPr lang="en-US" altLang="zh-CN" b="0" dirty="0"/>
          </a:p>
          <a:p>
            <a:r>
              <a:rPr lang="zh-CN" altLang="en-US" b="0" dirty="0"/>
              <a:t>如果有一块粘土或者彩泥更好，这样就能为你的创意制作一个小雕塑，听起来很傻，但创意就是这样产生的。</a:t>
            </a:r>
            <a:endParaRPr lang="en-US" altLang="zh-CN" b="0" dirty="0"/>
          </a:p>
          <a:p>
            <a:r>
              <a:rPr lang="zh-CN" altLang="en-US" b="0" dirty="0"/>
              <a:t>（彩泥已经购买在路上）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0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改变视角可以给创意带来什么好处？</a:t>
            </a:r>
            <a:endParaRPr lang="en-US" altLang="zh-CN" b="1" dirty="0"/>
          </a:p>
          <a:p>
            <a:r>
              <a:rPr lang="zh-CN" altLang="en-US" b="0" dirty="0"/>
              <a:t>每次看了一本深刻的书，一部深刻的电影，都会给你另一个角度来看待你的游戏。</a:t>
            </a:r>
            <a:endParaRPr lang="en-US" altLang="zh-CN" b="0" dirty="0"/>
          </a:p>
          <a:p>
            <a:r>
              <a:rPr lang="zh-CN" altLang="en-US" b="0" dirty="0"/>
              <a:t>那为什么我们总要停留在自己的工位上呢？</a:t>
            </a:r>
            <a:endParaRPr lang="en-US" altLang="zh-CN" b="0" dirty="0"/>
          </a:p>
          <a:p>
            <a:r>
              <a:rPr lang="zh-CN" altLang="en-US" b="0" dirty="0"/>
              <a:t>站在椅子上，从这个角度看待事物就会完全不一样了。</a:t>
            </a:r>
            <a:endParaRPr lang="en-US" altLang="zh-CN" b="0" dirty="0"/>
          </a:p>
          <a:p>
            <a:r>
              <a:rPr lang="zh-CN" altLang="en-US" b="0" dirty="0"/>
              <a:t>也可以去不同的地方，把自己沉浸在不同的环境中。</a:t>
            </a:r>
            <a:endParaRPr lang="en-US" altLang="zh-CN" b="0" dirty="0"/>
          </a:p>
          <a:p>
            <a:r>
              <a:rPr lang="zh-CN" altLang="en-US" b="0" dirty="0"/>
              <a:t>在公交车上，在鸭血粉丝汤店，在海滩边，在商场，在玩具店里，进行头脑风暴吧。</a:t>
            </a:r>
            <a:endParaRPr lang="en-US" altLang="zh-CN" b="0" dirty="0"/>
          </a:p>
          <a:p>
            <a:r>
              <a:rPr lang="zh-CN" altLang="en-US" b="0" dirty="0"/>
              <a:t>甚至倒立思考都不过分。</a:t>
            </a:r>
            <a:endParaRPr lang="en-US" altLang="zh-CN" b="0" dirty="0"/>
          </a:p>
          <a:p>
            <a:r>
              <a:rPr lang="zh-CN" altLang="en-US" b="0" dirty="0"/>
              <a:t>任何能够带来想象力或者让你思考新事物的方法都值得一试。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0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如何获得更多的创意？</a:t>
            </a:r>
            <a:endParaRPr lang="en-US" altLang="zh-CN" b="1" dirty="0"/>
          </a:p>
          <a:p>
            <a:r>
              <a:rPr lang="zh-CN" altLang="en-US" b="0" dirty="0"/>
              <a:t>已经有目标受众了？</a:t>
            </a:r>
            <a:endParaRPr lang="en-US" altLang="zh-CN" b="0" dirty="0"/>
          </a:p>
          <a:p>
            <a:r>
              <a:rPr lang="zh-CN" altLang="en-US" b="0" dirty="0"/>
              <a:t>  在商场里找到他们，他们在买什么？为什么买这些？去偷听他们，他们在谈论什么？什么对他们很重要？你需要像一个侦探一样密切关注这些人。</a:t>
            </a:r>
            <a:endParaRPr lang="en-US" altLang="zh-CN" b="0" dirty="0"/>
          </a:p>
          <a:p>
            <a:r>
              <a:rPr lang="zh-CN" altLang="en-US" b="0" dirty="0"/>
              <a:t>准备将古老无聊的机制 推陈出新？</a:t>
            </a:r>
            <a:endParaRPr lang="en-US" altLang="zh-CN" b="0" dirty="0"/>
          </a:p>
          <a:p>
            <a:r>
              <a:rPr lang="zh-CN" altLang="en-US" b="0" dirty="0"/>
              <a:t>  找到所有运用这套机制的游戏，并尽可能的多玩，还要玩一些不使用这套机制的游戏，推理一下他们在设计的时候可能是怎么想的，想想有什么可结合的。</a:t>
            </a:r>
            <a:endParaRPr lang="en-US" altLang="zh-CN" b="0" dirty="0"/>
          </a:p>
          <a:p>
            <a:r>
              <a:rPr lang="zh-CN" altLang="en-US" b="0" dirty="0"/>
              <a:t>已经锁定主题和故事线了？</a:t>
            </a:r>
            <a:endParaRPr lang="en-US" altLang="zh-CN" b="0" dirty="0"/>
          </a:p>
          <a:p>
            <a:r>
              <a:rPr lang="zh-CN" altLang="en-US" b="0" dirty="0"/>
              <a:t>  找出其他相似的改编故事、电影 去阅读他们。</a:t>
            </a:r>
            <a:endParaRPr lang="en-US" altLang="zh-CN" b="0" dirty="0"/>
          </a:p>
          <a:p>
            <a:r>
              <a:rPr lang="zh-CN" altLang="en-US" b="0" dirty="0"/>
              <a:t>已经设定了一项技术了吗？</a:t>
            </a:r>
            <a:endParaRPr lang="en-US" altLang="zh-CN" b="0" dirty="0"/>
          </a:p>
          <a:p>
            <a:r>
              <a:rPr lang="zh-CN" altLang="en-US" b="0" dirty="0"/>
              <a:t>  学习关于它的一切，在墙上贴满关于它的规则，找出它从未有人注意到的秘密。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1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开几个玩笑有什么好处？</a:t>
            </a:r>
            <a:endParaRPr lang="en-US" altLang="zh-CN" b="1" dirty="0"/>
          </a:p>
          <a:p>
            <a:r>
              <a:rPr lang="zh-CN" altLang="en-US" b="0" dirty="0"/>
              <a:t>在进行头脑风暴的时候，一些笑话能帮助你完成工作。</a:t>
            </a:r>
            <a:endParaRPr lang="en-US" altLang="zh-CN" b="0" dirty="0"/>
          </a:p>
          <a:p>
            <a:r>
              <a:rPr lang="zh-CN" altLang="en-US" b="0" dirty="0"/>
              <a:t>原因如下：</a:t>
            </a:r>
            <a:endParaRPr lang="en-US" altLang="zh-CN" b="0" dirty="0"/>
          </a:p>
          <a:p>
            <a:r>
              <a:rPr lang="zh-CN" altLang="en-US" b="0" dirty="0"/>
              <a:t>笑话能够放松我们的大脑，让我们从之前遗漏的角度看待事物，比如：</a:t>
            </a:r>
            <a:endParaRPr lang="en-US" altLang="zh-CN" b="0" dirty="0"/>
          </a:p>
          <a:p>
            <a:endParaRPr lang="en-US" altLang="zh-CN" b="0" dirty="0"/>
          </a:p>
          <a:p>
            <a:pPr marL="171450" indent="-171450">
              <a:buFontTx/>
              <a:buChar char="-"/>
            </a:pPr>
            <a:r>
              <a:rPr lang="zh-CN" altLang="en-US" b="0" dirty="0"/>
              <a:t>你是一个鸭血粉丝汤 恐惧症患者吗？</a:t>
            </a:r>
            <a:endParaRPr lang="en-US" altLang="zh-CN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b="0" dirty="0"/>
              <a:t>一个猫突然会说话了？</a:t>
            </a:r>
            <a:endParaRPr lang="en-US" altLang="zh-CN" b="0" dirty="0"/>
          </a:p>
          <a:p>
            <a:pPr marL="171450" indent="-171450">
              <a:buFontTx/>
              <a:buChar char="-"/>
            </a:pPr>
            <a:r>
              <a:rPr lang="zh-CN" altLang="en-US" b="0" dirty="0"/>
              <a:t>你在游戏中的好朋友被杀了，但你对他完全没有印象。</a:t>
            </a:r>
            <a:endParaRPr lang="en-US" altLang="zh-CN" b="0" dirty="0"/>
          </a:p>
          <a:p>
            <a:pPr marL="171450" indent="-171450">
              <a:buFontTx/>
              <a:buChar char="-"/>
            </a:pPr>
            <a:endParaRPr lang="en-US" altLang="zh-CN" b="0" dirty="0"/>
          </a:p>
          <a:p>
            <a:r>
              <a:rPr lang="zh-CN" altLang="en-US" b="0" dirty="0"/>
              <a:t>但也有些注意点：笑话会让你跑题，特别是团队讨论时，跑题没问题 很多好创意都是在分心的时候想出来的，但最终一定要回归主题 回归正轨。</a:t>
            </a:r>
            <a:endParaRPr lang="en-US" altLang="zh-CN" b="0" dirty="0"/>
          </a:p>
          <a:p>
            <a:r>
              <a:rPr lang="zh-CN" altLang="en-US" b="0" dirty="0"/>
              <a:t>团队头脑风暴应该遵循一个规则：谁先跑题了，谁就要负责将话题引回正轨。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7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头脑风暴会不会产生很大开销？</a:t>
            </a:r>
            <a:endParaRPr lang="en-US" altLang="zh-CN" b="1" dirty="0"/>
          </a:p>
          <a:p>
            <a:endParaRPr lang="en-US" altLang="zh-CN" b="0" dirty="0"/>
          </a:p>
          <a:p>
            <a:r>
              <a:rPr lang="zh-CN" altLang="en-US" b="0" dirty="0"/>
              <a:t>头脑风暴不是节约资源的时候，永远不要让材料挡住你创造性的步伐。</a:t>
            </a:r>
            <a:endParaRPr lang="en-US" altLang="zh-CN" b="0" dirty="0"/>
          </a:p>
          <a:p>
            <a:r>
              <a:rPr lang="zh-CN" altLang="en-US" b="0" dirty="0"/>
              <a:t>在进行头脑风暴的时候，使用最好的钢笔，写最大的字，且只在纸的一面写</a:t>
            </a:r>
            <a:r>
              <a:rPr lang="en-US" altLang="zh-CN" b="0" dirty="0"/>
              <a:t>…</a:t>
            </a:r>
          </a:p>
          <a:p>
            <a:r>
              <a:rPr lang="zh-CN" altLang="en-US" b="0" dirty="0"/>
              <a:t>伟大的创意需要仪式感！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15AC-BD24-4BD6-84F9-3381E52B40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9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2F54-E158-4C49-80D0-11821133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C49E2B-E74E-82A3-F872-17BB8F0A2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5F9A0-BDD5-2AFB-527D-D6ED2541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811F7-8FF5-5A37-D327-52CA3952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5E611-6A9D-5BA5-A9C5-1C905BD1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5D3B-13C1-886B-C6C8-DA4CF73E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5D814E-67C9-D890-F82D-50A34F412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FFD9D-B668-21C1-ECBE-88B38FCD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7A936-D193-9517-0219-00435508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37C76-52A3-4ACE-A911-068E6AE6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F01E24-6AD9-C42B-9C61-BC28EE0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A08C7-0951-3F59-F9FC-DAA3B90E7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11D53-D553-6814-FE3E-F01CEF71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6BF97-0835-84CD-55BE-C89AEB5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EE61F-1C26-1C08-835C-9DBBAD6D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2482-C2EC-293C-1641-315DE816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0A073-7639-24EB-08E4-B1A9A07F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CC853-5A13-CC6A-C881-8EDFC7E1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CB380-AB5F-5190-4B17-FEC55C59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A8079-A7B1-CBA4-8C2D-2A8621F0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2C5D4-81B3-5AE4-5160-BD9A68CB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7A61E-78EE-DE6B-F3C4-4AF576EE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49448-2CE8-3244-F2FC-FD6C2A27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EFD50-51B0-F628-57BD-E8F440C2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3B2A0-89B0-7758-1F3C-2017DE74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5DA9-F907-DBC8-84A9-77F678D5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6EF6C-E42A-CA10-2953-50EC67E0E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35B8A-2F41-A030-8C6E-CB7F47115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77FD4-35A4-92D1-2EC8-7F13D3F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E6737-0302-7E98-FBF7-65D2BF24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2B48D-4426-6EB9-1359-019E7371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2BF-A5A1-D603-856E-F721F5E4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BBA64-5DB1-AE66-1344-FFBF6D8F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EBC47D-2BB7-1D34-4B1E-305C79D1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C19FBB-B242-980C-CB49-06DD2BA8C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9343A-29FE-93C8-F06C-1921089E4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CCB047-D0E4-9473-DF59-EFDE7B37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43F577-7514-B57B-772A-68770874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BD0E3F-D799-2393-82EA-5885E4E3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1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2BF7A-ACF9-AC06-6D62-EF842164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D46D1-D194-83CF-7C25-76F7D86D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FCE212-7FB3-86CE-0736-0ABDD369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23789D-2A7C-8F0D-9F49-BFC59C1A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308C4-12F6-26FA-3C20-BD7ACB3F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68247-4C6D-6AC5-C07D-0C4B69E3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B16E5-61E9-8754-6F34-8DEB0975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3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B2F1-8295-D2D6-04A4-55159319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6CFE4-9D14-E58B-B59D-4E142E79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BFCB0-46F3-5821-1328-054FA12E9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6946B-EB7F-913E-97AE-C7A630EB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4BB9F-C94E-1D1A-36C6-28432321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88035-9BFD-733F-051F-EF6462F8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62D5-5A95-D7C9-673A-400B3213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33913-674B-E828-A411-045F78AE5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45D84-C865-43C4-2CC5-96791FFDB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B70BD-2EC4-C6B4-3336-E96BBE9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90503-89D8-5479-ACE0-E09FF827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90104-6129-9944-32B0-F744E831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52C349-70FE-3C84-5292-99AD83B1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9684C-81D7-0DD0-CA82-2FF8947A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716C-7A1A-F94D-F130-71FA3D9AA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B88A-82F4-4C65-8EA5-B122AE0AD18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36578-4405-A3E0-927D-3EF8F7E91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E6D99-B0FE-BF1D-4C0C-807194D62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9DEF-5933-439D-A457-6F072D8C8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2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</a:t>
            </a:r>
            <a:r>
              <a:rPr lang="en-US" altLang="zh-CN" dirty="0"/>
              <a:t>15</a:t>
            </a:r>
            <a:r>
              <a:rPr lang="zh-CN" altLang="en-US" dirty="0"/>
              <a:t>条建议</a:t>
            </a:r>
          </a:p>
        </p:txBody>
      </p:sp>
    </p:spTree>
    <p:extLst>
      <p:ext uri="{BB962C8B-B14F-4D97-AF65-F5344CB8AC3E}">
        <p14:creationId xmlns:p14="http://schemas.microsoft.com/office/powerpoint/2010/main" val="396436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用一张巨大的纸</a:t>
            </a:r>
          </a:p>
        </p:txBody>
      </p:sp>
    </p:spTree>
    <p:extLst>
      <p:ext uri="{BB962C8B-B14F-4D97-AF65-F5344CB8AC3E}">
        <p14:creationId xmlns:p14="http://schemas.microsoft.com/office/powerpoint/2010/main" val="79109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记下所有东西</a:t>
            </a:r>
          </a:p>
        </p:txBody>
      </p:sp>
    </p:spTree>
    <p:extLst>
      <p:ext uri="{BB962C8B-B14F-4D97-AF65-F5344CB8AC3E}">
        <p14:creationId xmlns:p14="http://schemas.microsoft.com/office/powerpoint/2010/main" val="171264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创意排序</a:t>
            </a:r>
          </a:p>
        </p:txBody>
      </p:sp>
    </p:spTree>
    <p:extLst>
      <p:ext uri="{BB962C8B-B14F-4D97-AF65-F5344CB8AC3E}">
        <p14:creationId xmlns:p14="http://schemas.microsoft.com/office/powerpoint/2010/main" val="283603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颠覆设定</a:t>
            </a:r>
          </a:p>
        </p:txBody>
      </p:sp>
    </p:spTree>
    <p:extLst>
      <p:ext uri="{BB962C8B-B14F-4D97-AF65-F5344CB8AC3E}">
        <p14:creationId xmlns:p14="http://schemas.microsoft.com/office/powerpoint/2010/main" val="328295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组合搭配分类</a:t>
            </a:r>
          </a:p>
        </p:txBody>
      </p:sp>
    </p:spTree>
    <p:extLst>
      <p:ext uri="{BB962C8B-B14F-4D97-AF65-F5344CB8AC3E}">
        <p14:creationId xmlns:p14="http://schemas.microsoft.com/office/powerpoint/2010/main" val="304102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自言自语</a:t>
            </a:r>
          </a:p>
        </p:txBody>
      </p:sp>
    </p:spTree>
    <p:extLst>
      <p:ext uri="{BB962C8B-B14F-4D97-AF65-F5344CB8AC3E}">
        <p14:creationId xmlns:p14="http://schemas.microsoft.com/office/powerpoint/2010/main" val="142260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找一个搭档</a:t>
            </a:r>
          </a:p>
        </p:txBody>
      </p:sp>
    </p:spTree>
    <p:extLst>
      <p:ext uri="{BB962C8B-B14F-4D97-AF65-F5344CB8AC3E}">
        <p14:creationId xmlns:p14="http://schemas.microsoft.com/office/powerpoint/2010/main" val="136476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记下答案</a:t>
            </a:r>
          </a:p>
        </p:txBody>
      </p:sp>
    </p:spTree>
    <p:extLst>
      <p:ext uri="{BB962C8B-B14F-4D97-AF65-F5344CB8AC3E}">
        <p14:creationId xmlns:p14="http://schemas.microsoft.com/office/powerpoint/2010/main" val="167434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写在纸上还是写在计算机中</a:t>
            </a:r>
          </a:p>
        </p:txBody>
      </p:sp>
    </p:spTree>
    <p:extLst>
      <p:ext uri="{BB962C8B-B14F-4D97-AF65-F5344CB8AC3E}">
        <p14:creationId xmlns:p14="http://schemas.microsoft.com/office/powerpoint/2010/main" val="101752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草图</a:t>
            </a:r>
          </a:p>
        </p:txBody>
      </p:sp>
    </p:spTree>
    <p:extLst>
      <p:ext uri="{BB962C8B-B14F-4D97-AF65-F5344CB8AC3E}">
        <p14:creationId xmlns:p14="http://schemas.microsoft.com/office/powerpoint/2010/main" val="142239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玩具</a:t>
            </a:r>
          </a:p>
        </p:txBody>
      </p:sp>
    </p:spTree>
    <p:extLst>
      <p:ext uri="{BB962C8B-B14F-4D97-AF65-F5344CB8AC3E}">
        <p14:creationId xmlns:p14="http://schemas.microsoft.com/office/powerpoint/2010/main" val="6208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改变你的视角</a:t>
            </a:r>
          </a:p>
        </p:txBody>
      </p:sp>
    </p:spTree>
    <p:extLst>
      <p:ext uri="{BB962C8B-B14F-4D97-AF65-F5344CB8AC3E}">
        <p14:creationId xmlns:p14="http://schemas.microsoft.com/office/powerpoint/2010/main" val="315700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沉浸你自己</a:t>
            </a:r>
          </a:p>
        </p:txBody>
      </p:sp>
    </p:spTree>
    <p:extLst>
      <p:ext uri="{BB962C8B-B14F-4D97-AF65-F5344CB8AC3E}">
        <p14:creationId xmlns:p14="http://schemas.microsoft.com/office/powerpoint/2010/main" val="167503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开几个玩笑</a:t>
            </a:r>
          </a:p>
        </p:txBody>
      </p:sp>
    </p:spTree>
    <p:extLst>
      <p:ext uri="{BB962C8B-B14F-4D97-AF65-F5344CB8AC3E}">
        <p14:creationId xmlns:p14="http://schemas.microsoft.com/office/powerpoint/2010/main" val="183199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594F-B349-A2C4-6AEB-5EDC80E9F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头脑风暴建议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6CF07-E5CD-926F-218B-AE14E4A71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不惜代价</a:t>
            </a:r>
          </a:p>
        </p:txBody>
      </p:sp>
    </p:spTree>
    <p:extLst>
      <p:ext uri="{BB962C8B-B14F-4D97-AF65-F5344CB8AC3E}">
        <p14:creationId xmlns:p14="http://schemas.microsoft.com/office/powerpoint/2010/main" val="229663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1709</Words>
  <Application>Microsoft Office PowerPoint</Application>
  <PresentationFormat>宽屏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头脑风暴15条建议</vt:lpstr>
      <vt:lpstr>头脑风暴建议1</vt:lpstr>
      <vt:lpstr>头脑风暴建议2</vt:lpstr>
      <vt:lpstr>头脑风暴建议3</vt:lpstr>
      <vt:lpstr>头脑风暴建议4</vt:lpstr>
      <vt:lpstr>头脑风暴建议5</vt:lpstr>
      <vt:lpstr>头脑风暴建议6</vt:lpstr>
      <vt:lpstr>头脑风暴建议7</vt:lpstr>
      <vt:lpstr>头脑风暴建议8</vt:lpstr>
      <vt:lpstr>头脑风暴建议9</vt:lpstr>
      <vt:lpstr>头脑风暴建议10</vt:lpstr>
      <vt:lpstr>头脑风暴建议11</vt:lpstr>
      <vt:lpstr>头脑风暴建议12</vt:lpstr>
      <vt:lpstr>头脑风暴建议13</vt:lpstr>
      <vt:lpstr>头脑风暴建议14</vt:lpstr>
      <vt:lpstr>头脑风暴建议15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头脑风暴16条建议</dc:title>
  <dc:creator>shen jiexiang</dc:creator>
  <cp:lastModifiedBy>shen jiexiang</cp:lastModifiedBy>
  <cp:revision>73</cp:revision>
  <dcterms:created xsi:type="dcterms:W3CDTF">2023-03-23T05:58:15Z</dcterms:created>
  <dcterms:modified xsi:type="dcterms:W3CDTF">2023-03-24T10:00:34Z</dcterms:modified>
</cp:coreProperties>
</file>