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  <p:sldId id="264" r:id="rId9"/>
    <p:sldId id="274" r:id="rId10"/>
    <p:sldId id="265" r:id="rId11"/>
    <p:sldId id="268" r:id="rId12"/>
    <p:sldId id="269" r:id="rId13"/>
    <p:sldId id="270" r:id="rId14"/>
    <p:sldId id="267" r:id="rId15"/>
    <p:sldId id="272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6D1D-D483-45D5-BF48-0F6ABF77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8CF02-FD36-4415-B91B-9FB99AB5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6205-72F0-4EE0-A0E7-0D05EA19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5D274-0D4F-4053-96AE-ABAD38B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940EA-CBF2-4360-AB62-F3CE77C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0099-8594-4683-A2E5-FFF6D6ED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190D3-A52A-4FED-BC7B-8A40843FC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F0A55-F9B5-4720-A304-A00896F9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E7B4D-20FF-41D8-B4E6-66E82D5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C5A00-AECB-47F8-9C1C-13715AC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2FB90-D680-4DCD-93AF-A2970905E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0725B-3658-4BBE-BEA8-1C3E7D4CD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4DB2E-D98C-4093-A254-A1C6E31A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5C0E-622A-4636-951C-2AA7AAF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27CA5-05FF-41BC-A4EB-2A1535C4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DEC39-D6B6-4C84-8A2F-C641B972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129B5-C7C7-4CE0-9E2A-3779E0FD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B12C3-BCD8-4435-B48B-6B752AF4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9E1C6-4FF4-41A3-BDF5-924293D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86F80-969C-4CD9-AC81-19D84068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1C05-52ED-4E6B-97FE-C8075C76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33CB-5CB4-40BF-BD2E-2B89ADDE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E53B3-70C6-4DA5-A86F-573C441E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09C2B-D9B2-489C-BB8D-776DFCA2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FA163-D3F7-497A-B48D-B1FDC27B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8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87DB-D4FA-4350-AE96-A250EE0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A85E9-EA0D-4D9B-AE5C-F4688DD9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84A59-402B-448D-9F0B-9CDA9986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82118-BE4D-4AFF-B7FF-82D0EC1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9F45C-D863-438A-981C-C1BFEFB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A73E2-1F8E-4892-9831-35077CF9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2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508A8-8A2C-45D0-8A73-59273243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42C3C-DF18-4FA5-9646-8ECCDFC0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27888-05D0-471A-B73D-3C8F14FF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BA86B-0393-4A6F-A36D-A478D5F6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B639B-6B3B-46D1-A95A-80235F52B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D675F-3D3E-4928-860C-8B21E5FD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6BB1B9-10C9-45E7-B6D7-56A4610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665A45-3881-4E38-BEFA-2324AD3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0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30E13-E556-4110-8CBB-8A88D596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C883E5-9C25-4D67-B66F-EA1E5A4F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52FF92-513C-4FB0-87F7-8B88D5F7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0164D-D943-4F7C-B541-5DCD79C9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A346D-BED8-44BE-8EA9-404C2204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F7184-2E14-4C39-876B-96A5F5A6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159EC-2CA7-45B7-A8D2-0BDCFD54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6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616D-6EAC-451E-AD01-90D7AE1F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2B075-50AD-4285-AAC3-8CE9D5DB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7B9E0-BBFE-417D-BA96-0D3D6046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6110-93F6-4FAC-B1B3-31932022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A1D16-AAB7-408E-B76E-FD52EF0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34E76-47CB-4F15-B99F-85F6C7FE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3756F-36EC-484C-8C32-FB7604DE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70519-13FE-463C-BBD8-8788F9C6C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0D6F4-A53F-4DD4-9CED-765EEC14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86544-B74D-4B70-9B2A-A20BFB6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992E8-F8D8-401F-B837-EA6BB82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F6801-5360-4E81-B46D-EE3198E2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03EC3-FF51-4E7D-AF63-AEEA0A3D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A95C8-0871-4B87-B157-F7774F45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28738-6EBF-4EFD-94E7-C8798C697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2B49-1274-44A2-8FFE-C7817630A4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847EC-765E-475F-A6B8-D32362DD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27B03-F3EF-490F-AAEF-366AFDE2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3794-C77E-4C38-97E0-F7BC8985B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C5492-4083-4FD5-8D16-C302717D9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Cache 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A76868-9FC5-4C4D-8C9A-2FF04A4B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朱越</a:t>
            </a:r>
            <a:endParaRPr lang="en-US" altLang="zh-CN" dirty="0"/>
          </a:p>
          <a:p>
            <a:r>
              <a:rPr lang="en-US" altLang="zh-CN" dirty="0"/>
              <a:t>1900017702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54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217FE681-A22C-45EF-81A8-D27FCC6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" y="301747"/>
            <a:ext cx="10515600" cy="8447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s=5,E=1,b=5</a:t>
            </a:r>
            <a:endParaRPr lang="zh-CN" altLang="en-US" sz="3600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C729B088-52BB-4190-BD8C-47D8CF4EE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19364"/>
              </p:ext>
            </p:extLst>
          </p:nvPr>
        </p:nvGraphicFramePr>
        <p:xfrm>
          <a:off x="994532" y="2328370"/>
          <a:ext cx="10515600" cy="766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923693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787350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62092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4435622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48204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1416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41253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42159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89395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92915715"/>
                    </a:ext>
                  </a:extLst>
                </a:gridCol>
              </a:tblGrid>
              <a:tr h="766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68199"/>
                  </a:ext>
                </a:extLst>
              </a:tr>
            </a:tbl>
          </a:graphicData>
        </a:graphic>
      </p:graphicFrame>
      <p:sp>
        <p:nvSpPr>
          <p:cNvPr id="22" name="左大括号 21">
            <a:extLst>
              <a:ext uri="{FF2B5EF4-FFF2-40B4-BE49-F238E27FC236}">
                <a16:creationId xmlns:a16="http://schemas.microsoft.com/office/drawing/2014/main" id="{8C07C8F7-2C22-4456-A77E-5BFC2DF23CEE}"/>
              </a:ext>
            </a:extLst>
          </p:cNvPr>
          <p:cNvSpPr/>
          <p:nvPr/>
        </p:nvSpPr>
        <p:spPr>
          <a:xfrm rot="16200000">
            <a:off x="3333034" y="821037"/>
            <a:ext cx="580796" cy="5257800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动作按钮: 后退或前一项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0F8648-90DB-4710-BFE0-AC7F447C2E5E}"/>
              </a:ext>
            </a:extLst>
          </p:cNvPr>
          <p:cNvSpPr/>
          <p:nvPr/>
        </p:nvSpPr>
        <p:spPr>
          <a:xfrm>
            <a:off x="288306" y="2328370"/>
            <a:ext cx="565609" cy="766746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04256438-BF98-4C0E-A3FF-ED247FBEE527}"/>
              </a:ext>
            </a:extLst>
          </p:cNvPr>
          <p:cNvSpPr/>
          <p:nvPr/>
        </p:nvSpPr>
        <p:spPr>
          <a:xfrm rot="16200000">
            <a:off x="8590834" y="821037"/>
            <a:ext cx="580796" cy="5257800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E960422E-E706-4018-99BA-29FBCC9D1DEC}"/>
              </a:ext>
            </a:extLst>
          </p:cNvPr>
          <p:cNvSpPr/>
          <p:nvPr/>
        </p:nvSpPr>
        <p:spPr>
          <a:xfrm rot="5400000">
            <a:off x="10332406" y="1146793"/>
            <a:ext cx="258771" cy="2096678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C34E68-67AA-4763-B466-BF995DB8D60E}"/>
              </a:ext>
            </a:extLst>
          </p:cNvPr>
          <p:cNvSpPr txBox="1"/>
          <p:nvPr/>
        </p:nvSpPr>
        <p:spPr>
          <a:xfrm>
            <a:off x="8480200" y="3873573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块偏移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F510BC-D8C7-421B-9389-13627618502C}"/>
              </a:ext>
            </a:extLst>
          </p:cNvPr>
          <p:cNvSpPr txBox="1"/>
          <p:nvPr/>
        </p:nvSpPr>
        <p:spPr>
          <a:xfrm>
            <a:off x="3202760" y="3866503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组索引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C4AEF1-469F-41A0-8577-31BC1C3855F0}"/>
              </a:ext>
            </a:extLst>
          </p:cNvPr>
          <p:cNvSpPr txBox="1"/>
          <p:nvPr/>
        </p:nvSpPr>
        <p:spPr>
          <a:xfrm>
            <a:off x="99771" y="3804757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E8C72D-ADC5-4EAB-ACE1-13E5419C59DA}"/>
              </a:ext>
            </a:extLst>
          </p:cNvPr>
          <p:cNvSpPr txBox="1"/>
          <p:nvPr/>
        </p:nvSpPr>
        <p:spPr>
          <a:xfrm>
            <a:off x="10261075" y="1586367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439019A3-E89F-4E60-BCD5-D8CF07ED47F3}"/>
              </a:ext>
            </a:extLst>
          </p:cNvPr>
          <p:cNvSpPr/>
          <p:nvPr/>
        </p:nvSpPr>
        <p:spPr>
          <a:xfrm rot="5400000">
            <a:off x="8623625" y="-741352"/>
            <a:ext cx="515213" cy="5257799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8DDA19-FB62-4852-ABD8-0B08CB1EBAFC}"/>
              </a:ext>
            </a:extLst>
          </p:cNvPr>
          <p:cNvSpPr txBox="1"/>
          <p:nvPr/>
        </p:nvSpPr>
        <p:spPr>
          <a:xfrm>
            <a:off x="8538331" y="1043732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79A122DE-7E0C-4BA3-8364-B866F8E79735}"/>
              </a:ext>
            </a:extLst>
          </p:cNvPr>
          <p:cNvSpPr/>
          <p:nvPr/>
        </p:nvSpPr>
        <p:spPr>
          <a:xfrm rot="5400000">
            <a:off x="6730122" y="-2610130"/>
            <a:ext cx="1123026" cy="8436993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7F05F9-A77D-407C-B13E-AEF4FA949FDC}"/>
              </a:ext>
            </a:extLst>
          </p:cNvPr>
          <p:cNvSpPr txBox="1"/>
          <p:nvPr/>
        </p:nvSpPr>
        <p:spPr>
          <a:xfrm>
            <a:off x="7477029" y="675553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63770012-3F05-47B6-9A05-C8843E49CD42}"/>
              </a:ext>
            </a:extLst>
          </p:cNvPr>
          <p:cNvSpPr/>
          <p:nvPr/>
        </p:nvSpPr>
        <p:spPr>
          <a:xfrm rot="5400000">
            <a:off x="5444515" y="-3828857"/>
            <a:ext cx="1615634" cy="10515601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EBEED0-21E6-44C6-A25C-FEBC476C5053}"/>
              </a:ext>
            </a:extLst>
          </p:cNvPr>
          <p:cNvSpPr txBox="1"/>
          <p:nvPr/>
        </p:nvSpPr>
        <p:spPr>
          <a:xfrm>
            <a:off x="5850904" y="223596"/>
            <a:ext cx="108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EE9F2-B31A-46A8-8212-A0A7840AE6A9}"/>
              </a:ext>
            </a:extLst>
          </p:cNvPr>
          <p:cNvSpPr txBox="1"/>
          <p:nvPr/>
        </p:nvSpPr>
        <p:spPr>
          <a:xfrm>
            <a:off x="853915" y="4174089"/>
            <a:ext cx="8450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</a:t>
            </a:r>
            <a:r>
              <a:rPr lang="en-US" altLang="zh-CN" dirty="0"/>
              <a:t>32</a:t>
            </a:r>
            <a:r>
              <a:rPr lang="zh-CN" altLang="en-US" dirty="0"/>
              <a:t>类似，但每隔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r>
              <a:rPr lang="zh-CN" altLang="en-US" dirty="0"/>
              <a:t>长度，组索引相同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这意味着如果仍然按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分块，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行之间会冲突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每隔</a:t>
            </a:r>
            <a:r>
              <a:rPr lang="en-US" altLang="zh-CN" dirty="0"/>
              <a:t>4</a:t>
            </a:r>
            <a:r>
              <a:rPr lang="zh-CN" altLang="en-US" dirty="0"/>
              <a:t>行恰好组索引相同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en-US" altLang="zh-CN" dirty="0"/>
              <a:t>4</a:t>
            </a:r>
            <a:r>
              <a:rPr lang="zh-CN" altLang="en-US" dirty="0"/>
              <a:t>行复制到</a:t>
            </a:r>
            <a:r>
              <a:rPr lang="en-US" altLang="zh-CN" dirty="0"/>
              <a:t>4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超过了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能不能利用块之间的一些关系？</a:t>
            </a:r>
            <a:endParaRPr lang="en-US" altLang="zh-CN" dirty="0"/>
          </a:p>
          <a:p>
            <a:pPr lvl="1"/>
            <a:r>
              <a:rPr lang="zh-CN" altLang="en-US" dirty="0"/>
              <a:t>每次加载</a:t>
            </a:r>
            <a:r>
              <a:rPr lang="en-US" altLang="zh-CN" dirty="0"/>
              <a:t>A</a:t>
            </a:r>
            <a:r>
              <a:rPr lang="zh-CN" altLang="en-US" dirty="0"/>
              <a:t>的一行</a:t>
            </a:r>
            <a:r>
              <a:rPr lang="en-US" altLang="zh-CN" dirty="0"/>
              <a:t>4</a:t>
            </a:r>
            <a:r>
              <a:rPr lang="zh-CN" altLang="en-US" dirty="0"/>
              <a:t>列的时候，其实对另外</a:t>
            </a:r>
            <a:r>
              <a:rPr lang="en-US" altLang="zh-CN" dirty="0"/>
              <a:t>4</a:t>
            </a:r>
            <a:r>
              <a:rPr lang="zh-CN" altLang="en-US" dirty="0"/>
              <a:t>列的访问也不会导致</a:t>
            </a:r>
            <a:r>
              <a:rPr lang="en-US" altLang="zh-CN" dirty="0"/>
              <a:t>miss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B</a:t>
            </a:r>
            <a:r>
              <a:rPr lang="zh-CN" altLang="en-US" dirty="0"/>
              <a:t>的存储同理，不妨把</a:t>
            </a:r>
            <a:r>
              <a:rPr lang="en-US" altLang="zh-CN" dirty="0"/>
              <a:t>A</a:t>
            </a:r>
            <a:r>
              <a:rPr lang="zh-CN" altLang="en-US" dirty="0"/>
              <a:t>额外的</a:t>
            </a:r>
            <a:r>
              <a:rPr lang="en-US" altLang="zh-CN" dirty="0"/>
              <a:t>4</a:t>
            </a:r>
            <a:r>
              <a:rPr lang="zh-CN" altLang="en-US" dirty="0"/>
              <a:t>列复制到</a:t>
            </a:r>
            <a:r>
              <a:rPr lang="en-US" altLang="zh-CN" dirty="0"/>
              <a:t>B</a:t>
            </a:r>
            <a:r>
              <a:rPr lang="zh-CN" altLang="en-US" dirty="0"/>
              <a:t>中对应的部分，也不导致</a:t>
            </a:r>
            <a:r>
              <a:rPr lang="en-US" altLang="zh-CN" dirty="0"/>
              <a:t>miss</a:t>
            </a:r>
          </a:p>
          <a:p>
            <a:pPr lvl="1"/>
            <a:r>
              <a:rPr lang="zh-CN" altLang="en-US" dirty="0"/>
              <a:t>如果能利用到这些额外的部分，就可以减少</a:t>
            </a:r>
            <a:r>
              <a:rPr lang="en-US" altLang="zh-CN" dirty="0"/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17288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141C-4601-4DDA-A4A6-7C597F38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E8EF61F-5013-4490-ADBA-8A75E408A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50670"/>
              </p:ext>
            </p:extLst>
          </p:nvPr>
        </p:nvGraphicFramePr>
        <p:xfrm>
          <a:off x="1117600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DB78150-B50F-46BE-9927-3641D5AC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5404"/>
              </p:ext>
            </p:extLst>
          </p:nvPr>
        </p:nvGraphicFramePr>
        <p:xfrm>
          <a:off x="1117600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(2)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6297F6C-5D98-4A65-A4CF-0EFC724F8EFD}"/>
              </a:ext>
            </a:extLst>
          </p:cNvPr>
          <p:cNvSpPr txBox="1"/>
          <p:nvPr/>
        </p:nvSpPr>
        <p:spPr>
          <a:xfrm>
            <a:off x="293802" y="2641862"/>
            <a:ext cx="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29CB3E-E9FD-4074-A1A3-089C52936D44}"/>
              </a:ext>
            </a:extLst>
          </p:cNvPr>
          <p:cNvSpPr txBox="1"/>
          <p:nvPr/>
        </p:nvSpPr>
        <p:spPr>
          <a:xfrm>
            <a:off x="293802" y="4875155"/>
            <a:ext cx="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CE9C96E2-6A00-48B2-A03A-36F11BFD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6912"/>
              </p:ext>
            </p:extLst>
          </p:nvPr>
        </p:nvGraphicFramePr>
        <p:xfrm>
          <a:off x="3570140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888DA6-756E-4F1D-87A4-71C0E5BE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16380"/>
              </p:ext>
            </p:extLst>
          </p:nvPr>
        </p:nvGraphicFramePr>
        <p:xfrm>
          <a:off x="3570140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B7201471-A055-4576-90A0-A8D554A1C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2463"/>
              </p:ext>
            </p:extLst>
          </p:nvPr>
        </p:nvGraphicFramePr>
        <p:xfrm>
          <a:off x="6022680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69BBDBE-00F6-4D09-BFEF-149F4E8C8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18343"/>
              </p:ext>
            </p:extLst>
          </p:nvPr>
        </p:nvGraphicFramePr>
        <p:xfrm>
          <a:off x="6022680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2E47D48B-C20A-4E06-9B11-3302FBF2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39790"/>
              </p:ext>
            </p:extLst>
          </p:nvPr>
        </p:nvGraphicFramePr>
        <p:xfrm>
          <a:off x="8475220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856B2C8-AC8A-47B6-900E-B642A680E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16158"/>
              </p:ext>
            </p:extLst>
          </p:nvPr>
        </p:nvGraphicFramePr>
        <p:xfrm>
          <a:off x="8475220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CF8F43D-2F9D-4473-8642-4D8AF1A24492}"/>
              </a:ext>
            </a:extLst>
          </p:cNvPr>
          <p:cNvSpPr txBox="1"/>
          <p:nvPr/>
        </p:nvSpPr>
        <p:spPr>
          <a:xfrm>
            <a:off x="3255390" y="1346478"/>
            <a:ext cx="568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4*4</a:t>
            </a:r>
            <a:r>
              <a:rPr lang="zh-CN" altLang="en-US" dirty="0"/>
              <a:t>的分块在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的分块中的视角</a:t>
            </a:r>
          </a:p>
        </p:txBody>
      </p:sp>
    </p:spTree>
    <p:extLst>
      <p:ext uri="{BB962C8B-B14F-4D97-AF65-F5344CB8AC3E}">
        <p14:creationId xmlns:p14="http://schemas.microsoft.com/office/powerpoint/2010/main" val="9200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141C-4601-4DDA-A4A6-7C597F38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1325563"/>
          </a:xfrm>
        </p:spPr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r>
              <a:rPr lang="zh-CN" altLang="en-US" dirty="0"/>
              <a:t>：</a:t>
            </a:r>
            <a:r>
              <a:rPr lang="en-US" altLang="zh-CN" dirty="0"/>
              <a:t>1171misses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E8EF61F-5013-4490-ADBA-8A75E408A007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DB78150-B50F-46BE-9927-3641D5ACC342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(2)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6297F6C-5D98-4A65-A4CF-0EFC724F8EFD}"/>
              </a:ext>
            </a:extLst>
          </p:cNvPr>
          <p:cNvSpPr txBox="1"/>
          <p:nvPr/>
        </p:nvSpPr>
        <p:spPr>
          <a:xfrm>
            <a:off x="293802" y="2641862"/>
            <a:ext cx="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29CB3E-E9FD-4074-A1A3-089C52936D44}"/>
              </a:ext>
            </a:extLst>
          </p:cNvPr>
          <p:cNvSpPr txBox="1"/>
          <p:nvPr/>
        </p:nvSpPr>
        <p:spPr>
          <a:xfrm>
            <a:off x="293802" y="4875155"/>
            <a:ext cx="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CE9C96E2-6A00-48B2-A03A-36F11BFD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98479"/>
              </p:ext>
            </p:extLst>
          </p:nvPr>
        </p:nvGraphicFramePr>
        <p:xfrm>
          <a:off x="3146194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888DA6-756E-4F1D-87A4-71C0E5BE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3146194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B7201471-A055-4576-90A0-A8D554A1C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74460"/>
              </p:ext>
            </p:extLst>
          </p:nvPr>
        </p:nvGraphicFramePr>
        <p:xfrm>
          <a:off x="5174788" y="2011136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69BBDBE-00F6-4D09-BFEF-149F4E8C8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29603"/>
              </p:ext>
            </p:extLst>
          </p:nvPr>
        </p:nvGraphicFramePr>
        <p:xfrm>
          <a:off x="5174788" y="4331700"/>
          <a:ext cx="1776430" cy="1825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215">
                  <a:extLst>
                    <a:ext uri="{9D8B030D-6E8A-4147-A177-3AD203B41FA5}">
                      <a16:colId xmlns:a16="http://schemas.microsoft.com/office/drawing/2014/main" val="1547713711"/>
                    </a:ext>
                  </a:extLst>
                </a:gridCol>
                <a:gridCol w="888215">
                  <a:extLst>
                    <a:ext uri="{9D8B030D-6E8A-4147-A177-3AD203B41FA5}">
                      <a16:colId xmlns:a16="http://schemas.microsoft.com/office/drawing/2014/main" val="3992734539"/>
                    </a:ext>
                  </a:extLst>
                </a:gridCol>
              </a:tblGrid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01616"/>
                  </a:ext>
                </a:extLst>
              </a:tr>
              <a:tr h="91278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7085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1E18C33-02DF-4D19-B626-55597D14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40" y="494067"/>
            <a:ext cx="367315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217FE681-A22C-45EF-81A8-D27FCC6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" y="301747"/>
            <a:ext cx="10515600" cy="8447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s=5,E=1,b=5</a:t>
            </a:r>
            <a:endParaRPr lang="zh-CN" altLang="en-US" sz="3600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C729B088-52BB-4190-BD8C-47D8CF4EE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255876"/>
              </p:ext>
            </p:extLst>
          </p:nvPr>
        </p:nvGraphicFramePr>
        <p:xfrm>
          <a:off x="994532" y="2328369"/>
          <a:ext cx="10515600" cy="918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923693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787350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62092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4435622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48204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1416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41253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42159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89395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92915715"/>
                    </a:ext>
                  </a:extLst>
                </a:gridCol>
              </a:tblGrid>
              <a:tr h="459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68199"/>
                  </a:ext>
                </a:extLst>
              </a:tr>
              <a:tr h="459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42994"/>
                  </a:ext>
                </a:extLst>
              </a:tr>
            </a:tbl>
          </a:graphicData>
        </a:graphic>
      </p:graphicFrame>
      <p:sp>
        <p:nvSpPr>
          <p:cNvPr id="22" name="左大括号 21">
            <a:extLst>
              <a:ext uri="{FF2B5EF4-FFF2-40B4-BE49-F238E27FC236}">
                <a16:creationId xmlns:a16="http://schemas.microsoft.com/office/drawing/2014/main" id="{8C07C8F7-2C22-4456-A77E-5BFC2DF23CEE}"/>
              </a:ext>
            </a:extLst>
          </p:cNvPr>
          <p:cNvSpPr/>
          <p:nvPr/>
        </p:nvSpPr>
        <p:spPr>
          <a:xfrm rot="16200000">
            <a:off x="3333034" y="821037"/>
            <a:ext cx="580796" cy="5257800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动作按钮: 后退或前一项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0F8648-90DB-4710-BFE0-AC7F447C2E5E}"/>
              </a:ext>
            </a:extLst>
          </p:cNvPr>
          <p:cNvSpPr/>
          <p:nvPr/>
        </p:nvSpPr>
        <p:spPr>
          <a:xfrm>
            <a:off x="288306" y="2328370"/>
            <a:ext cx="565609" cy="766746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04256438-BF98-4C0E-A3FF-ED247FBEE527}"/>
              </a:ext>
            </a:extLst>
          </p:cNvPr>
          <p:cNvSpPr/>
          <p:nvPr/>
        </p:nvSpPr>
        <p:spPr>
          <a:xfrm rot="16200000">
            <a:off x="8590834" y="821037"/>
            <a:ext cx="580796" cy="5257800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E960422E-E706-4018-99BA-29FBCC9D1DEC}"/>
              </a:ext>
            </a:extLst>
          </p:cNvPr>
          <p:cNvSpPr/>
          <p:nvPr/>
        </p:nvSpPr>
        <p:spPr>
          <a:xfrm rot="5400000">
            <a:off x="10332406" y="1146793"/>
            <a:ext cx="258771" cy="2096678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C34E68-67AA-4763-B466-BF995DB8D60E}"/>
              </a:ext>
            </a:extLst>
          </p:cNvPr>
          <p:cNvSpPr txBox="1"/>
          <p:nvPr/>
        </p:nvSpPr>
        <p:spPr>
          <a:xfrm>
            <a:off x="8480200" y="3873573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块偏移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F510BC-D8C7-421B-9389-13627618502C}"/>
              </a:ext>
            </a:extLst>
          </p:cNvPr>
          <p:cNvSpPr txBox="1"/>
          <p:nvPr/>
        </p:nvSpPr>
        <p:spPr>
          <a:xfrm>
            <a:off x="3202760" y="3866503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组索引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C4AEF1-469F-41A0-8577-31BC1C3855F0}"/>
              </a:ext>
            </a:extLst>
          </p:cNvPr>
          <p:cNvSpPr txBox="1"/>
          <p:nvPr/>
        </p:nvSpPr>
        <p:spPr>
          <a:xfrm>
            <a:off x="99771" y="3804757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E8C72D-ADC5-4EAB-ACE1-13E5419C59DA}"/>
              </a:ext>
            </a:extLst>
          </p:cNvPr>
          <p:cNvSpPr txBox="1"/>
          <p:nvPr/>
        </p:nvSpPr>
        <p:spPr>
          <a:xfrm>
            <a:off x="10261075" y="1586367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439019A3-E89F-4E60-BCD5-D8CF07ED47F3}"/>
              </a:ext>
            </a:extLst>
          </p:cNvPr>
          <p:cNvSpPr/>
          <p:nvPr/>
        </p:nvSpPr>
        <p:spPr>
          <a:xfrm rot="5400000">
            <a:off x="8623625" y="-741352"/>
            <a:ext cx="515213" cy="5257799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8DDA19-FB62-4852-ABD8-0B08CB1EBAFC}"/>
              </a:ext>
            </a:extLst>
          </p:cNvPr>
          <p:cNvSpPr txBox="1"/>
          <p:nvPr/>
        </p:nvSpPr>
        <p:spPr>
          <a:xfrm>
            <a:off x="8538331" y="1043732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79A122DE-7E0C-4BA3-8364-B866F8E79735}"/>
              </a:ext>
            </a:extLst>
          </p:cNvPr>
          <p:cNvSpPr/>
          <p:nvPr/>
        </p:nvSpPr>
        <p:spPr>
          <a:xfrm rot="5400000">
            <a:off x="6730122" y="-2610130"/>
            <a:ext cx="1123026" cy="8436993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7F05F9-A77D-407C-B13E-AEF4FA949FDC}"/>
              </a:ext>
            </a:extLst>
          </p:cNvPr>
          <p:cNvSpPr txBox="1"/>
          <p:nvPr/>
        </p:nvSpPr>
        <p:spPr>
          <a:xfrm>
            <a:off x="7477029" y="675553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63770012-3F05-47B6-9A05-C8843E49CD42}"/>
              </a:ext>
            </a:extLst>
          </p:cNvPr>
          <p:cNvSpPr/>
          <p:nvPr/>
        </p:nvSpPr>
        <p:spPr>
          <a:xfrm rot="5400000">
            <a:off x="5444515" y="-3828857"/>
            <a:ext cx="1615634" cy="10515601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EBEED0-21E6-44C6-A25C-FEBC476C5053}"/>
              </a:ext>
            </a:extLst>
          </p:cNvPr>
          <p:cNvSpPr txBox="1"/>
          <p:nvPr/>
        </p:nvSpPr>
        <p:spPr>
          <a:xfrm>
            <a:off x="5850904" y="223596"/>
            <a:ext cx="108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1EE9F2-B31A-46A8-8212-A0A7840AE6A9}"/>
              </a:ext>
            </a:extLst>
          </p:cNvPr>
          <p:cNvSpPr txBox="1"/>
          <p:nvPr/>
        </p:nvSpPr>
        <p:spPr>
          <a:xfrm>
            <a:off x="731367" y="4846770"/>
            <a:ext cx="845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行复制到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列，</a:t>
            </a:r>
            <a:r>
              <a:rPr lang="en-US" altLang="zh-CN" dirty="0"/>
              <a:t>A[68][60]</a:t>
            </a:r>
            <a:r>
              <a:rPr lang="zh-CN" altLang="en-US" dirty="0"/>
              <a:t>，</a:t>
            </a:r>
            <a:r>
              <a:rPr lang="en-US" altLang="zh-CN" dirty="0"/>
              <a:t>B[60][68]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的连续</a:t>
            </a:r>
            <a:r>
              <a:rPr lang="en-US" altLang="zh-CN" dirty="0"/>
              <a:t>4</a:t>
            </a:r>
            <a:r>
              <a:rPr lang="zh-CN" altLang="en-US" dirty="0"/>
              <a:t>行组索引肯定不相同，</a:t>
            </a:r>
            <a:r>
              <a:rPr lang="en-US" altLang="zh-CN" dirty="0"/>
              <a:t>8</a:t>
            </a:r>
            <a:r>
              <a:rPr lang="zh-CN" altLang="en-US" dirty="0"/>
              <a:t>行也不会相同，可以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一行中的连续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也可能跨组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246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0B1D-540E-4094-A87A-BD180FAB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4" y="188537"/>
            <a:ext cx="10515600" cy="110293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B[60][68]</a:t>
            </a:r>
            <a:r>
              <a:rPr lang="zh-CN" altLang="en-US" sz="3600" dirty="0"/>
              <a:t>（图反了）：改变次序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2B773FB-FF1D-458A-823E-FA7BA6A66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472126"/>
              </p:ext>
            </p:extLst>
          </p:nvPr>
        </p:nvGraphicFramePr>
        <p:xfrm>
          <a:off x="102909" y="1084084"/>
          <a:ext cx="4601067" cy="5485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654">
                  <a:extLst>
                    <a:ext uri="{9D8B030D-6E8A-4147-A177-3AD203B41FA5}">
                      <a16:colId xmlns:a16="http://schemas.microsoft.com/office/drawing/2014/main" val="27438829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617642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14459944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05305749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655413327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40450199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0457143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2632208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12628528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250891443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56220252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87779887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13096446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935092416"/>
                    </a:ext>
                  </a:extLst>
                </a:gridCol>
                <a:gridCol w="359529">
                  <a:extLst>
                    <a:ext uri="{9D8B030D-6E8A-4147-A177-3AD203B41FA5}">
                      <a16:colId xmlns:a16="http://schemas.microsoft.com/office/drawing/2014/main" val="2256165360"/>
                    </a:ext>
                  </a:extLst>
                </a:gridCol>
              </a:tblGrid>
              <a:tr h="322687"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4731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49804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77783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70867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10357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77829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18515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4003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40828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66925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04673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48443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49062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1376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22129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08979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9462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9417657-ECCF-4D06-90FD-FC798CEF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666639"/>
              </p:ext>
            </p:extLst>
          </p:nvPr>
        </p:nvGraphicFramePr>
        <p:xfrm>
          <a:off x="6871355" y="1084083"/>
          <a:ext cx="4627618" cy="5485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967">
                  <a:extLst>
                    <a:ext uri="{9D8B030D-6E8A-4147-A177-3AD203B41FA5}">
                      <a16:colId xmlns:a16="http://schemas.microsoft.com/office/drawing/2014/main" val="274388296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94617642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14459944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05305749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655413327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40450199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0457143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2632208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12628528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250891443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56220252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87779887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13096446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935092416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256165360"/>
                    </a:ext>
                  </a:extLst>
                </a:gridCol>
              </a:tblGrid>
              <a:tr h="322687"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4731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49804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77783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70867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10357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77829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18515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4003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40828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66925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04673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48443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49062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1376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22129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08979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94620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FD2E98EA-A373-41C1-8364-8A0AC94B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42" y="2604231"/>
            <a:ext cx="4676968" cy="37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0B1D-540E-4094-A87A-BD180FAB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4" y="297659"/>
            <a:ext cx="10515600" cy="110293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B[60][68]</a:t>
            </a:r>
            <a:r>
              <a:rPr lang="zh-CN" altLang="en-US" sz="3600" dirty="0"/>
              <a:t>：交换行列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C8F166D-C783-459A-9ECA-4A3D31E6D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244355"/>
              </p:ext>
            </p:extLst>
          </p:nvPr>
        </p:nvGraphicFramePr>
        <p:xfrm>
          <a:off x="451873" y="1154787"/>
          <a:ext cx="4544505" cy="5485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967">
                  <a:extLst>
                    <a:ext uri="{9D8B030D-6E8A-4147-A177-3AD203B41FA5}">
                      <a16:colId xmlns:a16="http://schemas.microsoft.com/office/drawing/2014/main" val="274388296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94617642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14459944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05305749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655413327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40450199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10457143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2632208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126285285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250891443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56220252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3877798871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130964468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935092416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256165360"/>
                    </a:ext>
                  </a:extLst>
                </a:gridCol>
              </a:tblGrid>
              <a:tr h="322687"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4731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49804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77783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70867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10357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77829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18515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4003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40828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66925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04673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48443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49062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1376"/>
                  </a:ext>
                </a:extLst>
              </a:tr>
              <a:tr h="322687"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22129"/>
                  </a:ext>
                </a:extLst>
              </a:tr>
              <a:tr h="322687"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08979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94620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114F4E6-814A-431D-9FCE-8D5B96FA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1230"/>
            <a:ext cx="3968842" cy="49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40CA2-B4BE-450A-B4BF-F1A8ADE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68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C5492-4083-4FD5-8D16-C302717D9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A76868-9FC5-4C4D-8C9A-2FF04A4B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Csim.c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85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F1635-BB7E-4783-856B-5C1D8CB8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EEDC6-21B8-4B46-8914-5A65E656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Getopt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文件操作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最后要关闭</a:t>
            </a:r>
            <a:endParaRPr lang="en-US" altLang="zh-CN" dirty="0"/>
          </a:p>
          <a:p>
            <a:r>
              <a:rPr lang="en-US" altLang="zh-CN" dirty="0" err="1"/>
              <a:t>Malloc&amp;free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最后要释放空间</a:t>
            </a:r>
            <a:endParaRPr lang="en-US" altLang="zh-CN" dirty="0"/>
          </a:p>
          <a:p>
            <a:r>
              <a:rPr lang="zh-CN" altLang="en-US" dirty="0"/>
              <a:t>错误检查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8F2EC3-B486-4F30-91EC-D551AD1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91" y="1568397"/>
            <a:ext cx="564259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54A7-D0F6-4A94-9DB1-EA2717EE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关键步骤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0A889-3ADB-4A56-9848-C97E0262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8" y="1514540"/>
            <a:ext cx="10907597" cy="4351338"/>
          </a:xfrm>
        </p:spPr>
        <p:txBody>
          <a:bodyPr/>
          <a:lstStyle/>
          <a:p>
            <a:r>
              <a:rPr lang="zh-CN" altLang="en-US" dirty="0"/>
              <a:t>本来假定</a:t>
            </a:r>
            <a:r>
              <a:rPr lang="en-US" altLang="zh-CN" dirty="0"/>
              <a:t>size</a:t>
            </a:r>
            <a:r>
              <a:rPr lang="zh-CN" altLang="en-US" dirty="0"/>
              <a:t>可能比较大，一次访问可能造成多次</a:t>
            </a:r>
            <a:r>
              <a:rPr lang="en-US" altLang="zh-CN" dirty="0"/>
              <a:t>hit/miss</a:t>
            </a:r>
            <a:r>
              <a:rPr lang="zh-CN" altLang="en-US" dirty="0"/>
              <a:t>，就需要检查每个字节（如果还处于上一组就跳过，以免重复计算）</a:t>
            </a:r>
            <a:endParaRPr lang="en-US" altLang="zh-CN" dirty="0"/>
          </a:p>
          <a:p>
            <a:r>
              <a:rPr lang="zh-CN" altLang="en-US" dirty="0"/>
              <a:t>实际上没有发生：（对齐了）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size</a:t>
            </a:r>
            <a:r>
              <a:rPr lang="zh-CN" altLang="en-US" dirty="0"/>
              <a:t>不大于</a:t>
            </a:r>
            <a:r>
              <a:rPr lang="en-US" altLang="zh-CN" dirty="0"/>
              <a:t>8</a:t>
            </a:r>
            <a:r>
              <a:rPr lang="zh-CN" altLang="en-US" dirty="0"/>
              <a:t>，除了第一个样例外</a:t>
            </a:r>
            <a:r>
              <a:rPr lang="en-US" altLang="zh-CN" dirty="0"/>
              <a:t>E</a:t>
            </a:r>
            <a:r>
              <a:rPr lang="zh-CN" altLang="en-US" dirty="0"/>
              <a:t>不小于</a:t>
            </a:r>
            <a:r>
              <a:rPr lang="en-US" altLang="zh-CN" dirty="0"/>
              <a:t>3</a:t>
            </a:r>
            <a:r>
              <a:rPr lang="zh-CN" altLang="en-US" dirty="0"/>
              <a:t>，并且</a:t>
            </a:r>
            <a:r>
              <a:rPr lang="en-US" altLang="zh-CN" dirty="0"/>
              <a:t>size=8</a:t>
            </a:r>
            <a:r>
              <a:rPr lang="zh-CN" altLang="en-US" dirty="0"/>
              <a:t>的部分，地址十六进制最低位都是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677B32-2FF6-4B50-BCFD-FAA9D4A1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01" y="3355943"/>
            <a:ext cx="7610728" cy="34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54A7-D0F6-4A94-9DB1-EA2717EE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关键步骤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3F6DB-212B-4D94-876C-360BA566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划分标记位、组索引、（块偏移）</a:t>
            </a:r>
            <a:endParaRPr lang="en-US" altLang="zh-CN" dirty="0"/>
          </a:p>
          <a:p>
            <a:r>
              <a:rPr lang="zh-CN" altLang="en-US" dirty="0"/>
              <a:t>遍历对应的组，比较标记位是否</a:t>
            </a:r>
            <a:r>
              <a:rPr lang="en-US" altLang="zh-CN" dirty="0"/>
              <a:t>hit</a:t>
            </a:r>
          </a:p>
          <a:p>
            <a:r>
              <a:rPr lang="zh-CN" altLang="en-US" dirty="0"/>
              <a:t>否则</a:t>
            </a:r>
            <a:r>
              <a:rPr lang="en-US" altLang="zh-CN" dirty="0"/>
              <a:t>miss</a:t>
            </a:r>
          </a:p>
          <a:p>
            <a:r>
              <a:rPr lang="zh-CN" altLang="en-US" dirty="0"/>
              <a:t>根据是否有效判断是否要替换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如果是冷不命中，不属于替换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3FF3D1-9B9D-4BFA-9E6B-6DA74341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11" y="316734"/>
            <a:ext cx="7041490" cy="1508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859593-9F23-4CED-A9D5-242CA1E6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69" y="4491066"/>
            <a:ext cx="480863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C5492-4083-4FD5-8D16-C302717D9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A76868-9FC5-4C4D-8C9A-2FF04A4B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Trans.c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F8081-589E-446F-AAC8-6A54D307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94" y="4648774"/>
            <a:ext cx="255292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00CD9-7CE5-427D-8C0D-3EA52E74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" y="301747"/>
            <a:ext cx="10515600" cy="8447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s=5,E=1,b=5</a:t>
            </a:r>
            <a:endParaRPr lang="zh-CN" altLang="en-US" sz="3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4E97EF3-84E2-4409-8BBB-8CA7EC5C7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20196"/>
              </p:ext>
            </p:extLst>
          </p:nvPr>
        </p:nvGraphicFramePr>
        <p:xfrm>
          <a:off x="994532" y="2328370"/>
          <a:ext cx="10515600" cy="766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923693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787350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62092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4435622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248204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81416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41253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42159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89395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92915715"/>
                    </a:ext>
                  </a:extLst>
                </a:gridCol>
              </a:tblGrid>
              <a:tr h="766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68199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67A38683-E992-462E-B2FA-256C86B2ED19}"/>
              </a:ext>
            </a:extLst>
          </p:cNvPr>
          <p:cNvSpPr/>
          <p:nvPr/>
        </p:nvSpPr>
        <p:spPr>
          <a:xfrm rot="16200000">
            <a:off x="3333034" y="821037"/>
            <a:ext cx="580796" cy="5257800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后退或前一项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12D805-DEF2-483D-A074-F8D547E9B807}"/>
              </a:ext>
            </a:extLst>
          </p:cNvPr>
          <p:cNvSpPr/>
          <p:nvPr/>
        </p:nvSpPr>
        <p:spPr>
          <a:xfrm>
            <a:off x="288306" y="2328370"/>
            <a:ext cx="565609" cy="766746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72408ED-6A90-44E9-AE97-00216EC4619D}"/>
              </a:ext>
            </a:extLst>
          </p:cNvPr>
          <p:cNvSpPr/>
          <p:nvPr/>
        </p:nvSpPr>
        <p:spPr>
          <a:xfrm rot="16200000">
            <a:off x="8590834" y="821037"/>
            <a:ext cx="580796" cy="5257800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0080EE3-4A68-4D25-9555-EB80C4715A7C}"/>
              </a:ext>
            </a:extLst>
          </p:cNvPr>
          <p:cNvSpPr/>
          <p:nvPr/>
        </p:nvSpPr>
        <p:spPr>
          <a:xfrm rot="5400000">
            <a:off x="10332406" y="1146793"/>
            <a:ext cx="258771" cy="2096678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A80B2D-DBE2-47F1-B33C-7F239CDF3AE1}"/>
              </a:ext>
            </a:extLst>
          </p:cNvPr>
          <p:cNvSpPr txBox="1"/>
          <p:nvPr/>
        </p:nvSpPr>
        <p:spPr>
          <a:xfrm>
            <a:off x="8480200" y="3873573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块偏移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15952-18FA-4C02-94B6-06A9B79A4103}"/>
              </a:ext>
            </a:extLst>
          </p:cNvPr>
          <p:cNvSpPr txBox="1"/>
          <p:nvPr/>
        </p:nvSpPr>
        <p:spPr>
          <a:xfrm>
            <a:off x="3202760" y="3866503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组索引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8109BF-C35A-4AB7-826C-68B7061D1515}"/>
              </a:ext>
            </a:extLst>
          </p:cNvPr>
          <p:cNvSpPr txBox="1"/>
          <p:nvPr/>
        </p:nvSpPr>
        <p:spPr>
          <a:xfrm>
            <a:off x="99771" y="3804757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BB69A9-F27D-49E2-BAE3-AB9AFD17AFC3}"/>
              </a:ext>
            </a:extLst>
          </p:cNvPr>
          <p:cNvSpPr txBox="1"/>
          <p:nvPr/>
        </p:nvSpPr>
        <p:spPr>
          <a:xfrm>
            <a:off x="10261075" y="1586367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196C4E7-33C4-4CE0-ABB9-E8BBC5B241C3}"/>
              </a:ext>
            </a:extLst>
          </p:cNvPr>
          <p:cNvSpPr/>
          <p:nvPr/>
        </p:nvSpPr>
        <p:spPr>
          <a:xfrm rot="5400000">
            <a:off x="8623625" y="-741352"/>
            <a:ext cx="515213" cy="5257799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47ADC1-5CC9-48D7-B4FA-494FD51BEE5F}"/>
              </a:ext>
            </a:extLst>
          </p:cNvPr>
          <p:cNvSpPr txBox="1"/>
          <p:nvPr/>
        </p:nvSpPr>
        <p:spPr>
          <a:xfrm>
            <a:off x="8538331" y="1043732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6F894E7-0AF1-4925-900C-B13C95BB6116}"/>
              </a:ext>
            </a:extLst>
          </p:cNvPr>
          <p:cNvSpPr/>
          <p:nvPr/>
        </p:nvSpPr>
        <p:spPr>
          <a:xfrm rot="5400000">
            <a:off x="7270201" y="-2070050"/>
            <a:ext cx="1123026" cy="7356834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8BAC92-0F76-4554-A9D8-177E154470C9}"/>
              </a:ext>
            </a:extLst>
          </p:cNvPr>
          <p:cNvSpPr txBox="1"/>
          <p:nvPr/>
        </p:nvSpPr>
        <p:spPr>
          <a:xfrm>
            <a:off x="7477029" y="675553"/>
            <a:ext cx="8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5B7F7F29-57BF-4FD1-BE96-0045631D755E}"/>
              </a:ext>
            </a:extLst>
          </p:cNvPr>
          <p:cNvSpPr/>
          <p:nvPr/>
        </p:nvSpPr>
        <p:spPr>
          <a:xfrm rot="5400000">
            <a:off x="5444515" y="-3828857"/>
            <a:ext cx="1615634" cy="10515601"/>
          </a:xfrm>
          <a:prstGeom prst="leftBrace">
            <a:avLst>
              <a:gd name="adj1" fmla="val 8333"/>
              <a:gd name="adj2" fmla="val 49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4B6F59-E849-43C9-80DA-9C56A910FAAB}"/>
              </a:ext>
            </a:extLst>
          </p:cNvPr>
          <p:cNvSpPr txBox="1"/>
          <p:nvPr/>
        </p:nvSpPr>
        <p:spPr>
          <a:xfrm>
            <a:off x="5850904" y="223596"/>
            <a:ext cx="108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42367-FF56-488F-9EDA-7A9D069159E6}"/>
              </a:ext>
            </a:extLst>
          </p:cNvPr>
          <p:cNvSpPr txBox="1"/>
          <p:nvPr/>
        </p:nvSpPr>
        <p:spPr>
          <a:xfrm>
            <a:off x="659093" y="4449976"/>
            <a:ext cx="10477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= B[j][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每一组存储了数组一行连续的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，同时相同列的连续</a:t>
            </a:r>
            <a:r>
              <a:rPr lang="en-US" altLang="zh-CN" dirty="0"/>
              <a:t>8</a:t>
            </a:r>
            <a:r>
              <a:rPr lang="zh-CN" altLang="en-US" dirty="0"/>
              <a:t>行组索引不同</a:t>
            </a:r>
            <a:endParaRPr lang="en-US" altLang="zh-CN" dirty="0"/>
          </a:p>
          <a:p>
            <a:pPr lvl="1"/>
            <a:r>
              <a:rPr lang="zh-CN" altLang="en-US" dirty="0"/>
              <a:t>取出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的同时，这一组里面还缓存了它相邻的</a:t>
            </a:r>
            <a:r>
              <a:rPr lang="en-US" altLang="zh-CN" dirty="0"/>
              <a:t>8</a:t>
            </a:r>
            <a:r>
              <a:rPr lang="zh-CN" altLang="en-US" dirty="0"/>
              <a:t>个元素，取它们不会导致</a:t>
            </a:r>
            <a:r>
              <a:rPr lang="en-US" altLang="zh-CN" dirty="0"/>
              <a:t>miss</a:t>
            </a:r>
          </a:p>
          <a:p>
            <a:pPr lvl="1"/>
            <a:r>
              <a:rPr lang="zh-CN" altLang="en-US" dirty="0"/>
              <a:t>把它们放入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行，恰好这</a:t>
            </a:r>
            <a:r>
              <a:rPr lang="en-US" altLang="zh-CN" dirty="0"/>
              <a:t>8</a:t>
            </a:r>
            <a:r>
              <a:rPr lang="zh-CN" altLang="en-US" dirty="0"/>
              <a:t>行不互相冲突，可以同时处于缓存中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不冲突，（内循环的）下一次取</a:t>
            </a:r>
            <a:r>
              <a:rPr lang="en-US" altLang="zh-CN" dirty="0"/>
              <a:t>A</a:t>
            </a:r>
            <a:r>
              <a:rPr lang="zh-CN" altLang="en-US" dirty="0"/>
              <a:t>的下一行的</a:t>
            </a:r>
            <a:r>
              <a:rPr lang="en-US" altLang="zh-CN" dirty="0"/>
              <a:t>8</a:t>
            </a:r>
            <a:r>
              <a:rPr lang="zh-CN" altLang="en-US" dirty="0"/>
              <a:t>个元素时，</a:t>
            </a:r>
            <a:r>
              <a:rPr lang="en-US" altLang="zh-CN" dirty="0"/>
              <a:t>B</a:t>
            </a:r>
            <a:r>
              <a:rPr lang="zh-CN" altLang="en-US" dirty="0"/>
              <a:t>的对应</a:t>
            </a:r>
            <a:r>
              <a:rPr lang="en-US" altLang="zh-CN" dirty="0"/>
              <a:t>8</a:t>
            </a:r>
            <a:r>
              <a:rPr lang="zh-CN" altLang="en-US" dirty="0"/>
              <a:t>行还在缓存中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作一个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的分块，遍历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行，每次把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8</a:t>
            </a:r>
            <a:r>
              <a:rPr lang="zh-CN" altLang="en-US" dirty="0"/>
              <a:t>列复制到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endParaRPr lang="en-US" altLang="zh-CN" dirty="0"/>
          </a:p>
          <a:p>
            <a:pPr lvl="1"/>
            <a:r>
              <a:rPr lang="zh-CN" altLang="en-US" dirty="0"/>
              <a:t>行列可以互换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08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D224E-02F7-4A54-A52A-F141D63D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CDB23E1-BDAC-44BC-9468-3A0771E91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379475"/>
              </p:ext>
            </p:extLst>
          </p:nvPr>
        </p:nvGraphicFramePr>
        <p:xfrm>
          <a:off x="687371" y="2139884"/>
          <a:ext cx="4063740" cy="3912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5935">
                  <a:extLst>
                    <a:ext uri="{9D8B030D-6E8A-4147-A177-3AD203B41FA5}">
                      <a16:colId xmlns:a16="http://schemas.microsoft.com/office/drawing/2014/main" val="1972010779"/>
                    </a:ext>
                  </a:extLst>
                </a:gridCol>
                <a:gridCol w="1015935">
                  <a:extLst>
                    <a:ext uri="{9D8B030D-6E8A-4147-A177-3AD203B41FA5}">
                      <a16:colId xmlns:a16="http://schemas.microsoft.com/office/drawing/2014/main" val="1470346281"/>
                    </a:ext>
                  </a:extLst>
                </a:gridCol>
                <a:gridCol w="1015935">
                  <a:extLst>
                    <a:ext uri="{9D8B030D-6E8A-4147-A177-3AD203B41FA5}">
                      <a16:colId xmlns:a16="http://schemas.microsoft.com/office/drawing/2014/main" val="1885785274"/>
                    </a:ext>
                  </a:extLst>
                </a:gridCol>
                <a:gridCol w="1015935">
                  <a:extLst>
                    <a:ext uri="{9D8B030D-6E8A-4147-A177-3AD203B41FA5}">
                      <a16:colId xmlns:a16="http://schemas.microsoft.com/office/drawing/2014/main" val="1438111378"/>
                    </a:ext>
                  </a:extLst>
                </a:gridCol>
              </a:tblGrid>
              <a:tr h="9780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64722"/>
                  </a:ext>
                </a:extLst>
              </a:tr>
              <a:tr h="9780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02083"/>
                  </a:ext>
                </a:extLst>
              </a:tr>
              <a:tr h="9780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63865"/>
                  </a:ext>
                </a:extLst>
              </a:tr>
              <a:tr h="9780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444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3DD5397-1704-4DD2-9DD6-DF924CEA725C}"/>
              </a:ext>
            </a:extLst>
          </p:cNvPr>
          <p:cNvSpPr txBox="1"/>
          <p:nvPr/>
        </p:nvSpPr>
        <p:spPr>
          <a:xfrm>
            <a:off x="5231876" y="2139884"/>
            <a:ext cx="59200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不互相干扰，每块要</a:t>
            </a:r>
            <a:r>
              <a:rPr lang="en-US" altLang="zh-CN" dirty="0"/>
              <a:t>miss 8</a:t>
            </a:r>
            <a:r>
              <a:rPr lang="zh-CN" altLang="en-US" dirty="0"/>
              <a:t>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次</a:t>
            </a:r>
            <a:r>
              <a:rPr lang="en-US" altLang="zh-CN" dirty="0"/>
              <a:t>B</a:t>
            </a:r>
            <a:r>
              <a:rPr lang="zh-CN" altLang="en-US" dirty="0"/>
              <a:t>，共</a:t>
            </a:r>
            <a:r>
              <a:rPr lang="en-US" altLang="zh-CN" dirty="0"/>
              <a:t>16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16</a:t>
            </a:r>
            <a:r>
              <a:rPr lang="zh-CN" altLang="en-US" dirty="0"/>
              <a:t>块，即</a:t>
            </a:r>
            <a:r>
              <a:rPr lang="en-US" altLang="zh-CN" dirty="0"/>
              <a:t>256</a:t>
            </a:r>
            <a:r>
              <a:rPr lang="zh-CN" altLang="en-US" dirty="0"/>
              <a:t>次</a:t>
            </a:r>
            <a:r>
              <a:rPr lang="en-US" altLang="zh-CN" dirty="0"/>
              <a:t>miss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按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8</a:t>
            </a:r>
            <a:r>
              <a:rPr lang="zh-CN" altLang="en-US" dirty="0"/>
              <a:t>列取的情况下，每</a:t>
            </a:r>
            <a:r>
              <a:rPr lang="en-US" altLang="zh-CN" dirty="0"/>
              <a:t>4</a:t>
            </a:r>
            <a:r>
              <a:rPr lang="zh-CN" altLang="en-US" dirty="0"/>
              <a:t>块（</a:t>
            </a:r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/>
              <a:t>int</a:t>
            </a:r>
            <a:r>
              <a:rPr lang="zh-CN" altLang="en-US" dirty="0"/>
              <a:t>）就会和</a:t>
            </a:r>
            <a:r>
              <a:rPr lang="en-US" altLang="zh-CN" dirty="0"/>
              <a:t>B</a:t>
            </a:r>
            <a:r>
              <a:rPr lang="zh-CN" altLang="en-US" dirty="0"/>
              <a:t>的对应</a:t>
            </a:r>
            <a:r>
              <a:rPr lang="en-US" altLang="zh-CN" dirty="0"/>
              <a:t>8</a:t>
            </a:r>
            <a:r>
              <a:rPr lang="zh-CN" altLang="en-US" dirty="0"/>
              <a:t>行的某行，组索引相同</a:t>
            </a:r>
            <a:endParaRPr lang="en-US" altLang="zh-CN" dirty="0"/>
          </a:p>
          <a:p>
            <a:r>
              <a:rPr lang="zh-CN" altLang="en-US" dirty="0"/>
              <a:t>在这一块中，若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行已经缓存，则每取</a:t>
            </a:r>
            <a:r>
              <a:rPr lang="en-US" altLang="zh-CN" dirty="0"/>
              <a:t>A</a:t>
            </a:r>
            <a:r>
              <a:rPr lang="zh-CN" altLang="en-US" dirty="0"/>
              <a:t>的一行必覆盖</a:t>
            </a:r>
            <a:r>
              <a:rPr lang="en-US" altLang="zh-CN" dirty="0"/>
              <a:t>B</a:t>
            </a:r>
            <a:r>
              <a:rPr lang="zh-CN" altLang="en-US" dirty="0"/>
              <a:t>的一行，即导致一次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miss</a:t>
            </a:r>
            <a:r>
              <a:rPr lang="zh-CN" altLang="en-US" dirty="0"/>
              <a:t>，共</a:t>
            </a:r>
            <a:r>
              <a:rPr lang="en-US" altLang="zh-CN" dirty="0"/>
              <a:t>7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28</a:t>
            </a:r>
            <a:r>
              <a:rPr lang="zh-CN" altLang="en-US" dirty="0"/>
              <a:t>次，</a:t>
            </a:r>
            <a:r>
              <a:rPr lang="en-US" altLang="zh-CN" dirty="0"/>
              <a:t>256+28=284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实测是</a:t>
            </a:r>
            <a:r>
              <a:rPr lang="en-US" altLang="zh-CN" dirty="0"/>
              <a:t>287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02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8BE7-56D6-4AD9-88A9-79F0B91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优化的方法</a:t>
            </a:r>
            <a:r>
              <a:rPr lang="en-US" altLang="zh-CN" dirty="0"/>
              <a:t>:259misses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54CD2F-C734-4939-A64C-34C09144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67759"/>
              </p:ext>
            </p:extLst>
          </p:nvPr>
        </p:nvGraphicFramePr>
        <p:xfrm>
          <a:off x="838200" y="1570111"/>
          <a:ext cx="2360892" cy="24099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223">
                  <a:extLst>
                    <a:ext uri="{9D8B030D-6E8A-4147-A177-3AD203B41FA5}">
                      <a16:colId xmlns:a16="http://schemas.microsoft.com/office/drawing/2014/main" val="1156727914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2800852067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195399460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113668050"/>
                    </a:ext>
                  </a:extLst>
                </a:gridCol>
              </a:tblGrid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3799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49688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27816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6055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F3932EA-5C04-4FD9-9177-BB1B88976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8054"/>
              </p:ext>
            </p:extLst>
          </p:nvPr>
        </p:nvGraphicFramePr>
        <p:xfrm>
          <a:off x="838200" y="4314882"/>
          <a:ext cx="2360892" cy="24099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223">
                  <a:extLst>
                    <a:ext uri="{9D8B030D-6E8A-4147-A177-3AD203B41FA5}">
                      <a16:colId xmlns:a16="http://schemas.microsoft.com/office/drawing/2014/main" val="1156727914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2800852067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195399460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113668050"/>
                    </a:ext>
                  </a:extLst>
                </a:gridCol>
              </a:tblGrid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3799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49688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27816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6055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BA8FE11-C7A7-42D6-8162-BBD2903458AA}"/>
              </a:ext>
            </a:extLst>
          </p:cNvPr>
          <p:cNvSpPr txBox="1"/>
          <p:nvPr/>
        </p:nvSpPr>
        <p:spPr>
          <a:xfrm>
            <a:off x="293802" y="2641862"/>
            <a:ext cx="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876735-BE7F-453F-89C6-96899A90A7AC}"/>
              </a:ext>
            </a:extLst>
          </p:cNvPr>
          <p:cNvSpPr txBox="1"/>
          <p:nvPr/>
        </p:nvSpPr>
        <p:spPr>
          <a:xfrm>
            <a:off x="293802" y="4875155"/>
            <a:ext cx="6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68DF162-28ED-4C31-A2E7-BA4AC791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35536"/>
              </p:ext>
            </p:extLst>
          </p:nvPr>
        </p:nvGraphicFramePr>
        <p:xfrm>
          <a:off x="9222424" y="4316914"/>
          <a:ext cx="2360892" cy="24099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223">
                  <a:extLst>
                    <a:ext uri="{9D8B030D-6E8A-4147-A177-3AD203B41FA5}">
                      <a16:colId xmlns:a16="http://schemas.microsoft.com/office/drawing/2014/main" val="1156727914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2800852067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195399460"/>
                    </a:ext>
                  </a:extLst>
                </a:gridCol>
                <a:gridCol w="590223">
                  <a:extLst>
                    <a:ext uri="{9D8B030D-6E8A-4147-A177-3AD203B41FA5}">
                      <a16:colId xmlns:a16="http://schemas.microsoft.com/office/drawing/2014/main" val="113668050"/>
                    </a:ext>
                  </a:extLst>
                </a:gridCol>
              </a:tblGrid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3799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49688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27816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6055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ACC102-2520-4B1F-B37F-A073FF59B346}"/>
              </a:ext>
            </a:extLst>
          </p:cNvPr>
          <p:cNvSpPr txBox="1"/>
          <p:nvPr/>
        </p:nvSpPr>
        <p:spPr>
          <a:xfrm>
            <a:off x="4307002" y="1594226"/>
            <a:ext cx="593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每次取</a:t>
            </a:r>
            <a:r>
              <a:rPr lang="en-US" altLang="zh-CN" dirty="0"/>
              <a:t>A</a:t>
            </a:r>
            <a:r>
              <a:rPr lang="zh-CN" altLang="en-US" dirty="0"/>
              <a:t>的一行，会把</a:t>
            </a:r>
            <a:r>
              <a:rPr lang="en-US" altLang="zh-CN" dirty="0"/>
              <a:t>B</a:t>
            </a:r>
            <a:r>
              <a:rPr lang="zh-CN" altLang="en-US" dirty="0"/>
              <a:t>的对应一行替换出缓存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在加载</a:t>
            </a:r>
            <a:r>
              <a:rPr lang="en-US" altLang="zh-CN" dirty="0"/>
              <a:t>A</a:t>
            </a:r>
            <a:r>
              <a:rPr lang="zh-CN" altLang="en-US" dirty="0"/>
              <a:t>的任何一行之前，不缓存对应的</a:t>
            </a:r>
            <a:r>
              <a:rPr lang="en-US" altLang="zh-CN" dirty="0"/>
              <a:t>B</a:t>
            </a:r>
            <a:r>
              <a:rPr lang="zh-CN" altLang="en-US" dirty="0"/>
              <a:t>的行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360B8-0069-4CF8-A5F5-79D0EB8C081C}"/>
              </a:ext>
            </a:extLst>
          </p:cNvPr>
          <p:cNvSpPr txBox="1"/>
          <p:nvPr/>
        </p:nvSpPr>
        <p:spPr>
          <a:xfrm>
            <a:off x="3897329" y="3509448"/>
            <a:ext cx="675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先把</a:t>
            </a:r>
            <a:r>
              <a:rPr lang="en-US" altLang="zh-CN" dirty="0"/>
              <a:t>A</a:t>
            </a:r>
            <a:r>
              <a:rPr lang="zh-CN" altLang="en-US" dirty="0"/>
              <a:t>按行复制到</a:t>
            </a:r>
            <a:r>
              <a:rPr lang="en-US" altLang="zh-CN" dirty="0"/>
              <a:t>B</a:t>
            </a:r>
            <a:r>
              <a:rPr lang="zh-CN" altLang="en-US" dirty="0"/>
              <a:t>的对应行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不会发生</a:t>
            </a:r>
            <a:r>
              <a:rPr lang="en-US" altLang="zh-CN" dirty="0"/>
              <a:t>B</a:t>
            </a:r>
            <a:r>
              <a:rPr lang="zh-CN" altLang="en-US" dirty="0"/>
              <a:t>被替换，且循环结束后</a:t>
            </a:r>
            <a:r>
              <a:rPr lang="en-US" altLang="zh-CN" dirty="0"/>
              <a:t>B</a:t>
            </a:r>
            <a:r>
              <a:rPr lang="zh-CN" altLang="en-US" dirty="0"/>
              <a:t>全部在缓存中</a:t>
            </a:r>
            <a:endParaRPr lang="en-US" altLang="zh-CN" dirty="0"/>
          </a:p>
          <a:p>
            <a:r>
              <a:rPr lang="en-US" altLang="zh-CN" dirty="0"/>
              <a:t>2B</a:t>
            </a:r>
            <a:r>
              <a:rPr lang="zh-CN" altLang="en-US" dirty="0"/>
              <a:t>的内部作转置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由于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行不同组，所以转置不导致</a:t>
            </a:r>
            <a:r>
              <a:rPr lang="en-US" altLang="zh-CN" dirty="0"/>
              <a:t>miss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27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996</Words>
  <Application>Microsoft Office PowerPoint</Application>
  <PresentationFormat>宽屏</PresentationFormat>
  <Paragraphs>267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Cache Lab</vt:lpstr>
      <vt:lpstr>PART A</vt:lpstr>
      <vt:lpstr>预备知识</vt:lpstr>
      <vt:lpstr>关键步骤1</vt:lpstr>
      <vt:lpstr>关键步骤2</vt:lpstr>
      <vt:lpstr>PART B</vt:lpstr>
      <vt:lpstr>s=5,E=1,b=5</vt:lpstr>
      <vt:lpstr>32*32</vt:lpstr>
      <vt:lpstr>优化的方法:259misses</vt:lpstr>
      <vt:lpstr>s=5,E=1,b=5</vt:lpstr>
      <vt:lpstr>64*64</vt:lpstr>
      <vt:lpstr>64*64：1171misses</vt:lpstr>
      <vt:lpstr>s=5,E=1,b=5</vt:lpstr>
      <vt:lpstr>B[60][68]（图反了）：改变次序</vt:lpstr>
      <vt:lpstr>B[60][68]：交换行列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Lab</dc:title>
  <dc:creator>越 朱</dc:creator>
  <cp:lastModifiedBy>越 朱</cp:lastModifiedBy>
  <cp:revision>42</cp:revision>
  <dcterms:created xsi:type="dcterms:W3CDTF">2020-12-09T06:27:30Z</dcterms:created>
  <dcterms:modified xsi:type="dcterms:W3CDTF">2020-12-10T09:11:26Z</dcterms:modified>
</cp:coreProperties>
</file>