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84" r:id="rId4"/>
    <p:sldId id="283" r:id="rId5"/>
    <p:sldId id="315" r:id="rId6"/>
    <p:sldId id="316" r:id="rId7"/>
    <p:sldId id="317" r:id="rId8"/>
    <p:sldId id="318" r:id="rId9"/>
    <p:sldId id="319" r:id="rId10"/>
    <p:sldId id="313" r:id="rId11"/>
    <p:sldId id="320" r:id="rId12"/>
    <p:sldId id="321" r:id="rId13"/>
    <p:sldId id="314" r:id="rId14"/>
    <p:sldId id="322" r:id="rId15"/>
    <p:sldId id="323" r:id="rId16"/>
    <p:sldId id="324" r:id="rId17"/>
    <p:sldId id="325" r:id="rId18"/>
    <p:sldId id="326" r:id="rId19"/>
    <p:sldId id="327" r:id="rId20"/>
    <p:sldId id="31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0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A894E-E587-4CFE-A6FF-7B73AB891C5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04705-35F3-40CC-A7AD-369EC2C26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58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04705-35F3-40CC-A7AD-369EC2C26A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5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FEEC8-23A3-4F99-B7A0-B9632AD32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C4E171-F8C7-40B7-9C0A-08CC610E7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C109B-0A6B-4586-8214-9F1C689B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EE1F-1791-4235-8334-61FB04A3E70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4822F-41AE-43FD-8D0E-F6D6B3B9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FEBEA-7FBF-4CAE-8B52-3C790DF5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6BC4-816A-4073-96CD-3EC0DD2EA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6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73AFC-347D-404B-ADC7-1566F8DD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06B8C3-89FA-4405-BE5B-6DEA5606A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33856-8BFD-4BD5-ADC2-9211A6C1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EE1F-1791-4235-8334-61FB04A3E70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948B9-B358-4FA7-9307-961DFA21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D022F-02DF-472F-BF16-70FAAC4E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6BC4-816A-4073-96CD-3EC0DD2EA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9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AF9D76-8E5B-4CF1-8478-F3E446F63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D36FA-DDB0-4281-93DF-B06818D72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849FE-AC27-4D06-814F-7B28BBD8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EE1F-1791-4235-8334-61FB04A3E70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0DAB1-2850-4CF6-804A-272067F3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A94D0-20CF-44D6-8642-B8A57C01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6BC4-816A-4073-96CD-3EC0DD2EA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51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25E15-B35B-4C41-9458-EA14A576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18DEA-2F0C-45A4-B4F2-270E85FDC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7E6A5-1787-439A-9246-FA45961E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EE1F-1791-4235-8334-61FB04A3E70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B1034-5963-41C7-A883-BBF80416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D4F37-428F-4B0F-9EF4-5FB23F3C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6BC4-816A-4073-96CD-3EC0DD2EA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6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AB700-4377-4A68-BFBA-1CC9B4E0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3415A-9090-46C4-9558-342BC000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DE3DF-9239-4698-AA48-935481D6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EE1F-1791-4235-8334-61FB04A3E70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62F81-6E84-45D5-A243-83A78C17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419F0-FD22-4D9B-80F5-AB66844E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6BC4-816A-4073-96CD-3EC0DD2EA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4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C0E8B-288F-4A4B-9B7A-115FFA0C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31C45-1B08-4526-A384-013F196C3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19E2C-7E8D-4FC6-804D-48BCC99DC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8CD53-1CEB-4F1B-B8B5-8B0F6897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EE1F-1791-4235-8334-61FB04A3E70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ADDCA-9A1E-421B-94DA-DCDD9673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3374D-F2C5-4B13-8201-AA01CC14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6BC4-816A-4073-96CD-3EC0DD2EA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3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52A02-1167-415A-A929-5B6077F1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1E0AB-8C5C-482E-80D8-EB2CB0A81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C420B6-6F3E-47A3-89E8-44A5410F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DDDAC4-30C2-4719-8DE2-F663934B4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917CD4-33B6-4549-9BCE-B4E978811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A0195D-911E-4F09-A990-526A95DC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EE1F-1791-4235-8334-61FB04A3E70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2D7308-7AB8-4FEB-A6AB-3B52AC77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048ECB-02FB-485B-A82A-7CBDDE8D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6BC4-816A-4073-96CD-3EC0DD2EA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A949D-0220-4AB5-B680-435F01B3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648A84-BF49-47D1-B64A-7ED6CF14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EE1F-1791-4235-8334-61FB04A3E70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13862B-095B-46BF-877E-A5F902ED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7F040B-D43D-4223-BE6B-DB103415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6BC4-816A-4073-96CD-3EC0DD2EA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5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00BAFF-F16B-42FA-AE90-4EBFBBA7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EE1F-1791-4235-8334-61FB04A3E70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4BF929-1E6C-43C0-8FE8-20BA368E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7C064-C9D3-419E-A963-A34A55FF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6BC4-816A-4073-96CD-3EC0DD2EA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4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6102-79B5-405F-9BD8-71D5A649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DDD3E-5BF6-4301-8861-22B7B69D5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5D056-E171-463B-A5ED-C5EE3F34C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C5726-B129-4AFB-9971-5553652B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EE1F-1791-4235-8334-61FB04A3E70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EC0D52-B0C4-47AA-BCB8-30E631EC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BF5E43-B3F1-4DA0-91B9-4BD15819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6BC4-816A-4073-96CD-3EC0DD2EA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3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854DA-3935-4B63-A6C0-EF3DCBEF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21FBC6-8500-4765-82B9-A3A1790BD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C58470-2B30-4D74-80B0-B36B5EE44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095A9E-1E06-4F8D-BE7B-9EB2E1C1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EE1F-1791-4235-8334-61FB04A3E70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F9031-13FF-4F94-AB73-64381BAF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84B61-E7CD-4065-A7A4-DB5CA0EC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6BC4-816A-4073-96CD-3EC0DD2EA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4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F417F4-EA9A-401F-92AA-A596417C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A2A58-B9D2-4967-96F3-EC9E57F1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DBBD0-9B24-45F5-B5B4-77FCAD870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8EE1F-1791-4235-8334-61FB04A3E70D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EFFAC-4DA8-4A79-950A-55A883DBB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87FF3-FCBA-4239-95D8-F35AD3FC3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B6BC4-816A-4073-96CD-3EC0DD2EA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7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48784-BE49-4877-8184-ACE104EF3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31665"/>
            <a:ext cx="12192000" cy="3231923"/>
          </a:xfrm>
          <a:solidFill>
            <a:srgbClr val="94070A">
              <a:alpha val="80000"/>
            </a:srgbClr>
          </a:solidFill>
        </p:spPr>
        <p:txBody>
          <a:bodyPr anchor="ctr"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Proxy Lab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3D0935-7E63-47F0-BC95-A91D350F4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235" y="5326335"/>
            <a:ext cx="1344601" cy="53453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陆宇鹏</a:t>
            </a:r>
          </a:p>
        </p:txBody>
      </p:sp>
    </p:spTree>
    <p:extLst>
      <p:ext uri="{BB962C8B-B14F-4D97-AF65-F5344CB8AC3E}">
        <p14:creationId xmlns:p14="http://schemas.microsoft.com/office/powerpoint/2010/main" val="154671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4F5B552D-37CD-4F93-A9DE-2A73E3E6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D5793E-93BF-474C-BFF2-13945EF9D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38D8151-5BF0-4CAE-B4DB-6163D8EC4680}"/>
              </a:ext>
            </a:extLst>
          </p:cNvPr>
          <p:cNvSpPr/>
          <p:nvPr/>
        </p:nvSpPr>
        <p:spPr>
          <a:xfrm>
            <a:off x="0" y="261879"/>
            <a:ext cx="3230880" cy="940526"/>
          </a:xfrm>
          <a:prstGeom prst="rect">
            <a:avLst/>
          </a:prstGeom>
          <a:solidFill>
            <a:srgbClr val="940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61D4AC9-332E-4330-A96D-0F20D782C41B}"/>
              </a:ext>
            </a:extLst>
          </p:cNvPr>
          <p:cNvGrpSpPr/>
          <p:nvPr/>
        </p:nvGrpSpPr>
        <p:grpSpPr>
          <a:xfrm>
            <a:off x="1114697" y="1572275"/>
            <a:ext cx="7829006" cy="853440"/>
            <a:chOff x="1114697" y="1572275"/>
            <a:chExt cx="7829006" cy="85344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284417E-C1A5-46CC-86E0-E668C585D4C4}"/>
                </a:ext>
              </a:extLst>
            </p:cNvPr>
            <p:cNvSpPr/>
            <p:nvPr/>
          </p:nvSpPr>
          <p:spPr>
            <a:xfrm>
              <a:off x="1767840" y="1572275"/>
              <a:ext cx="7175863" cy="853440"/>
            </a:xfrm>
            <a:prstGeom prst="roundRect">
              <a:avLst/>
            </a:prstGeom>
            <a:noFill/>
            <a:ln>
              <a:solidFill>
                <a:srgbClr val="94070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Pentagon 3">
              <a:extLst>
                <a:ext uri="{FF2B5EF4-FFF2-40B4-BE49-F238E27FC236}">
                  <a16:creationId xmlns:a16="http://schemas.microsoft.com/office/drawing/2014/main" id="{9668EECA-809C-4588-B666-7BF8470B1676}"/>
                </a:ext>
              </a:extLst>
            </p:cNvPr>
            <p:cNvSpPr/>
            <p:nvPr/>
          </p:nvSpPr>
          <p:spPr>
            <a:xfrm>
              <a:off x="1114697" y="1716344"/>
              <a:ext cx="1306286" cy="565302"/>
            </a:xfrm>
            <a:prstGeom prst="homePlate">
              <a:avLst>
                <a:gd name="adj" fmla="val 88182"/>
              </a:avLst>
            </a:prstGeom>
            <a:solidFill>
              <a:srgbClr val="940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-US" altLang="zh-CN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4B9AFE2-E88A-43DF-9C35-9E9198966EA1}"/>
                </a:ext>
              </a:extLst>
            </p:cNvPr>
            <p:cNvSpPr txBox="1"/>
            <p:nvPr/>
          </p:nvSpPr>
          <p:spPr>
            <a:xfrm>
              <a:off x="2551612" y="1737385"/>
              <a:ext cx="4667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Part1 Basic</a:t>
              </a:r>
              <a:endParaRPr lang="zh-CN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C92290E-7CDC-4C3B-A747-E9FAA2F893C8}"/>
              </a:ext>
            </a:extLst>
          </p:cNvPr>
          <p:cNvGrpSpPr/>
          <p:nvPr/>
        </p:nvGrpSpPr>
        <p:grpSpPr>
          <a:xfrm>
            <a:off x="1114697" y="2737101"/>
            <a:ext cx="7829006" cy="853440"/>
            <a:chOff x="1114697" y="1572275"/>
            <a:chExt cx="7829006" cy="85344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79BB6F-6E88-4ED7-A94E-93112E030248}"/>
                </a:ext>
              </a:extLst>
            </p:cNvPr>
            <p:cNvSpPr/>
            <p:nvPr/>
          </p:nvSpPr>
          <p:spPr>
            <a:xfrm>
              <a:off x="1767840" y="1572275"/>
              <a:ext cx="7175863" cy="853440"/>
            </a:xfrm>
            <a:prstGeom prst="roundRect">
              <a:avLst/>
            </a:prstGeom>
            <a:noFill/>
            <a:ln>
              <a:solidFill>
                <a:srgbClr val="94070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Pentagon 3">
              <a:extLst>
                <a:ext uri="{FF2B5EF4-FFF2-40B4-BE49-F238E27FC236}">
                  <a16:creationId xmlns:a16="http://schemas.microsoft.com/office/drawing/2014/main" id="{D340E671-94A4-4299-B925-67B313825215}"/>
                </a:ext>
              </a:extLst>
            </p:cNvPr>
            <p:cNvSpPr/>
            <p:nvPr/>
          </p:nvSpPr>
          <p:spPr>
            <a:xfrm>
              <a:off x="1114697" y="1716344"/>
              <a:ext cx="1306286" cy="565302"/>
            </a:xfrm>
            <a:prstGeom prst="homePlate">
              <a:avLst>
                <a:gd name="adj" fmla="val 88182"/>
              </a:avLst>
            </a:prstGeom>
            <a:solidFill>
              <a:srgbClr val="940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-US" altLang="zh-CN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7636324-8332-43A0-BEE4-6899CE478913}"/>
                </a:ext>
              </a:extLst>
            </p:cNvPr>
            <p:cNvSpPr txBox="1"/>
            <p:nvPr/>
          </p:nvSpPr>
          <p:spPr>
            <a:xfrm>
              <a:off x="2551612" y="1737385"/>
              <a:ext cx="4667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Part2 Concurrency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EBF3916-C109-4D73-A9EB-CB6E542C2F71}"/>
              </a:ext>
            </a:extLst>
          </p:cNvPr>
          <p:cNvGrpSpPr/>
          <p:nvPr/>
        </p:nvGrpSpPr>
        <p:grpSpPr>
          <a:xfrm>
            <a:off x="1114697" y="3901927"/>
            <a:ext cx="7829006" cy="853440"/>
            <a:chOff x="1114697" y="1572275"/>
            <a:chExt cx="7829006" cy="8534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27E2E88-FE51-4DD6-A071-60C81F7E709F}"/>
                </a:ext>
              </a:extLst>
            </p:cNvPr>
            <p:cNvSpPr/>
            <p:nvPr/>
          </p:nvSpPr>
          <p:spPr>
            <a:xfrm>
              <a:off x="1767840" y="1572275"/>
              <a:ext cx="7175863" cy="853440"/>
            </a:xfrm>
            <a:prstGeom prst="roundRect">
              <a:avLst/>
            </a:prstGeom>
            <a:noFill/>
            <a:ln>
              <a:solidFill>
                <a:srgbClr val="94070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entagon 3">
              <a:extLst>
                <a:ext uri="{FF2B5EF4-FFF2-40B4-BE49-F238E27FC236}">
                  <a16:creationId xmlns:a16="http://schemas.microsoft.com/office/drawing/2014/main" id="{66ED63A0-ABA3-401C-8D1C-6B3F54D1432E}"/>
                </a:ext>
              </a:extLst>
            </p:cNvPr>
            <p:cNvSpPr/>
            <p:nvPr/>
          </p:nvSpPr>
          <p:spPr>
            <a:xfrm>
              <a:off x="1114697" y="1716344"/>
              <a:ext cx="1306286" cy="565302"/>
            </a:xfrm>
            <a:prstGeom prst="homePlate">
              <a:avLst>
                <a:gd name="adj" fmla="val 88182"/>
              </a:avLst>
            </a:prstGeom>
            <a:solidFill>
              <a:srgbClr val="940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-US" altLang="zh-CN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2C0EC2-193D-44FC-B5DB-E22347819FD5}"/>
                </a:ext>
              </a:extLst>
            </p:cNvPr>
            <p:cNvSpPr txBox="1"/>
            <p:nvPr/>
          </p:nvSpPr>
          <p:spPr>
            <a:xfrm>
              <a:off x="2551612" y="1737385"/>
              <a:ext cx="4667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Part3</a:t>
              </a:r>
              <a:r>
                <a:rPr lang="zh-CN" altLang="en-US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Cache</a:t>
              </a:r>
              <a:r>
                <a:rPr lang="zh-CN" altLang="en-US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and</a:t>
              </a:r>
              <a:r>
                <a:rPr lang="zh-CN" altLang="en-US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Extra</a:t>
              </a:r>
              <a:endParaRPr lang="zh-CN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62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3"/>
          <p:cNvSpPr/>
          <p:nvPr/>
        </p:nvSpPr>
        <p:spPr>
          <a:xfrm>
            <a:off x="-1" y="357807"/>
            <a:ext cx="3135087" cy="795131"/>
          </a:xfrm>
          <a:prstGeom prst="homePlate">
            <a:avLst>
              <a:gd name="adj" fmla="val 88182"/>
            </a:avLst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thread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函数与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main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的修改</a:t>
            </a:r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B728E7-E6F2-46D9-8F01-DA7F6A283626}"/>
              </a:ext>
            </a:extLst>
          </p:cNvPr>
          <p:cNvSpPr/>
          <p:nvPr/>
        </p:nvSpPr>
        <p:spPr>
          <a:xfrm>
            <a:off x="212366" y="1367519"/>
            <a:ext cx="379313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模仿书本上用并发实现的的并行的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TINYWeb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服务器写即可。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·main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函数循环部分转为创建新线程。然后在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Thread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函数内调用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doit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en-US" altLang="zh-CN" sz="28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Malloc,Free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操作的原因（避免竞争）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注意调用</a:t>
            </a:r>
            <a:r>
              <a:rPr lang="en-US" altLang="zh-CN" sz="28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Pthread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 detach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的原因。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9D4CE4-B332-40D7-95EB-32B5EDA7D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25" y="362486"/>
            <a:ext cx="5487143" cy="34210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C58DE5-4AE8-435A-A46C-5426DED48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415" y="3783565"/>
            <a:ext cx="7004101" cy="2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2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3"/>
          <p:cNvSpPr/>
          <p:nvPr/>
        </p:nvSpPr>
        <p:spPr>
          <a:xfrm>
            <a:off x="-1" y="357807"/>
            <a:ext cx="4711960" cy="795131"/>
          </a:xfrm>
          <a:prstGeom prst="homePlate">
            <a:avLst>
              <a:gd name="adj" fmla="val 88182"/>
            </a:avLst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Concurrency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的测试结果</a:t>
            </a:r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AA4E67-C942-402E-8241-944F91AFA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2" y="2788030"/>
            <a:ext cx="11161415" cy="12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7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4F5B552D-37CD-4F93-A9DE-2A73E3E6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D5793E-93BF-474C-BFF2-13945EF9D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38D8151-5BF0-4CAE-B4DB-6163D8EC4680}"/>
              </a:ext>
            </a:extLst>
          </p:cNvPr>
          <p:cNvSpPr/>
          <p:nvPr/>
        </p:nvSpPr>
        <p:spPr>
          <a:xfrm>
            <a:off x="0" y="261879"/>
            <a:ext cx="3230880" cy="940526"/>
          </a:xfrm>
          <a:prstGeom prst="rect">
            <a:avLst/>
          </a:prstGeom>
          <a:solidFill>
            <a:srgbClr val="940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61D4AC9-332E-4330-A96D-0F20D782C41B}"/>
              </a:ext>
            </a:extLst>
          </p:cNvPr>
          <p:cNvGrpSpPr/>
          <p:nvPr/>
        </p:nvGrpSpPr>
        <p:grpSpPr>
          <a:xfrm>
            <a:off x="1114697" y="1572275"/>
            <a:ext cx="7829006" cy="853440"/>
            <a:chOff x="1114697" y="1572275"/>
            <a:chExt cx="7829006" cy="85344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284417E-C1A5-46CC-86E0-E668C585D4C4}"/>
                </a:ext>
              </a:extLst>
            </p:cNvPr>
            <p:cNvSpPr/>
            <p:nvPr/>
          </p:nvSpPr>
          <p:spPr>
            <a:xfrm>
              <a:off x="1767840" y="1572275"/>
              <a:ext cx="7175863" cy="853440"/>
            </a:xfrm>
            <a:prstGeom prst="roundRect">
              <a:avLst/>
            </a:prstGeom>
            <a:noFill/>
            <a:ln>
              <a:solidFill>
                <a:srgbClr val="94070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Pentagon 3">
              <a:extLst>
                <a:ext uri="{FF2B5EF4-FFF2-40B4-BE49-F238E27FC236}">
                  <a16:creationId xmlns:a16="http://schemas.microsoft.com/office/drawing/2014/main" id="{9668EECA-809C-4588-B666-7BF8470B1676}"/>
                </a:ext>
              </a:extLst>
            </p:cNvPr>
            <p:cNvSpPr/>
            <p:nvPr/>
          </p:nvSpPr>
          <p:spPr>
            <a:xfrm>
              <a:off x="1114697" y="1716344"/>
              <a:ext cx="1306286" cy="565302"/>
            </a:xfrm>
            <a:prstGeom prst="homePlate">
              <a:avLst>
                <a:gd name="adj" fmla="val 88182"/>
              </a:avLst>
            </a:prstGeom>
            <a:solidFill>
              <a:srgbClr val="940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-US" altLang="zh-CN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4B9AFE2-E88A-43DF-9C35-9E9198966EA1}"/>
                </a:ext>
              </a:extLst>
            </p:cNvPr>
            <p:cNvSpPr txBox="1"/>
            <p:nvPr/>
          </p:nvSpPr>
          <p:spPr>
            <a:xfrm>
              <a:off x="2551612" y="1737385"/>
              <a:ext cx="4667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Part1 Basic</a:t>
              </a:r>
              <a:endParaRPr lang="zh-CN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C92290E-7CDC-4C3B-A747-E9FAA2F893C8}"/>
              </a:ext>
            </a:extLst>
          </p:cNvPr>
          <p:cNvGrpSpPr/>
          <p:nvPr/>
        </p:nvGrpSpPr>
        <p:grpSpPr>
          <a:xfrm>
            <a:off x="1114697" y="2737101"/>
            <a:ext cx="7829006" cy="853440"/>
            <a:chOff x="1114697" y="1572275"/>
            <a:chExt cx="7829006" cy="85344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79BB6F-6E88-4ED7-A94E-93112E030248}"/>
                </a:ext>
              </a:extLst>
            </p:cNvPr>
            <p:cNvSpPr/>
            <p:nvPr/>
          </p:nvSpPr>
          <p:spPr>
            <a:xfrm>
              <a:off x="1767840" y="1572275"/>
              <a:ext cx="7175863" cy="853440"/>
            </a:xfrm>
            <a:prstGeom prst="roundRect">
              <a:avLst/>
            </a:prstGeom>
            <a:noFill/>
            <a:ln>
              <a:solidFill>
                <a:srgbClr val="94070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Pentagon 3">
              <a:extLst>
                <a:ext uri="{FF2B5EF4-FFF2-40B4-BE49-F238E27FC236}">
                  <a16:creationId xmlns:a16="http://schemas.microsoft.com/office/drawing/2014/main" id="{D340E671-94A4-4299-B925-67B313825215}"/>
                </a:ext>
              </a:extLst>
            </p:cNvPr>
            <p:cNvSpPr/>
            <p:nvPr/>
          </p:nvSpPr>
          <p:spPr>
            <a:xfrm>
              <a:off x="1114697" y="1716344"/>
              <a:ext cx="1306286" cy="565302"/>
            </a:xfrm>
            <a:prstGeom prst="homePlate">
              <a:avLst>
                <a:gd name="adj" fmla="val 88182"/>
              </a:avLst>
            </a:prstGeom>
            <a:solidFill>
              <a:srgbClr val="940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-US" altLang="zh-CN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7636324-8332-43A0-BEE4-6899CE478913}"/>
                </a:ext>
              </a:extLst>
            </p:cNvPr>
            <p:cNvSpPr txBox="1"/>
            <p:nvPr/>
          </p:nvSpPr>
          <p:spPr>
            <a:xfrm>
              <a:off x="2551612" y="1737385"/>
              <a:ext cx="4667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Part2 Concurrency</a:t>
              </a:r>
              <a:endParaRPr lang="zh-CN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EBF3916-C109-4D73-A9EB-CB6E542C2F71}"/>
              </a:ext>
            </a:extLst>
          </p:cNvPr>
          <p:cNvGrpSpPr/>
          <p:nvPr/>
        </p:nvGrpSpPr>
        <p:grpSpPr>
          <a:xfrm>
            <a:off x="1114697" y="3901927"/>
            <a:ext cx="7829006" cy="853440"/>
            <a:chOff x="1114697" y="1572275"/>
            <a:chExt cx="7829006" cy="8534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27E2E88-FE51-4DD6-A071-60C81F7E709F}"/>
                </a:ext>
              </a:extLst>
            </p:cNvPr>
            <p:cNvSpPr/>
            <p:nvPr/>
          </p:nvSpPr>
          <p:spPr>
            <a:xfrm>
              <a:off x="1767840" y="1572275"/>
              <a:ext cx="7175863" cy="853440"/>
            </a:xfrm>
            <a:prstGeom prst="roundRect">
              <a:avLst/>
            </a:prstGeom>
            <a:noFill/>
            <a:ln>
              <a:solidFill>
                <a:srgbClr val="94070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entagon 3">
              <a:extLst>
                <a:ext uri="{FF2B5EF4-FFF2-40B4-BE49-F238E27FC236}">
                  <a16:creationId xmlns:a16="http://schemas.microsoft.com/office/drawing/2014/main" id="{66ED63A0-ABA3-401C-8D1C-6B3F54D1432E}"/>
                </a:ext>
              </a:extLst>
            </p:cNvPr>
            <p:cNvSpPr/>
            <p:nvPr/>
          </p:nvSpPr>
          <p:spPr>
            <a:xfrm>
              <a:off x="1114697" y="1716344"/>
              <a:ext cx="1306286" cy="565302"/>
            </a:xfrm>
            <a:prstGeom prst="homePlate">
              <a:avLst>
                <a:gd name="adj" fmla="val 88182"/>
              </a:avLst>
            </a:prstGeom>
            <a:solidFill>
              <a:srgbClr val="940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-US" altLang="zh-CN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2C0EC2-193D-44FC-B5DB-E22347819FD5}"/>
                </a:ext>
              </a:extLst>
            </p:cNvPr>
            <p:cNvSpPr txBox="1"/>
            <p:nvPr/>
          </p:nvSpPr>
          <p:spPr>
            <a:xfrm>
              <a:off x="2551612" y="1737385"/>
              <a:ext cx="4667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Part3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Cache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and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Extra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6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B964EB8E-3C12-4B14-8925-3EA6EC583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05" y="773389"/>
            <a:ext cx="7240749" cy="483209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5F1CAB2-EB7F-44B8-A47F-526BDF789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04" y="4189030"/>
            <a:ext cx="5889978" cy="13262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3CBAD8-792A-4892-B259-F170E786A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04" y="1057010"/>
            <a:ext cx="6351475" cy="29450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02CA12-79E9-4EC9-B087-98ECDA48EB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5"/>
          <a:stretch/>
        </p:blipFill>
        <p:spPr>
          <a:xfrm>
            <a:off x="4005505" y="3149050"/>
            <a:ext cx="6691674" cy="18614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B329D5-FAD0-4D60-9274-40566CB5E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05" y="773389"/>
            <a:ext cx="6691674" cy="2366200"/>
          </a:xfrm>
          <a:prstGeom prst="rect">
            <a:avLst/>
          </a:prstGeom>
        </p:spPr>
      </p:pic>
      <p:pic>
        <p:nvPicPr>
          <p:cNvPr id="4" name="Picture 5" descr="C:\Users\ADMINI~1\AppData\Local\Temp\360zip$Temp\360$4\标志_红色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3"/>
          <p:cNvSpPr/>
          <p:nvPr/>
        </p:nvSpPr>
        <p:spPr>
          <a:xfrm>
            <a:off x="-1" y="357807"/>
            <a:ext cx="3135087" cy="795131"/>
          </a:xfrm>
          <a:prstGeom prst="homePlate">
            <a:avLst>
              <a:gd name="adj" fmla="val 88182"/>
            </a:avLst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cache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结构与</a:t>
            </a:r>
            <a:r>
              <a:rPr lang="en-US" altLang="zh-CN" sz="2800" b="1" dirty="0" err="1">
                <a:latin typeface="微软雅黑" panose="020B0503020204020204" charset="-122"/>
                <a:ea typeface="微软雅黑" panose="020B0503020204020204" charset="-122"/>
              </a:rPr>
              <a:t>doit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的修改</a:t>
            </a:r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B728E7-E6F2-46D9-8F01-DA7F6A283626}"/>
              </a:ext>
            </a:extLst>
          </p:cNvPr>
          <p:cNvSpPr/>
          <p:nvPr/>
        </p:nvSpPr>
        <p:spPr>
          <a:xfrm>
            <a:off x="212366" y="1367519"/>
            <a:ext cx="36971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引入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res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变量记录请求的第一行，在每次解析完请求时先调用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Search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中查找是否已经缓存该结果。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引入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tmpres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变量在向客户端写的同时复制到其中，若最后大小小于限制，则调用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Insert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函数按照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LRU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策略插入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AFA01EE-D87F-44E8-9D30-9DC17F8AB29F}"/>
              </a:ext>
            </a:extLst>
          </p:cNvPr>
          <p:cNvSpPr/>
          <p:nvPr/>
        </p:nvSpPr>
        <p:spPr>
          <a:xfrm>
            <a:off x="3654181" y="5725636"/>
            <a:ext cx="7869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注意使用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在访问全局变量时屏蔽其他线程。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EE1D7B-1E13-4DE9-A371-1FDCA0AF59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05" y="4981553"/>
            <a:ext cx="11906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3"/>
          <p:cNvSpPr/>
          <p:nvPr/>
        </p:nvSpPr>
        <p:spPr>
          <a:xfrm>
            <a:off x="-1" y="357807"/>
            <a:ext cx="3909528" cy="795131"/>
          </a:xfrm>
          <a:prstGeom prst="homePlate">
            <a:avLst>
              <a:gd name="adj" fmla="val 88182"/>
            </a:avLst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Search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Insert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B728E7-E6F2-46D9-8F01-DA7F6A283626}"/>
              </a:ext>
            </a:extLst>
          </p:cNvPr>
          <p:cNvSpPr/>
          <p:nvPr/>
        </p:nvSpPr>
        <p:spPr>
          <a:xfrm>
            <a:off x="212367" y="5490368"/>
            <a:ext cx="55846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按照类似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cachelab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partA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的写法来写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Search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Insert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函数即可，用一个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step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来记录访问时间。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62111B-74F4-4110-B34B-F54F86DEA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19" y="1174230"/>
            <a:ext cx="5528581" cy="42354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3453C1-E8AB-4EE8-9873-C8FFD6EED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80" y="41823"/>
            <a:ext cx="5528581" cy="673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1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3"/>
          <p:cNvSpPr/>
          <p:nvPr/>
        </p:nvSpPr>
        <p:spPr>
          <a:xfrm>
            <a:off x="-1" y="357807"/>
            <a:ext cx="3732246" cy="795131"/>
          </a:xfrm>
          <a:prstGeom prst="homePlate">
            <a:avLst>
              <a:gd name="adj" fmla="val 88182"/>
            </a:avLst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Cache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的测试结果</a:t>
            </a:r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8B1E78-196E-4D40-BFA6-A1787F20B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1" y="2802488"/>
            <a:ext cx="10930977" cy="12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5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3"/>
          <p:cNvSpPr/>
          <p:nvPr/>
        </p:nvSpPr>
        <p:spPr>
          <a:xfrm>
            <a:off x="0" y="357807"/>
            <a:ext cx="2118050" cy="795131"/>
          </a:xfrm>
          <a:prstGeom prst="homePlate">
            <a:avLst>
              <a:gd name="adj" fmla="val 88182"/>
            </a:avLst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Extra</a:t>
            </a:r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B728E7-E6F2-46D9-8F01-DA7F6A283626}"/>
              </a:ext>
            </a:extLst>
          </p:cNvPr>
          <p:cNvSpPr/>
          <p:nvPr/>
        </p:nvSpPr>
        <p:spPr>
          <a:xfrm>
            <a:off x="269469" y="1330196"/>
            <a:ext cx="10815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看一看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Real Page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中出错的两组测试数据。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361A4B-B7DE-4B38-96DA-1D6F820ED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90" y="2409601"/>
            <a:ext cx="9773472" cy="32224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A0793F-A60A-415F-AC28-61BFA8C62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90" y="1917951"/>
            <a:ext cx="8291707" cy="443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3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3"/>
          <p:cNvSpPr/>
          <p:nvPr/>
        </p:nvSpPr>
        <p:spPr>
          <a:xfrm>
            <a:off x="0" y="357807"/>
            <a:ext cx="2118050" cy="795131"/>
          </a:xfrm>
          <a:prstGeom prst="homePlate">
            <a:avLst>
              <a:gd name="adj" fmla="val 88182"/>
            </a:avLst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Extra</a:t>
            </a:r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B728E7-E6F2-46D9-8F01-DA7F6A283626}"/>
              </a:ext>
            </a:extLst>
          </p:cNvPr>
          <p:cNvSpPr/>
          <p:nvPr/>
        </p:nvSpPr>
        <p:spPr>
          <a:xfrm>
            <a:off x="525503" y="1246085"/>
            <a:ext cx="98075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csapp.c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中的包装函数做一些修改，当出错时不要调用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unix_error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，这会导致客户端直接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exit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。使用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fprintf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stderr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输出错误信息并直接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return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即可。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SIGPIPE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信号写一个信号处理函数，把默认的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exit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处理改为直接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return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即可。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461585-456A-4545-B5AC-A45485ADC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50" y="4674653"/>
            <a:ext cx="6622499" cy="19071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F02C88-2AF0-4C83-8B5B-BBE45FF61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89" y="3488594"/>
            <a:ext cx="6774220" cy="11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5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3"/>
          <p:cNvSpPr/>
          <p:nvPr/>
        </p:nvSpPr>
        <p:spPr>
          <a:xfrm>
            <a:off x="-1" y="357807"/>
            <a:ext cx="3732246" cy="795131"/>
          </a:xfrm>
          <a:prstGeom prst="homePlate">
            <a:avLst>
              <a:gd name="adj" fmla="val 88182"/>
            </a:avLst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最终的测试结果</a:t>
            </a:r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CD4D4C-CF96-44FB-B4B1-DD42E4930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7" y="2772018"/>
            <a:ext cx="11010686" cy="131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5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4F5B552D-37CD-4F93-A9DE-2A73E3E6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D5793E-93BF-474C-BFF2-13945EF9D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38D8151-5BF0-4CAE-B4DB-6163D8EC4680}"/>
              </a:ext>
            </a:extLst>
          </p:cNvPr>
          <p:cNvSpPr/>
          <p:nvPr/>
        </p:nvSpPr>
        <p:spPr>
          <a:xfrm>
            <a:off x="0" y="261879"/>
            <a:ext cx="3230880" cy="940526"/>
          </a:xfrm>
          <a:prstGeom prst="rect">
            <a:avLst/>
          </a:prstGeom>
          <a:solidFill>
            <a:srgbClr val="940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61D4AC9-332E-4330-A96D-0F20D782C41B}"/>
              </a:ext>
            </a:extLst>
          </p:cNvPr>
          <p:cNvGrpSpPr/>
          <p:nvPr/>
        </p:nvGrpSpPr>
        <p:grpSpPr>
          <a:xfrm>
            <a:off x="1114697" y="1572275"/>
            <a:ext cx="7829006" cy="853440"/>
            <a:chOff x="1114697" y="1572275"/>
            <a:chExt cx="7829006" cy="85344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284417E-C1A5-46CC-86E0-E668C585D4C4}"/>
                </a:ext>
              </a:extLst>
            </p:cNvPr>
            <p:cNvSpPr/>
            <p:nvPr/>
          </p:nvSpPr>
          <p:spPr>
            <a:xfrm>
              <a:off x="1767840" y="1572275"/>
              <a:ext cx="7175863" cy="853440"/>
            </a:xfrm>
            <a:prstGeom prst="roundRect">
              <a:avLst/>
            </a:prstGeom>
            <a:noFill/>
            <a:ln>
              <a:solidFill>
                <a:srgbClr val="94070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Pentagon 3">
              <a:extLst>
                <a:ext uri="{FF2B5EF4-FFF2-40B4-BE49-F238E27FC236}">
                  <a16:creationId xmlns:a16="http://schemas.microsoft.com/office/drawing/2014/main" id="{9668EECA-809C-4588-B666-7BF8470B1676}"/>
                </a:ext>
              </a:extLst>
            </p:cNvPr>
            <p:cNvSpPr/>
            <p:nvPr/>
          </p:nvSpPr>
          <p:spPr>
            <a:xfrm>
              <a:off x="1114697" y="1716344"/>
              <a:ext cx="1306286" cy="565302"/>
            </a:xfrm>
            <a:prstGeom prst="homePlate">
              <a:avLst>
                <a:gd name="adj" fmla="val 88182"/>
              </a:avLst>
            </a:prstGeom>
            <a:solidFill>
              <a:srgbClr val="940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-US" altLang="zh-CN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4B9AFE2-E88A-43DF-9C35-9E9198966EA1}"/>
                </a:ext>
              </a:extLst>
            </p:cNvPr>
            <p:cNvSpPr txBox="1"/>
            <p:nvPr/>
          </p:nvSpPr>
          <p:spPr>
            <a:xfrm>
              <a:off x="2551612" y="1737385"/>
              <a:ext cx="4667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Part1 Basic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C92290E-7CDC-4C3B-A747-E9FAA2F893C8}"/>
              </a:ext>
            </a:extLst>
          </p:cNvPr>
          <p:cNvGrpSpPr/>
          <p:nvPr/>
        </p:nvGrpSpPr>
        <p:grpSpPr>
          <a:xfrm>
            <a:off x="1114697" y="2737101"/>
            <a:ext cx="7829006" cy="853440"/>
            <a:chOff x="1114697" y="1572275"/>
            <a:chExt cx="7829006" cy="85344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79BB6F-6E88-4ED7-A94E-93112E030248}"/>
                </a:ext>
              </a:extLst>
            </p:cNvPr>
            <p:cNvSpPr/>
            <p:nvPr/>
          </p:nvSpPr>
          <p:spPr>
            <a:xfrm>
              <a:off x="1767840" y="1572275"/>
              <a:ext cx="7175863" cy="853440"/>
            </a:xfrm>
            <a:prstGeom prst="roundRect">
              <a:avLst/>
            </a:prstGeom>
            <a:noFill/>
            <a:ln>
              <a:solidFill>
                <a:srgbClr val="94070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Pentagon 3">
              <a:extLst>
                <a:ext uri="{FF2B5EF4-FFF2-40B4-BE49-F238E27FC236}">
                  <a16:creationId xmlns:a16="http://schemas.microsoft.com/office/drawing/2014/main" id="{D340E671-94A4-4299-B925-67B313825215}"/>
                </a:ext>
              </a:extLst>
            </p:cNvPr>
            <p:cNvSpPr/>
            <p:nvPr/>
          </p:nvSpPr>
          <p:spPr>
            <a:xfrm>
              <a:off x="1114697" y="1716344"/>
              <a:ext cx="1306286" cy="565302"/>
            </a:xfrm>
            <a:prstGeom prst="homePlate">
              <a:avLst>
                <a:gd name="adj" fmla="val 88182"/>
              </a:avLst>
            </a:prstGeom>
            <a:solidFill>
              <a:srgbClr val="940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-US" altLang="zh-CN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7636324-8332-43A0-BEE4-6899CE478913}"/>
                </a:ext>
              </a:extLst>
            </p:cNvPr>
            <p:cNvSpPr txBox="1"/>
            <p:nvPr/>
          </p:nvSpPr>
          <p:spPr>
            <a:xfrm>
              <a:off x="2551612" y="1737385"/>
              <a:ext cx="4667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Part2 Concurrency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EBF3916-C109-4D73-A9EB-CB6E542C2F71}"/>
              </a:ext>
            </a:extLst>
          </p:cNvPr>
          <p:cNvGrpSpPr/>
          <p:nvPr/>
        </p:nvGrpSpPr>
        <p:grpSpPr>
          <a:xfrm>
            <a:off x="1114697" y="3901927"/>
            <a:ext cx="7829006" cy="853440"/>
            <a:chOff x="1114697" y="1572275"/>
            <a:chExt cx="7829006" cy="8534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27E2E88-FE51-4DD6-A071-60C81F7E709F}"/>
                </a:ext>
              </a:extLst>
            </p:cNvPr>
            <p:cNvSpPr/>
            <p:nvPr/>
          </p:nvSpPr>
          <p:spPr>
            <a:xfrm>
              <a:off x="1767840" y="1572275"/>
              <a:ext cx="7175863" cy="853440"/>
            </a:xfrm>
            <a:prstGeom prst="roundRect">
              <a:avLst/>
            </a:prstGeom>
            <a:noFill/>
            <a:ln>
              <a:solidFill>
                <a:srgbClr val="94070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entagon 3">
              <a:extLst>
                <a:ext uri="{FF2B5EF4-FFF2-40B4-BE49-F238E27FC236}">
                  <a16:creationId xmlns:a16="http://schemas.microsoft.com/office/drawing/2014/main" id="{66ED63A0-ABA3-401C-8D1C-6B3F54D1432E}"/>
                </a:ext>
              </a:extLst>
            </p:cNvPr>
            <p:cNvSpPr/>
            <p:nvPr/>
          </p:nvSpPr>
          <p:spPr>
            <a:xfrm>
              <a:off x="1114697" y="1716344"/>
              <a:ext cx="1306286" cy="565302"/>
            </a:xfrm>
            <a:prstGeom prst="homePlate">
              <a:avLst>
                <a:gd name="adj" fmla="val 88182"/>
              </a:avLst>
            </a:prstGeom>
            <a:solidFill>
              <a:srgbClr val="940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-US" altLang="zh-CN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2C0EC2-193D-44FC-B5DB-E22347819FD5}"/>
                </a:ext>
              </a:extLst>
            </p:cNvPr>
            <p:cNvSpPr txBox="1"/>
            <p:nvPr/>
          </p:nvSpPr>
          <p:spPr>
            <a:xfrm>
              <a:off x="2551612" y="1737385"/>
              <a:ext cx="4667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Part3 Cache and Extra </a:t>
              </a:r>
              <a:endPara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5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48784-BE49-4877-8184-ACE104EF3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31665"/>
            <a:ext cx="12192000" cy="3231923"/>
          </a:xfrm>
          <a:solidFill>
            <a:srgbClr val="94070A">
              <a:alpha val="80000"/>
            </a:srgbClr>
          </a:solidFill>
        </p:spPr>
        <p:txBody>
          <a:bodyPr anchor="ctr"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Thanks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0652BEC-1062-44E4-B311-D95BC5F78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77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4F5B552D-37CD-4F93-A9DE-2A73E3E6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D5793E-93BF-474C-BFF2-13945EF9D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38D8151-5BF0-4CAE-B4DB-6163D8EC4680}"/>
              </a:ext>
            </a:extLst>
          </p:cNvPr>
          <p:cNvSpPr/>
          <p:nvPr/>
        </p:nvSpPr>
        <p:spPr>
          <a:xfrm>
            <a:off x="0" y="261879"/>
            <a:ext cx="3230880" cy="940526"/>
          </a:xfrm>
          <a:prstGeom prst="rect">
            <a:avLst/>
          </a:prstGeom>
          <a:solidFill>
            <a:srgbClr val="940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61D4AC9-332E-4330-A96D-0F20D782C41B}"/>
              </a:ext>
            </a:extLst>
          </p:cNvPr>
          <p:cNvGrpSpPr/>
          <p:nvPr/>
        </p:nvGrpSpPr>
        <p:grpSpPr>
          <a:xfrm>
            <a:off x="1114697" y="1572275"/>
            <a:ext cx="7829006" cy="853440"/>
            <a:chOff x="1114697" y="1572275"/>
            <a:chExt cx="7829006" cy="85344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284417E-C1A5-46CC-86E0-E668C585D4C4}"/>
                </a:ext>
              </a:extLst>
            </p:cNvPr>
            <p:cNvSpPr/>
            <p:nvPr/>
          </p:nvSpPr>
          <p:spPr>
            <a:xfrm>
              <a:off x="1767840" y="1572275"/>
              <a:ext cx="7175863" cy="853440"/>
            </a:xfrm>
            <a:prstGeom prst="roundRect">
              <a:avLst/>
            </a:prstGeom>
            <a:noFill/>
            <a:ln>
              <a:solidFill>
                <a:srgbClr val="94070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Pentagon 3">
              <a:extLst>
                <a:ext uri="{FF2B5EF4-FFF2-40B4-BE49-F238E27FC236}">
                  <a16:creationId xmlns:a16="http://schemas.microsoft.com/office/drawing/2014/main" id="{9668EECA-809C-4588-B666-7BF8470B1676}"/>
                </a:ext>
              </a:extLst>
            </p:cNvPr>
            <p:cNvSpPr/>
            <p:nvPr/>
          </p:nvSpPr>
          <p:spPr>
            <a:xfrm>
              <a:off x="1114697" y="1716344"/>
              <a:ext cx="1306286" cy="565302"/>
            </a:xfrm>
            <a:prstGeom prst="homePlate">
              <a:avLst>
                <a:gd name="adj" fmla="val 88182"/>
              </a:avLst>
            </a:prstGeom>
            <a:solidFill>
              <a:srgbClr val="940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-US" altLang="zh-CN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4B9AFE2-E88A-43DF-9C35-9E9198966EA1}"/>
                </a:ext>
              </a:extLst>
            </p:cNvPr>
            <p:cNvSpPr txBox="1"/>
            <p:nvPr/>
          </p:nvSpPr>
          <p:spPr>
            <a:xfrm>
              <a:off x="2551612" y="1737385"/>
              <a:ext cx="4667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Part1 Basic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C92290E-7CDC-4C3B-A747-E9FAA2F893C8}"/>
              </a:ext>
            </a:extLst>
          </p:cNvPr>
          <p:cNvGrpSpPr/>
          <p:nvPr/>
        </p:nvGrpSpPr>
        <p:grpSpPr>
          <a:xfrm>
            <a:off x="1114697" y="2737101"/>
            <a:ext cx="7829006" cy="853440"/>
            <a:chOff x="1114697" y="1572275"/>
            <a:chExt cx="7829006" cy="85344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79BB6F-6E88-4ED7-A94E-93112E030248}"/>
                </a:ext>
              </a:extLst>
            </p:cNvPr>
            <p:cNvSpPr/>
            <p:nvPr/>
          </p:nvSpPr>
          <p:spPr>
            <a:xfrm>
              <a:off x="1767840" y="1572275"/>
              <a:ext cx="7175863" cy="853440"/>
            </a:xfrm>
            <a:prstGeom prst="roundRect">
              <a:avLst/>
            </a:prstGeom>
            <a:noFill/>
            <a:ln>
              <a:solidFill>
                <a:srgbClr val="94070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Pentagon 3">
              <a:extLst>
                <a:ext uri="{FF2B5EF4-FFF2-40B4-BE49-F238E27FC236}">
                  <a16:creationId xmlns:a16="http://schemas.microsoft.com/office/drawing/2014/main" id="{D340E671-94A4-4299-B925-67B313825215}"/>
                </a:ext>
              </a:extLst>
            </p:cNvPr>
            <p:cNvSpPr/>
            <p:nvPr/>
          </p:nvSpPr>
          <p:spPr>
            <a:xfrm>
              <a:off x="1114697" y="1716344"/>
              <a:ext cx="1306286" cy="565302"/>
            </a:xfrm>
            <a:prstGeom prst="homePlate">
              <a:avLst>
                <a:gd name="adj" fmla="val 88182"/>
              </a:avLst>
            </a:prstGeom>
            <a:solidFill>
              <a:srgbClr val="940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-US" altLang="zh-CN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7636324-8332-43A0-BEE4-6899CE478913}"/>
                </a:ext>
              </a:extLst>
            </p:cNvPr>
            <p:cNvSpPr txBox="1"/>
            <p:nvPr/>
          </p:nvSpPr>
          <p:spPr>
            <a:xfrm>
              <a:off x="2551612" y="1737385"/>
              <a:ext cx="4667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Part2 Concurrency</a:t>
              </a:r>
              <a:endParaRPr lang="zh-CN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EBF3916-C109-4D73-A9EB-CB6E542C2F71}"/>
              </a:ext>
            </a:extLst>
          </p:cNvPr>
          <p:cNvGrpSpPr/>
          <p:nvPr/>
        </p:nvGrpSpPr>
        <p:grpSpPr>
          <a:xfrm>
            <a:off x="1114697" y="3901927"/>
            <a:ext cx="7829006" cy="853440"/>
            <a:chOff x="1114697" y="1572275"/>
            <a:chExt cx="7829006" cy="8534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27E2E88-FE51-4DD6-A071-60C81F7E709F}"/>
                </a:ext>
              </a:extLst>
            </p:cNvPr>
            <p:cNvSpPr/>
            <p:nvPr/>
          </p:nvSpPr>
          <p:spPr>
            <a:xfrm>
              <a:off x="1767840" y="1572275"/>
              <a:ext cx="7175863" cy="853440"/>
            </a:xfrm>
            <a:prstGeom prst="roundRect">
              <a:avLst/>
            </a:prstGeom>
            <a:noFill/>
            <a:ln>
              <a:solidFill>
                <a:srgbClr val="94070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entagon 3">
              <a:extLst>
                <a:ext uri="{FF2B5EF4-FFF2-40B4-BE49-F238E27FC236}">
                  <a16:creationId xmlns:a16="http://schemas.microsoft.com/office/drawing/2014/main" id="{66ED63A0-ABA3-401C-8D1C-6B3F54D1432E}"/>
                </a:ext>
              </a:extLst>
            </p:cNvPr>
            <p:cNvSpPr/>
            <p:nvPr/>
          </p:nvSpPr>
          <p:spPr>
            <a:xfrm>
              <a:off x="1114697" y="1716344"/>
              <a:ext cx="1306286" cy="565302"/>
            </a:xfrm>
            <a:prstGeom prst="homePlate">
              <a:avLst>
                <a:gd name="adj" fmla="val 88182"/>
              </a:avLst>
            </a:prstGeom>
            <a:solidFill>
              <a:srgbClr val="940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-US" altLang="zh-CN" sz="2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2C0EC2-193D-44FC-B5DB-E22347819FD5}"/>
                </a:ext>
              </a:extLst>
            </p:cNvPr>
            <p:cNvSpPr txBox="1"/>
            <p:nvPr/>
          </p:nvSpPr>
          <p:spPr>
            <a:xfrm>
              <a:off x="2551612" y="1737385"/>
              <a:ext cx="4667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Part3</a:t>
              </a:r>
              <a:r>
                <a:rPr lang="zh-CN" altLang="en-US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Cache</a:t>
              </a:r>
              <a:r>
                <a:rPr lang="zh-CN" altLang="en-US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and</a:t>
              </a:r>
              <a:r>
                <a:rPr lang="zh-CN" altLang="en-US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Extra</a:t>
              </a:r>
              <a:endParaRPr lang="zh-CN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4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3"/>
          <p:cNvSpPr/>
          <p:nvPr/>
        </p:nvSpPr>
        <p:spPr>
          <a:xfrm>
            <a:off x="-1" y="357807"/>
            <a:ext cx="3163079" cy="795131"/>
          </a:xfrm>
          <a:prstGeom prst="homePlate">
            <a:avLst>
              <a:gd name="adj" fmla="val 88182"/>
            </a:avLst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Basic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基本框架</a:t>
            </a:r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DC206C-F028-432A-AFB4-154488B05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667" y="2393078"/>
            <a:ext cx="9784666" cy="2071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3"/>
          <p:cNvSpPr/>
          <p:nvPr/>
        </p:nvSpPr>
        <p:spPr>
          <a:xfrm>
            <a:off x="-1" y="357807"/>
            <a:ext cx="2584581" cy="795131"/>
          </a:xfrm>
          <a:prstGeom prst="homePlate">
            <a:avLst>
              <a:gd name="adj" fmla="val 88182"/>
            </a:avLst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main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B728E7-E6F2-46D9-8F01-DA7F6A283626}"/>
              </a:ext>
            </a:extLst>
          </p:cNvPr>
          <p:cNvSpPr/>
          <p:nvPr/>
        </p:nvSpPr>
        <p:spPr>
          <a:xfrm>
            <a:off x="183090" y="2090172"/>
            <a:ext cx="30097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将书本上的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TIN</a:t>
            </a:r>
          </a:p>
          <a:p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YWeb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main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函数略作修改即可得到我们的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proxy-basic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版本的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main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363F27-A4FD-4AE7-B6F7-24D6A8CB3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43" y="261879"/>
            <a:ext cx="7779957" cy="588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5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3"/>
          <p:cNvSpPr/>
          <p:nvPr/>
        </p:nvSpPr>
        <p:spPr>
          <a:xfrm>
            <a:off x="-1" y="357807"/>
            <a:ext cx="2584581" cy="795131"/>
          </a:xfrm>
          <a:prstGeom prst="homePlate">
            <a:avLst>
              <a:gd name="adj" fmla="val 88182"/>
            </a:avLst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latin typeface="微软雅黑" panose="020B0503020204020204" charset="-122"/>
                <a:ea typeface="微软雅黑" panose="020B0503020204020204" charset="-122"/>
              </a:rPr>
              <a:t>doit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B728E7-E6F2-46D9-8F01-DA7F6A283626}"/>
              </a:ext>
            </a:extLst>
          </p:cNvPr>
          <p:cNvSpPr/>
          <p:nvPr/>
        </p:nvSpPr>
        <p:spPr>
          <a:xfrm>
            <a:off x="183090" y="2090172"/>
            <a:ext cx="300975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先解析客户端的请求，生成相应的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requst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再尝试与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服务器建立连接，发送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request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并将回复发回客户端。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6510CF-EACD-49AA-B635-956A0DDFE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28" y="47076"/>
            <a:ext cx="6921712" cy="67638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1CA708-1A82-4A31-932F-FFD1B08D7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43" y="1057010"/>
            <a:ext cx="8171843" cy="522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7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3"/>
          <p:cNvSpPr/>
          <p:nvPr/>
        </p:nvSpPr>
        <p:spPr>
          <a:xfrm>
            <a:off x="-1" y="357807"/>
            <a:ext cx="3497232" cy="795131"/>
          </a:xfrm>
          <a:prstGeom prst="homePlate">
            <a:avLst>
              <a:gd name="adj" fmla="val 88182"/>
            </a:avLst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latin typeface="微软雅黑" panose="020B0503020204020204" charset="-122"/>
                <a:ea typeface="微软雅黑" panose="020B0503020204020204" charset="-122"/>
              </a:rPr>
              <a:t>parsingGET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B728E7-E6F2-46D9-8F01-DA7F6A283626}"/>
              </a:ext>
            </a:extLst>
          </p:cNvPr>
          <p:cNvSpPr/>
          <p:nvPr/>
        </p:nvSpPr>
        <p:spPr>
          <a:xfrm>
            <a:off x="192420" y="1455690"/>
            <a:ext cx="33048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主要依靠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strstr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strchr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函数来进行解析。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先判断是否是合法的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GET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命令并提取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hostname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URI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的信息。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再从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hostname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中提取可能含有的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port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098D25-E3CA-45B3-BF0C-C1D173A87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808" y="138726"/>
            <a:ext cx="6777718" cy="65805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1F39253-59DC-4FBC-9CB9-BF1D65CF3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808" y="138726"/>
            <a:ext cx="6449265" cy="65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4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3"/>
          <p:cNvSpPr/>
          <p:nvPr/>
        </p:nvSpPr>
        <p:spPr>
          <a:xfrm>
            <a:off x="-1" y="357807"/>
            <a:ext cx="3497232" cy="795131"/>
          </a:xfrm>
          <a:prstGeom prst="homePlate">
            <a:avLst>
              <a:gd name="adj" fmla="val 88182"/>
            </a:avLst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latin typeface="微软雅黑" panose="020B0503020204020204" charset="-122"/>
                <a:ea typeface="微软雅黑" panose="020B0503020204020204" charset="-122"/>
              </a:rPr>
              <a:t>parsingLine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B728E7-E6F2-46D9-8F01-DA7F6A283626}"/>
              </a:ext>
            </a:extLst>
          </p:cNvPr>
          <p:cNvSpPr/>
          <p:nvPr/>
        </p:nvSpPr>
        <p:spPr>
          <a:xfrm>
            <a:off x="192420" y="1659285"/>
            <a:ext cx="33048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按照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writeup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中的要求处理各种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Head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er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即可。注意当为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Host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时返回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，并在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doit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中记录。当为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\r\n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时返回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，促使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doit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中跳出循环。否则返回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731D10-8B34-4960-930B-A26F7D9DC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83" y="659444"/>
            <a:ext cx="6890463" cy="50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7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~1\AppData\Local\Temp\360zip$Temp\360$4\标志_红色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35" y="261879"/>
            <a:ext cx="795131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3"/>
          <p:cNvSpPr/>
          <p:nvPr/>
        </p:nvSpPr>
        <p:spPr>
          <a:xfrm>
            <a:off x="-1" y="357807"/>
            <a:ext cx="3497232" cy="795131"/>
          </a:xfrm>
          <a:prstGeom prst="homePlate">
            <a:avLst>
              <a:gd name="adj" fmla="val 88182"/>
            </a:avLst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Basic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的测试结果</a:t>
            </a:r>
            <a:endParaRPr 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50" y="6348548"/>
            <a:ext cx="6238050" cy="9592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01CBA27-5FC1-4845-AD5B-D0162A000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40" y="2766069"/>
            <a:ext cx="10946044" cy="12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3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474</Words>
  <Application>Microsoft Office PowerPoint</Application>
  <PresentationFormat>宽屏</PresentationFormat>
  <Paragraphs>66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黑体</vt:lpstr>
      <vt:lpstr>楷体</vt:lpstr>
      <vt:lpstr>隶书</vt:lpstr>
      <vt:lpstr>Microsoft YaHei</vt:lpstr>
      <vt:lpstr>Microsoft YaHei</vt:lpstr>
      <vt:lpstr>Arial</vt:lpstr>
      <vt:lpstr>Times New Roman</vt:lpstr>
      <vt:lpstr>Office 主题​​</vt:lpstr>
      <vt:lpstr>Proxy Lab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新冠肺炎疫情抗击战 与辩证思维方法</dc:title>
  <dc:creator>Peggy</dc:creator>
  <cp:lastModifiedBy>宇鹏</cp:lastModifiedBy>
  <cp:revision>190</cp:revision>
  <dcterms:created xsi:type="dcterms:W3CDTF">2020-10-18T08:39:12Z</dcterms:created>
  <dcterms:modified xsi:type="dcterms:W3CDTF">2020-12-27T04:24:14Z</dcterms:modified>
</cp:coreProperties>
</file>