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yYar/VKIre27Lr6pDSXzuXFg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EA0FDA-2E3F-4B99-A35E-35EF75B878C6}">
  <a:tblStyle styleId="{5DEA0FDA-2E3F-4B99-A35E-35EF75B878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7" y="43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96c1a8094_5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96c1a8094_5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c96c1a8094_5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96c1a8094_5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96c1a8094_5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c96c1a8094_5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96c1a8094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96c1a8094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c96c1a8094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96c1a8094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96c1a8094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c96c1a8094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96c1a8094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96c1a8094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c96c1a8094_9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96c1a8094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96c1a8094_9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c96c1a8094_9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96c1a8094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96c1a8094_3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c96c1a8094_3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96c1a809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c96c1a8094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c96c1a8094_3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96c1a8094_3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96c1a8094_3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c96c1a8094_3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96c1a8094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96c1a8094_3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c96c1a8094_3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96c1a8094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96c1a8094_3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c96c1a8094_3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96c1a8094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c96c1a8094_3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c96c1a8094_3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96c1a8094_3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96c1a8094_3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c96c1a8094_3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96c1a8094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c96c1a8094_3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2c96c1a8094_3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96c1a8094_3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c96c1a8094_3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c96c1a8094_3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96c1a8094_3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96c1a8094_3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2c96c1a8094_3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96c1a809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96c1a8094_3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2c96c1a8094_3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97f8962b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97f8962ba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c97f8962b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96c1a8094_3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96c1a8094_3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c96c1a8094_3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96c1a809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c96c1a8094_3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c96c1a8094_3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96c1a8094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c96c1a8094_3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2c96c1a8094_3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96c1a8094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96c1a8094_3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2c96c1a8094_3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96c1a8094_3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96c1a8094_3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c96c1a8094_3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96c1a8094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96c1a8094_3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2c96c1a8094_3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96c1a8094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96c1a8094_5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c96c1a8094_5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96c1a8094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96c1a8094_5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c96c1a8094_5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96c1a8094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96c1a8094_5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c96c1a8094_5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96c1a809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96c1a8094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c96c1a8094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96c1a8094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96c1a8094_5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c96c1a8094_5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 descr="Tag=AccentColor&#10;Flavor=Light&#10;Target=Fill"/>
          <p:cNvSpPr/>
          <p:nvPr/>
        </p:nvSpPr>
        <p:spPr>
          <a:xfrm>
            <a:off x="1318417" y="0"/>
            <a:ext cx="9570431" cy="6858000"/>
          </a:xfrm>
          <a:custGeom>
            <a:avLst/>
            <a:gdLst/>
            <a:ahLst/>
            <a:cxnLst/>
            <a:rect l="l" t="t" r="r" b="b"/>
            <a:pathLst>
              <a:path w="7187261" h="5150263" extrusionOk="0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  <a:defRPr sz="8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3974206" y="4113338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 descr="Tag=AccentColor&#10;Flavor=Light&#10;Target=Fill"/>
          <p:cNvSpPr/>
          <p:nvPr/>
        </p:nvSpPr>
        <p:spPr>
          <a:xfrm>
            <a:off x="5477731" y="0"/>
            <a:ext cx="6714269" cy="6858000"/>
          </a:xfrm>
          <a:custGeom>
            <a:avLst/>
            <a:gdLst/>
            <a:ahLst/>
            <a:cxnLst/>
            <a:rect l="l" t="t" r="r" b="b"/>
            <a:pathLst>
              <a:path w="6714269" h="6858000" extrusionOk="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6364224" y="1307592"/>
            <a:ext cx="4992624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ftr" idx="11"/>
          </p:nvPr>
        </p:nvSpPr>
        <p:spPr>
          <a:xfrm>
            <a:off x="6364224" y="635508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10067544" y="635508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>
            <a:spLocks noGrp="1"/>
          </p:cNvSpPr>
          <p:nvPr>
            <p:ph type="pic" idx="2"/>
          </p:nvPr>
        </p:nvSpPr>
        <p:spPr>
          <a:xfrm>
            <a:off x="7732109" y="3063095"/>
            <a:ext cx="1463039" cy="147981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3"/>
          <p:cNvSpPr>
            <a:spLocks noGrp="1"/>
          </p:cNvSpPr>
          <p:nvPr>
            <p:ph type="pic" idx="3"/>
          </p:nvPr>
        </p:nvSpPr>
        <p:spPr>
          <a:xfrm>
            <a:off x="10101259" y="3064916"/>
            <a:ext cx="1442437" cy="147799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3"/>
          <p:cNvSpPr>
            <a:spLocks noGrp="1"/>
          </p:cNvSpPr>
          <p:nvPr>
            <p:ph type="pic" idx="4"/>
          </p:nvPr>
        </p:nvSpPr>
        <p:spPr>
          <a:xfrm>
            <a:off x="5370488" y="3064916"/>
            <a:ext cx="1455507" cy="147799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3"/>
          <p:cNvSpPr>
            <a:spLocks noGrp="1"/>
          </p:cNvSpPr>
          <p:nvPr>
            <p:ph type="pic" idx="5"/>
          </p:nvPr>
        </p:nvSpPr>
        <p:spPr>
          <a:xfrm>
            <a:off x="3009627" y="3064916"/>
            <a:ext cx="1447216" cy="147799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3"/>
          <p:cNvSpPr>
            <a:spLocks noGrp="1"/>
          </p:cNvSpPr>
          <p:nvPr>
            <p:ph type="pic" idx="6"/>
          </p:nvPr>
        </p:nvSpPr>
        <p:spPr>
          <a:xfrm>
            <a:off x="648304" y="3058476"/>
            <a:ext cx="1463039" cy="148443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23" descr="Tag=AccentColor&#10;Flavor=Light&#10;Target=FillAndLine"/>
          <p:cNvSpPr/>
          <p:nvPr/>
        </p:nvSpPr>
        <p:spPr>
          <a:xfrm rot="10800000" flipH="1">
            <a:off x="648305" y="2067561"/>
            <a:ext cx="10900219" cy="18288"/>
          </a:xfrm>
          <a:custGeom>
            <a:avLst/>
            <a:gdLst/>
            <a:ahLst/>
            <a:cxnLst/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30936" y="4754880"/>
            <a:ext cx="1481328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7"/>
          </p:nvPr>
        </p:nvSpPr>
        <p:spPr>
          <a:xfrm>
            <a:off x="2993136" y="4754880"/>
            <a:ext cx="1481328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8"/>
          </p:nvPr>
        </p:nvSpPr>
        <p:spPr>
          <a:xfrm>
            <a:off x="5355336" y="4754880"/>
            <a:ext cx="1481328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9"/>
          </p:nvPr>
        </p:nvSpPr>
        <p:spPr>
          <a:xfrm>
            <a:off x="7717536" y="4754880"/>
            <a:ext cx="1481328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3"/>
          </p:nvPr>
        </p:nvSpPr>
        <p:spPr>
          <a:xfrm>
            <a:off x="10079736" y="4754880"/>
            <a:ext cx="1481328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838200" y="2304288"/>
            <a:ext cx="5181600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2"/>
          </p:nvPr>
        </p:nvSpPr>
        <p:spPr>
          <a:xfrm>
            <a:off x="6172200" y="2304288"/>
            <a:ext cx="5181600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4" descr="Tag=AccentColor&#10;Flavor=Light&#10;Target=FillAndLine"/>
          <p:cNvSpPr/>
          <p:nvPr/>
        </p:nvSpPr>
        <p:spPr>
          <a:xfrm rot="10800000" flipH="1">
            <a:off x="648305" y="2067561"/>
            <a:ext cx="10900219" cy="18288"/>
          </a:xfrm>
          <a:custGeom>
            <a:avLst/>
            <a:gdLst/>
            <a:ahLst/>
            <a:cxnLst/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2"/>
          </p:nvPr>
        </p:nvSpPr>
        <p:spPr>
          <a:xfrm>
            <a:off x="839788" y="3617842"/>
            <a:ext cx="5157787" cy="257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3"/>
          </p:nvPr>
        </p:nvSpPr>
        <p:spPr>
          <a:xfrm>
            <a:off x="6172200" y="257860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4"/>
          </p:nvPr>
        </p:nvSpPr>
        <p:spPr>
          <a:xfrm>
            <a:off x="6172200" y="3617842"/>
            <a:ext cx="5183188" cy="257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5" descr="Tag=AccentColor&#10;Flavor=Light&#10;Target=FillAndLine"/>
          <p:cNvSpPr/>
          <p:nvPr/>
        </p:nvSpPr>
        <p:spPr>
          <a:xfrm rot="10800000" flipH="1">
            <a:off x="648305" y="2067561"/>
            <a:ext cx="10900219" cy="18288"/>
          </a:xfrm>
          <a:custGeom>
            <a:avLst/>
            <a:gdLst/>
            <a:ahLst/>
            <a:cxnLst/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7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28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 descr="Tag=AccentColor&#10;Flavor=Light&#10;Target=Fill"/>
          <p:cNvSpPr/>
          <p:nvPr/>
        </p:nvSpPr>
        <p:spPr>
          <a:xfrm>
            <a:off x="0" y="0"/>
            <a:ext cx="12192000" cy="2347414"/>
          </a:xfrm>
          <a:custGeom>
            <a:avLst/>
            <a:gdLst/>
            <a:ahLst/>
            <a:cxnLst/>
            <a:rect l="l" t="t" r="r" b="b"/>
            <a:pathLst>
              <a:path w="12192000" h="2347414" extrusionOk="0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14"/>
          <p:cNvSpPr>
            <a:spLocks noGrp="1"/>
          </p:cNvSpPr>
          <p:nvPr>
            <p:ph type="pic" idx="2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4"/>
          <p:cNvSpPr>
            <a:spLocks noGrp="1"/>
          </p:cNvSpPr>
          <p:nvPr>
            <p:ph type="pic" idx="3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4"/>
          <p:cNvSpPr>
            <a:spLocks noGrp="1"/>
          </p:cNvSpPr>
          <p:nvPr>
            <p:ph type="pic" idx="4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5"/>
          </p:nvPr>
        </p:nvSpPr>
        <p:spPr>
          <a:xfrm>
            <a:off x="4562856" y="4315968"/>
            <a:ext cx="30632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6"/>
          </p:nvPr>
        </p:nvSpPr>
        <p:spPr>
          <a:xfrm>
            <a:off x="8540496" y="4315968"/>
            <a:ext cx="30632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2 pictures">
  <p:cSld name="Title and Content with 2 picture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>
            <a:spLocks noGrp="1"/>
          </p:cNvSpPr>
          <p:nvPr>
            <p:ph type="pic" idx="2"/>
          </p:nvPr>
        </p:nvSpPr>
        <p:spPr>
          <a:xfrm>
            <a:off x="2" y="4361970"/>
            <a:ext cx="4038599" cy="249603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5"/>
          <p:cNvSpPr>
            <a:spLocks noGrp="1"/>
          </p:cNvSpPr>
          <p:nvPr>
            <p:ph type="pic" idx="3"/>
          </p:nvPr>
        </p:nvSpPr>
        <p:spPr>
          <a:xfrm>
            <a:off x="0" y="0"/>
            <a:ext cx="4041336" cy="4193763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654296" y="2706624"/>
            <a:ext cx="6894576" cy="348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41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15" descr="Tag=AccentColor&#10;Flavor=Light&#10;Target=FillAndLine"/>
          <p:cNvSpPr/>
          <p:nvPr/>
        </p:nvSpPr>
        <p:spPr>
          <a:xfrm>
            <a:off x="4654296" y="2395728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 descr="Tag=AccentColor&#10;Flavor=Light&#10;Target=Fill"/>
          <p:cNvSpPr/>
          <p:nvPr/>
        </p:nvSpPr>
        <p:spPr>
          <a:xfrm>
            <a:off x="807242" y="612648"/>
            <a:ext cx="10577516" cy="5566372"/>
          </a:xfrm>
          <a:custGeom>
            <a:avLst/>
            <a:gdLst/>
            <a:ahLst/>
            <a:cxnLst/>
            <a:rect l="l" t="t" r="r" b="b"/>
            <a:pathLst>
              <a:path w="10577516" h="5566372" extrusionOk="0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2066544" y="1911096"/>
            <a:ext cx="8055864" cy="207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/>
          <p:nvPr/>
        </p:nvSpPr>
        <p:spPr>
          <a:xfrm>
            <a:off x="3974206" y="4173498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3227832" y="4352544"/>
            <a:ext cx="573328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838200" y="2075688"/>
            <a:ext cx="10515600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17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 descr="Tag=AccentColor&#10;Flavor=Light&#10;Target=Fill"/>
          <p:cNvSpPr/>
          <p:nvPr/>
        </p:nvSpPr>
        <p:spPr>
          <a:xfrm>
            <a:off x="0" y="1"/>
            <a:ext cx="12192000" cy="6054983"/>
          </a:xfrm>
          <a:custGeom>
            <a:avLst/>
            <a:gdLst/>
            <a:ahLst/>
            <a:cxnLst/>
            <a:rect l="l" t="t" r="r" b="b"/>
            <a:pathLst>
              <a:path w="12188952" h="6054983" extrusionOk="0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8"/>
          <p:cNvSpPr/>
          <p:nvPr/>
        </p:nvSpPr>
        <p:spPr>
          <a:xfrm>
            <a:off x="3974206" y="3542284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1527048" y="3694176"/>
            <a:ext cx="9144000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Centre Heading">
  <p:cSld name="Title and Content Centre Heading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841248" y="2304288"/>
            <a:ext cx="10515600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9" descr="Tag=AccentColor&#10;Flavor=Light&#10;Target=FillAndLine"/>
          <p:cNvSpPr/>
          <p:nvPr/>
        </p:nvSpPr>
        <p:spPr>
          <a:xfrm rot="10800000" flipH="1">
            <a:off x="648305" y="2067561"/>
            <a:ext cx="10900219" cy="18288"/>
          </a:xfrm>
          <a:custGeom>
            <a:avLst/>
            <a:gdLst/>
            <a:ahLst/>
            <a:cxnLst/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3 colum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49224" y="2578608"/>
            <a:ext cx="3200400" cy="71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>
          <a:xfrm>
            <a:off x="649224" y="3339547"/>
            <a:ext cx="3200400" cy="290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3"/>
          </p:nvPr>
        </p:nvSpPr>
        <p:spPr>
          <a:xfrm>
            <a:off x="4498848" y="2578608"/>
            <a:ext cx="32004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4"/>
          </p:nvPr>
        </p:nvSpPr>
        <p:spPr>
          <a:xfrm>
            <a:off x="4498848" y="3339548"/>
            <a:ext cx="3200400" cy="285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20" descr="Tag=AccentColor&#10;Flavor=Light&#10;Target=FillAndLine"/>
          <p:cNvSpPr/>
          <p:nvPr/>
        </p:nvSpPr>
        <p:spPr>
          <a:xfrm rot="10800000" flipH="1">
            <a:off x="648305" y="2067561"/>
            <a:ext cx="10900219" cy="18288"/>
          </a:xfrm>
          <a:custGeom>
            <a:avLst/>
            <a:gdLst/>
            <a:ahLst/>
            <a:cxnLst/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5"/>
          </p:nvPr>
        </p:nvSpPr>
        <p:spPr>
          <a:xfrm>
            <a:off x="8339328" y="2578608"/>
            <a:ext cx="32004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6"/>
          </p:nvPr>
        </p:nvSpPr>
        <p:spPr>
          <a:xfrm>
            <a:off x="8339328" y="3339548"/>
            <a:ext cx="3200400" cy="285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4 pictures">
  <p:cSld name="Title and Content with 4 picture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8263901" y="-1"/>
            <a:ext cx="3928091" cy="4143506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>
            <a:spLocks noGrp="1"/>
          </p:cNvSpPr>
          <p:nvPr>
            <p:ph type="pic" idx="3"/>
          </p:nvPr>
        </p:nvSpPr>
        <p:spPr>
          <a:xfrm>
            <a:off x="8281029" y="4328340"/>
            <a:ext cx="3910962" cy="252966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>
            <a:spLocks noGrp="1"/>
          </p:cNvSpPr>
          <p:nvPr>
            <p:ph type="pic" idx="4"/>
          </p:nvPr>
        </p:nvSpPr>
        <p:spPr>
          <a:xfrm>
            <a:off x="5021992" y="3792430"/>
            <a:ext cx="3041329" cy="306556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>
            <a:spLocks noGrp="1"/>
          </p:cNvSpPr>
          <p:nvPr>
            <p:ph type="pic" idx="5"/>
          </p:nvPr>
        </p:nvSpPr>
        <p:spPr>
          <a:xfrm>
            <a:off x="5027598" y="0"/>
            <a:ext cx="3035794" cy="359703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630936" y="429768"/>
            <a:ext cx="392277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0936" y="2706624"/>
            <a:ext cx="393192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 descr="Tag=AccentColor&#10;Flavor=Light&#10;Target=FillAndLine"/>
          <p:cNvSpPr/>
          <p:nvPr/>
        </p:nvSpPr>
        <p:spPr>
          <a:xfrm>
            <a:off x="629328" y="2423160"/>
            <a:ext cx="3877056" cy="27432"/>
          </a:xfrm>
          <a:custGeom>
            <a:avLst/>
            <a:gdLst/>
            <a:ahLst/>
            <a:cxnLst/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1821600" y="1610525"/>
            <a:ext cx="85488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</a:pPr>
            <a:r>
              <a:rPr lang="en-GB" sz="5300"/>
              <a:t>AdventureWorks2019</a:t>
            </a:r>
            <a:br>
              <a:rPr lang="en-GB" sz="5300"/>
            </a:br>
            <a:r>
              <a:rPr lang="en-GB" sz="5300"/>
              <a:t>Analysis</a:t>
            </a:r>
            <a:endParaRPr sz="5300"/>
          </a:p>
        </p:txBody>
      </p:sp>
      <p:sp>
        <p:nvSpPr>
          <p:cNvPr id="153" name="Google Shape;153;p1"/>
          <p:cNvSpPr txBox="1"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3200" b="1">
                <a:solidFill>
                  <a:schemeClr val="lt1"/>
                </a:solidFill>
              </a:rPr>
              <a:t>Group 3: Seb, Rory, Ahmed, Joanna, Abdirahman</a:t>
            </a:r>
            <a:endParaRPr sz="3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96c1a8094_5_47"/>
          <p:cNvSpPr txBox="1">
            <a:spLocks noGrp="1"/>
          </p:cNvSpPr>
          <p:nvPr>
            <p:ph type="sldNum" idx="12"/>
          </p:nvPr>
        </p:nvSpPr>
        <p:spPr>
          <a:xfrm>
            <a:off x="10067544" y="6355080"/>
            <a:ext cx="1280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32" name="Google Shape;232;g2c96c1a8094_5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25" y="286550"/>
            <a:ext cx="6665575" cy="2132000"/>
          </a:xfrm>
          <a:prstGeom prst="rect">
            <a:avLst/>
          </a:prstGeom>
          <a:noFill/>
          <a:ln w="9525" cap="flat" cmpd="sng">
            <a:solidFill>
              <a:srgbClr val="E4650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g2c96c1a8094_5_47"/>
          <p:cNvSpPr txBox="1"/>
          <p:nvPr/>
        </p:nvSpPr>
        <p:spPr>
          <a:xfrm>
            <a:off x="0" y="476700"/>
            <a:ext cx="5146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These three zero values indicate employees who appear to be eligible for bonuses who do not get them.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34" name="Google Shape;234;g2c96c1a8094_5_47"/>
          <p:cNvSpPr txBox="1"/>
          <p:nvPr/>
        </p:nvSpPr>
        <p:spPr>
          <a:xfrm>
            <a:off x="3974600" y="2756975"/>
            <a:ext cx="4942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They also happen to be the ones who take the fewest vacation hours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35" name="Google Shape;235;g2c96c1a8094_5_47"/>
          <p:cNvSpPr txBox="1"/>
          <p:nvPr/>
        </p:nvSpPr>
        <p:spPr>
          <a:xfrm>
            <a:off x="203725" y="4710075"/>
            <a:ext cx="599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They may be newer employees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36" name="Google Shape;236;g2c96c1a8094_5_47"/>
          <p:cNvSpPr txBox="1"/>
          <p:nvPr/>
        </p:nvSpPr>
        <p:spPr>
          <a:xfrm>
            <a:off x="3974600" y="5677975"/>
            <a:ext cx="7017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Otherwise give them a raise maybe?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96c1a8094_5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g2c96c1a8094_5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775" y="302575"/>
            <a:ext cx="5186324" cy="33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c96c1a8094_5_69"/>
          <p:cNvSpPr txBox="1"/>
          <p:nvPr/>
        </p:nvSpPr>
        <p:spPr>
          <a:xfrm>
            <a:off x="486100" y="609300"/>
            <a:ext cx="5990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If we remove those those zero values as they do appear to be outliers we get a much more scattered scatter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45" name="Google Shape;245;g2c96c1a8094_5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4200"/>
            <a:ext cx="6171975" cy="393023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c96c1a8094_5_69"/>
          <p:cNvSpPr txBox="1"/>
          <p:nvPr/>
        </p:nvSpPr>
        <p:spPr>
          <a:xfrm>
            <a:off x="6566400" y="4603100"/>
            <a:ext cx="5625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Our trendline confirms there is no real relationship.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And in fact a slight negative correlation.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96c1a8094_3_7"/>
          <p:cNvSpPr txBox="1">
            <a:spLocks noGrp="1"/>
          </p:cNvSpPr>
          <p:nvPr>
            <p:ph type="ctrTitle"/>
          </p:nvPr>
        </p:nvSpPr>
        <p:spPr>
          <a:xfrm>
            <a:off x="2560320" y="960120"/>
            <a:ext cx="7077600" cy="28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700"/>
              <a:t>Q3)</a:t>
            </a:r>
            <a:r>
              <a:rPr lang="en-GB" sz="2777"/>
              <a:t>What is the relationship between Country and Revenue?</a:t>
            </a:r>
            <a:endParaRPr sz="277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96c1a8094_9_0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Countries Performance </a:t>
            </a:r>
            <a:endParaRPr/>
          </a:p>
        </p:txBody>
      </p:sp>
      <p:sp>
        <p:nvSpPr>
          <p:cNvPr id="259" name="Google Shape;259;g2c96c1a8094_9_0"/>
          <p:cNvSpPr txBox="1">
            <a:spLocks noGrp="1"/>
          </p:cNvSpPr>
          <p:nvPr>
            <p:ph type="body" idx="1"/>
          </p:nvPr>
        </p:nvSpPr>
        <p:spPr>
          <a:xfrm>
            <a:off x="838200" y="2075688"/>
            <a:ext cx="10515600" cy="410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c96c1a8094_9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261" name="Google Shape;261;g2c96c1a8094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75700"/>
            <a:ext cx="5400675" cy="4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c96c1a8094_9_0"/>
          <p:cNvSpPr txBox="1"/>
          <p:nvPr/>
        </p:nvSpPr>
        <p:spPr>
          <a:xfrm>
            <a:off x="6629400" y="2344775"/>
            <a:ext cx="44871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from the chart, we can see clearly that the US outperformed all the countries by selling 2.641106e+07 comparing to last year 1.940250e+07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the US sales increased by 36%.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263" name="Google Shape;263;g2c96c1a8094_9_0"/>
          <p:cNvCxnSpPr>
            <a:endCxn id="262" idx="1"/>
          </p:cNvCxnSpPr>
          <p:nvPr/>
        </p:nvCxnSpPr>
        <p:spPr>
          <a:xfrm>
            <a:off x="5904300" y="2599475"/>
            <a:ext cx="725100" cy="15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g2c96c1a8094_9_0"/>
          <p:cNvCxnSpPr/>
          <p:nvPr/>
        </p:nvCxnSpPr>
        <p:spPr>
          <a:xfrm>
            <a:off x="5904300" y="3481250"/>
            <a:ext cx="7056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96c1a8094_9_7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Market Dominance </a:t>
            </a:r>
            <a:endParaRPr/>
          </a:p>
        </p:txBody>
      </p:sp>
      <p:sp>
        <p:nvSpPr>
          <p:cNvPr id="271" name="Google Shape;271;g2c96c1a8094_9_7"/>
          <p:cNvSpPr txBox="1">
            <a:spLocks noGrp="1"/>
          </p:cNvSpPr>
          <p:nvPr>
            <p:ph type="body" idx="1"/>
          </p:nvPr>
        </p:nvSpPr>
        <p:spPr>
          <a:xfrm>
            <a:off x="838200" y="2075688"/>
            <a:ext cx="10515600" cy="410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c96c1a8094_9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273" name="Google Shape;273;g2c96c1a8094_9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75" y="2075699"/>
            <a:ext cx="5400675" cy="4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c96c1a8094_9_7"/>
          <p:cNvSpPr txBox="1"/>
          <p:nvPr/>
        </p:nvSpPr>
        <p:spPr>
          <a:xfrm>
            <a:off x="6492250" y="2250288"/>
            <a:ext cx="4212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The chart illustrates the market dominance of the United States since last year, with a market share nearly three times compared to their competitor, which is Canada.</a:t>
            </a:r>
            <a:endParaRPr sz="2900">
              <a:solidFill>
                <a:schemeClr val="dk1"/>
              </a:solidFill>
            </a:endParaRPr>
          </a:p>
        </p:txBody>
      </p:sp>
      <p:cxnSp>
        <p:nvCxnSpPr>
          <p:cNvPr id="275" name="Google Shape;275;g2c96c1a8094_9_7"/>
          <p:cNvCxnSpPr/>
          <p:nvPr/>
        </p:nvCxnSpPr>
        <p:spPr>
          <a:xfrm rot="10800000" flipH="1">
            <a:off x="2651750" y="2658400"/>
            <a:ext cx="3252600" cy="20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96c1a8094_9_14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59"/>
              <a:t>Correlation between sales last and this year </a:t>
            </a:r>
            <a:endParaRPr sz="3659"/>
          </a:p>
        </p:txBody>
      </p:sp>
      <p:sp>
        <p:nvSpPr>
          <p:cNvPr id="282" name="Google Shape;282;g2c96c1a8094_9_14"/>
          <p:cNvSpPr txBox="1">
            <a:spLocks noGrp="1"/>
          </p:cNvSpPr>
          <p:nvPr>
            <p:ph type="body" idx="1"/>
          </p:nvPr>
        </p:nvSpPr>
        <p:spPr>
          <a:xfrm>
            <a:off x="838200" y="2075688"/>
            <a:ext cx="10515600" cy="410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c96c1a8094_9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84" name="Google Shape;284;g2c96c1a8094_9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25362"/>
            <a:ext cx="5467350" cy="4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c96c1a8094_9_14"/>
          <p:cNvSpPr txBox="1"/>
          <p:nvPr/>
        </p:nvSpPr>
        <p:spPr>
          <a:xfrm>
            <a:off x="6766550" y="2442750"/>
            <a:ext cx="41541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This chart shows the correlation between countries.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</a:rPr>
              <a:t>The correlation is positive.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96c1a8094_3_138"/>
          <p:cNvSpPr txBox="1">
            <a:spLocks noGrp="1"/>
          </p:cNvSpPr>
          <p:nvPr>
            <p:ph type="title"/>
          </p:nvPr>
        </p:nvSpPr>
        <p:spPr>
          <a:xfrm>
            <a:off x="1523998" y="1772188"/>
            <a:ext cx="9144000" cy="184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4. What is relationship between sick leave and Job Title (PersonType)?</a:t>
            </a:r>
            <a:endParaRPr sz="3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292" name="Google Shape;292;g2c96c1a8094_3_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96c1a8094_3_14"/>
          <p:cNvSpPr txBox="1">
            <a:spLocks noGrp="1"/>
          </p:cNvSpPr>
          <p:nvPr>
            <p:ph type="title"/>
          </p:nvPr>
        </p:nvSpPr>
        <p:spPr>
          <a:xfrm>
            <a:off x="838200" y="601600"/>
            <a:ext cx="10515600" cy="92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What is PersonType?</a:t>
            </a:r>
            <a:endParaRPr sz="5400"/>
          </a:p>
        </p:txBody>
      </p:sp>
      <p:sp>
        <p:nvSpPr>
          <p:cNvPr id="299" name="Google Shape;299;g2c96c1a8094_3_14"/>
          <p:cNvSpPr txBox="1">
            <a:spLocks noGrp="1"/>
          </p:cNvSpPr>
          <p:nvPr>
            <p:ph type="body" idx="1"/>
          </p:nvPr>
        </p:nvSpPr>
        <p:spPr>
          <a:xfrm>
            <a:off x="838200" y="2304288"/>
            <a:ext cx="5181600" cy="387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                                    </a:t>
            </a:r>
            <a:endParaRPr sz="1400"/>
          </a:p>
        </p:txBody>
      </p:sp>
      <p:sp>
        <p:nvSpPr>
          <p:cNvPr id="300" name="Google Shape;300;g2c96c1a8094_3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graphicFrame>
        <p:nvGraphicFramePr>
          <p:cNvPr id="301" name="Google Shape;301;g2c96c1a8094_3_14"/>
          <p:cNvGraphicFramePr/>
          <p:nvPr>
            <p:extLst>
              <p:ext uri="{D42A27DB-BD31-4B8C-83A1-F6EECF244321}">
                <p14:modId xmlns:p14="http://schemas.microsoft.com/office/powerpoint/2010/main" val="3433604960"/>
              </p:ext>
            </p:extLst>
          </p:nvPr>
        </p:nvGraphicFramePr>
        <p:xfrm>
          <a:off x="1499325" y="2383575"/>
          <a:ext cx="3859350" cy="3972850"/>
        </p:xfrm>
        <a:graphic>
          <a:graphicData uri="http://schemas.openxmlformats.org/drawingml/2006/table">
            <a:tbl>
              <a:tblPr>
                <a:noFill/>
                <a:tableStyleId>{5DEA0FDA-2E3F-4B99-A35E-35EF75B878C6}</a:tableStyleId>
              </a:tblPr>
              <a:tblGrid>
                <a:gridCol w="12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chemeClr val="dk1"/>
                          </a:solidFill>
                        </a:rPr>
                        <a:t>PersonType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SC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Store Contact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Individual (retail) customer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Sales person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EM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Employee (non-sales),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VC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Vendor contact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GC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General contact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2" name="Google Shape;302;g2c96c1a8094_3_14"/>
          <p:cNvSpPr txBox="1">
            <a:spLocks noGrp="1"/>
          </p:cNvSpPr>
          <p:nvPr>
            <p:ph type="body" idx="2"/>
          </p:nvPr>
        </p:nvSpPr>
        <p:spPr>
          <a:xfrm>
            <a:off x="6172200" y="2304300"/>
            <a:ext cx="5795100" cy="317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Not every person is eligible for </a:t>
            </a:r>
            <a:r>
              <a:rPr lang="en-GB" sz="2400" dirty="0" err="1"/>
              <a:t>SickLeaveHours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For example: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dirty="0"/>
              <a:t>The company will not track a customers sick leave hours since they do not work for </a:t>
            </a:r>
            <a:r>
              <a:rPr lang="en-GB" sz="2400" dirty="0" err="1"/>
              <a:t>AdventureWorks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96c1a8094_3_146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Statistics on Data</a:t>
            </a:r>
            <a:endParaRPr/>
          </a:p>
        </p:txBody>
      </p:sp>
      <p:sp>
        <p:nvSpPr>
          <p:cNvPr id="309" name="Google Shape;309;g2c96c1a8094_3_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310" name="Google Shape;310;g2c96c1a8094_3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393" y="4301275"/>
            <a:ext cx="8345206" cy="18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2c96c1a8094_3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757" y="2580375"/>
            <a:ext cx="8354844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c96c1a8094_3_146"/>
          <p:cNvSpPr txBox="1"/>
          <p:nvPr/>
        </p:nvSpPr>
        <p:spPr>
          <a:xfrm>
            <a:off x="768100" y="1835200"/>
            <a:ext cx="106671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Cleaned data: 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</p:txBody>
      </p:sp>
      <p:sp>
        <p:nvSpPr>
          <p:cNvPr id="313" name="Google Shape;313;g2c96c1a8094_3_146"/>
          <p:cNvSpPr txBox="1"/>
          <p:nvPr/>
        </p:nvSpPr>
        <p:spPr>
          <a:xfrm>
            <a:off x="768100" y="3537888"/>
            <a:ext cx="9430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Calculate summary statistics: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96c1a8094_3_38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Histogram of Sick Leave Hours</a:t>
            </a:r>
            <a:endParaRPr/>
          </a:p>
        </p:txBody>
      </p:sp>
      <p:sp>
        <p:nvSpPr>
          <p:cNvPr id="320" name="Google Shape;320;g2c96c1a8094_3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321" name="Google Shape;321;g2c96c1a8094_3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915750"/>
            <a:ext cx="5683950" cy="46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c96c1a8094_3_38"/>
          <p:cNvSpPr txBox="1"/>
          <p:nvPr/>
        </p:nvSpPr>
        <p:spPr>
          <a:xfrm>
            <a:off x="6563575" y="2814893"/>
            <a:ext cx="49899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Almost uniform distribution of sick leave hours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Tapers off after 70 hours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Everyone has taken at least 20 sick leave hours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0" y="2252500"/>
            <a:ext cx="12192000" cy="5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Q1) What are the regional sales in the best performing country?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Q2) What is the relationship between annual leave taken and bonus?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Q3) What is the relationship between Country and Revenue?</a:t>
            </a:r>
            <a:endParaRPr sz="27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Q4) What is the relationship between sick leave and Job Title (PersonType)?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Q5) What is the relationship between store trading duration and revenue?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Q6) What is the relationship between the size of the stores, number of employees and revenue?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96c1a8094_3_47"/>
          <p:cNvSpPr txBox="1">
            <a:spLocks noGrp="1"/>
          </p:cNvSpPr>
          <p:nvPr>
            <p:ph type="title"/>
          </p:nvPr>
        </p:nvSpPr>
        <p:spPr>
          <a:xfrm>
            <a:off x="768096" y="246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Sick Leave Hours for EM and SP Employees</a:t>
            </a:r>
            <a:endParaRPr/>
          </a:p>
        </p:txBody>
      </p:sp>
      <p:sp>
        <p:nvSpPr>
          <p:cNvPr id="329" name="Google Shape;329;g2c96c1a8094_3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330" name="Google Shape;330;g2c96c1a8094_3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32825"/>
            <a:ext cx="5720626" cy="48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c96c1a8094_3_47"/>
          <p:cNvSpPr txBox="1"/>
          <p:nvPr/>
        </p:nvSpPr>
        <p:spPr>
          <a:xfrm>
            <a:off x="-2765675" y="5037025"/>
            <a:ext cx="9319800" cy="2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</a:endParaRPr>
          </a:p>
        </p:txBody>
      </p:sp>
      <p:sp>
        <p:nvSpPr>
          <p:cNvPr id="332" name="Google Shape;332;g2c96c1a8094_3_47"/>
          <p:cNvSpPr txBox="1"/>
          <p:nvPr/>
        </p:nvSpPr>
        <p:spPr>
          <a:xfrm>
            <a:off x="6554125" y="1832827"/>
            <a:ext cx="5320800" cy="4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Both distributions relatively symmetric and no outliers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Noticeable difference in spread of sick leave hours between EM and SP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Suggest SP employees take fewer sick leave hours!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Is there a difference in company culture around taking sick leave?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96c1a8094_3_57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Normalised Histograms</a:t>
            </a:r>
            <a:endParaRPr/>
          </a:p>
        </p:txBody>
      </p:sp>
      <p:sp>
        <p:nvSpPr>
          <p:cNvPr id="339" name="Google Shape;339;g2c96c1a8094_3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340" name="Google Shape;340;g2c96c1a8094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922850"/>
            <a:ext cx="6081600" cy="4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c96c1a8094_3_57"/>
          <p:cNvSpPr txBox="1"/>
          <p:nvPr/>
        </p:nvSpPr>
        <p:spPr>
          <a:xfrm>
            <a:off x="6849700" y="1988900"/>
            <a:ext cx="5022900" cy="4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EM employees has nearly Uniform distribution 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There is a 93.04% chance of EM employee taking 20 - 70 hours of sick leave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94.12% chance of SP employing of taking 30 - 40 hours of sick leave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96c1a8094_3_163"/>
          <p:cNvSpPr txBox="1">
            <a:spLocks noGrp="1"/>
          </p:cNvSpPr>
          <p:nvPr>
            <p:ph type="title"/>
          </p:nvPr>
        </p:nvSpPr>
        <p:spPr>
          <a:xfrm>
            <a:off x="2068050" y="1267625"/>
            <a:ext cx="8055900" cy="314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5. What is the relationship between store trading duration and revenue?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96c1a8094_3_21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Compare Stores</a:t>
            </a:r>
            <a:endParaRPr/>
          </a:p>
        </p:txBody>
      </p:sp>
      <p:sp>
        <p:nvSpPr>
          <p:cNvPr id="354" name="Google Shape;354;g2c96c1a8094_3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355" name="Google Shape;355;g2c96c1a8094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00" y="2846700"/>
            <a:ext cx="5761125" cy="372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2c96c1a8094_3_21"/>
          <p:cNvSpPr txBox="1"/>
          <p:nvPr/>
        </p:nvSpPr>
        <p:spPr>
          <a:xfrm>
            <a:off x="838200" y="1835250"/>
            <a:ext cx="105156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Store Trading Duration: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The length of time a shop has been actively conducting sales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7" name="Google Shape;357;g2c96c1a8094_3_21"/>
          <p:cNvSpPr txBox="1"/>
          <p:nvPr/>
        </p:nvSpPr>
        <p:spPr>
          <a:xfrm>
            <a:off x="7355800" y="3118650"/>
            <a:ext cx="3866400" cy="25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First attempt at visualising 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We see there are common trading durations so…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96c1a8094_3_177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Trading Duration</a:t>
            </a:r>
            <a:endParaRPr/>
          </a:p>
        </p:txBody>
      </p:sp>
      <p:sp>
        <p:nvSpPr>
          <p:cNvPr id="364" name="Google Shape;364;g2c96c1a8094_3_1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pic>
        <p:nvPicPr>
          <p:cNvPr id="365" name="Google Shape;365;g2c96c1a8094_3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162" y="3792450"/>
            <a:ext cx="4993685" cy="27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2c96c1a8094_3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390950"/>
            <a:ext cx="10620573" cy="6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c96c1a8094_3_177"/>
          <p:cNvSpPr txBox="1"/>
          <p:nvPr/>
        </p:nvSpPr>
        <p:spPr>
          <a:xfrm>
            <a:off x="838200" y="1871050"/>
            <a:ext cx="29940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To compare stores: 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368" name="Google Shape;368;g2c96c1a8094_3_177"/>
          <p:cNvSpPr txBox="1"/>
          <p:nvPr/>
        </p:nvSpPr>
        <p:spPr>
          <a:xfrm>
            <a:off x="876150" y="3183150"/>
            <a:ext cx="10701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Group by trading duration to get Average SalesPerDay: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369" name="Google Shape;369;g2c96c1a8094_3_177"/>
          <p:cNvSpPr/>
          <p:nvPr/>
        </p:nvSpPr>
        <p:spPr>
          <a:xfrm>
            <a:off x="7012900" y="3798000"/>
            <a:ext cx="1579800" cy="46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96c1a8094_3_195"/>
          <p:cNvSpPr txBox="1">
            <a:spLocks noGrp="1"/>
          </p:cNvSpPr>
          <p:nvPr>
            <p:ph type="body" idx="1"/>
          </p:nvPr>
        </p:nvSpPr>
        <p:spPr>
          <a:xfrm>
            <a:off x="838200" y="1883240"/>
            <a:ext cx="10515600" cy="428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b="1"/>
              <a:t>Null Hypothesis: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There is no relationship between Average Trading Duration and Sales Per Day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b="1"/>
              <a:t>Alternative Hypothesis: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There is a relationship between Average Trading Duration and Sales Per Day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b="1"/>
              <a:t>What’s our intuition?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As Trading Duration increase, shops are more established which could lead to an increase in Sales Per Day</a:t>
            </a:r>
            <a:endParaRPr sz="2400"/>
          </a:p>
        </p:txBody>
      </p:sp>
      <p:sp>
        <p:nvSpPr>
          <p:cNvPr id="376" name="Google Shape;376;g2c96c1a8094_3_195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</a:t>
            </a:r>
            <a:endParaRPr/>
          </a:p>
        </p:txBody>
      </p:sp>
      <p:sp>
        <p:nvSpPr>
          <p:cNvPr id="377" name="Google Shape;377;g2c96c1a8094_3_1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96c1a8094_3_78"/>
          <p:cNvSpPr txBox="1">
            <a:spLocks noGrp="1"/>
          </p:cNvSpPr>
          <p:nvPr>
            <p:ph type="title"/>
          </p:nvPr>
        </p:nvSpPr>
        <p:spPr>
          <a:xfrm>
            <a:off x="768096" y="2587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Sales Per Day Compared to Trading Duration</a:t>
            </a:r>
            <a:endParaRPr/>
          </a:p>
        </p:txBody>
      </p:sp>
      <p:sp>
        <p:nvSpPr>
          <p:cNvPr id="384" name="Google Shape;384;g2c96c1a8094_3_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385" name="Google Shape;385;g2c96c1a8094_3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1" y="1903950"/>
            <a:ext cx="6045698" cy="48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2c96c1a8094_3_78"/>
          <p:cNvSpPr txBox="1"/>
          <p:nvPr/>
        </p:nvSpPr>
        <p:spPr>
          <a:xfrm>
            <a:off x="7024700" y="2264250"/>
            <a:ext cx="4729800" cy="3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Sometimes it’s useful to draw a best fit line, not this time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Correlation coefficient shows very little relationship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Cannot reject the Null Hypothesis at 5% significance level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87" name="Google Shape;387;g2c96c1a8094_3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950" y="5778250"/>
            <a:ext cx="4587299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97f8962ba_2_0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Volume of Sales Over Years</a:t>
            </a:r>
            <a:endParaRPr/>
          </a:p>
        </p:txBody>
      </p:sp>
      <p:sp>
        <p:nvSpPr>
          <p:cNvPr id="394" name="Google Shape;394;g2c97f8962ba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395" name="Google Shape;395;g2c97f8962b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925" y="1795925"/>
            <a:ext cx="7817101" cy="46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96c1a8094_3_211"/>
          <p:cNvSpPr txBox="1">
            <a:spLocks noGrp="1"/>
          </p:cNvSpPr>
          <p:nvPr>
            <p:ph type="title"/>
          </p:nvPr>
        </p:nvSpPr>
        <p:spPr>
          <a:xfrm>
            <a:off x="1523998" y="1559363"/>
            <a:ext cx="9144000" cy="252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Q6) What is the relationship between the size of the stores, number of employees and revenue?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2c96c1a8094_3_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96c1a8094_3_28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Attempt at Visualisation</a:t>
            </a:r>
            <a:endParaRPr/>
          </a:p>
        </p:txBody>
      </p:sp>
      <p:sp>
        <p:nvSpPr>
          <p:cNvPr id="409" name="Google Shape;409;g2c96c1a8094_3_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410" name="Google Shape;410;g2c96c1a809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26475"/>
            <a:ext cx="5710225" cy="4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c96c1a8094_3_28"/>
          <p:cNvSpPr txBox="1"/>
          <p:nvPr/>
        </p:nvSpPr>
        <p:spPr>
          <a:xfrm>
            <a:off x="6679325" y="2348975"/>
            <a:ext cx="4976100" cy="3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We have three continuous variables, so there are two options: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Use marker size to indicate store size</a:t>
            </a:r>
            <a:endParaRPr sz="2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Use colour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2137500" y="2521350"/>
            <a:ext cx="80559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GB" sz="3600">
                <a:solidFill>
                  <a:schemeClr val="dk1"/>
                </a:solidFill>
              </a:rPr>
              <a:t>What are the </a:t>
            </a:r>
            <a:r>
              <a:rPr lang="en-GB" sz="3600"/>
              <a:t>regional sales </a:t>
            </a:r>
            <a:r>
              <a:rPr lang="en-GB" sz="3600">
                <a:solidFill>
                  <a:schemeClr val="dk1"/>
                </a:solidFill>
              </a:rPr>
              <a:t>in the best performing country?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96c1a8094_3_99"/>
          <p:cNvSpPr txBox="1">
            <a:spLocks noGrp="1"/>
          </p:cNvSpPr>
          <p:nvPr>
            <p:ph type="title"/>
          </p:nvPr>
        </p:nvSpPr>
        <p:spPr>
          <a:xfrm>
            <a:off x="768096" y="2941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Any Meaningful Relationship?</a:t>
            </a:r>
            <a:endParaRPr/>
          </a:p>
        </p:txBody>
      </p:sp>
      <p:sp>
        <p:nvSpPr>
          <p:cNvPr id="418" name="Google Shape;418;g2c96c1a8094_3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pic>
        <p:nvPicPr>
          <p:cNvPr id="419" name="Google Shape;419;g2c96c1a8094_3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12" y="1855325"/>
            <a:ext cx="4995925" cy="500267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c96c1a8094_3_99"/>
          <p:cNvSpPr/>
          <p:nvPr/>
        </p:nvSpPr>
        <p:spPr>
          <a:xfrm>
            <a:off x="2791675" y="5027700"/>
            <a:ext cx="1430700" cy="183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2c96c1a8094_3_99"/>
          <p:cNvSpPr txBox="1"/>
          <p:nvPr/>
        </p:nvSpPr>
        <p:spPr>
          <a:xfrm>
            <a:off x="6315275" y="1941600"/>
            <a:ext cx="4995900" cy="25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No clear patterns between number of employees and total sales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Bottom right: Most Total sales below $42,000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96c1a8094_3_107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Amounts Using Colour</a:t>
            </a:r>
            <a:endParaRPr/>
          </a:p>
        </p:txBody>
      </p:sp>
      <p:sp>
        <p:nvSpPr>
          <p:cNvPr id="428" name="Google Shape;428;g2c96c1a8094_3_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pic>
        <p:nvPicPr>
          <p:cNvPr id="429" name="Google Shape;429;g2c96c1a8094_3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2104700"/>
            <a:ext cx="5932701" cy="43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c96c1a8094_3_107"/>
          <p:cNvSpPr txBox="1"/>
          <p:nvPr/>
        </p:nvSpPr>
        <p:spPr>
          <a:xfrm>
            <a:off x="6857000" y="2383813"/>
            <a:ext cx="4544100" cy="3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The number of employees for similar sized stores are clustered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Similar sized stored require similar amount of employees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No clear trend in Total Sales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96c1a8094_3_117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</a:t>
            </a:r>
            <a:endParaRPr/>
          </a:p>
        </p:txBody>
      </p:sp>
      <p:sp>
        <p:nvSpPr>
          <p:cNvPr id="437" name="Google Shape;437;g2c96c1a8094_3_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sp>
        <p:nvSpPr>
          <p:cNvPr id="438" name="Google Shape;438;g2c96c1a8094_3_117"/>
          <p:cNvSpPr txBox="1"/>
          <p:nvPr/>
        </p:nvSpPr>
        <p:spPr>
          <a:xfrm>
            <a:off x="768100" y="1906150"/>
            <a:ext cx="10515600" cy="4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Null Hypothesis: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There is no relationship between number of employees and size of store (sqft)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Alternative Hypothesis: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There is a positive relationship between number of employees and size of store (sqft)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What’s our reasoning?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Larger stores require more employees. These variables should be linked.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c96c1a8094_3_128"/>
          <p:cNvSpPr txBox="1">
            <a:spLocks noGrp="1"/>
          </p:cNvSpPr>
          <p:nvPr>
            <p:ph type="title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Heat Map</a:t>
            </a:r>
            <a:endParaRPr/>
          </a:p>
        </p:txBody>
      </p:sp>
      <p:sp>
        <p:nvSpPr>
          <p:cNvPr id="445" name="Google Shape;445;g2c96c1a8094_3_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pic>
        <p:nvPicPr>
          <p:cNvPr id="446" name="Google Shape;446;g2c96c1a8094_3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937825"/>
            <a:ext cx="5443867" cy="44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2c96c1a8094_3_128"/>
          <p:cNvSpPr txBox="1"/>
          <p:nvPr/>
        </p:nvSpPr>
        <p:spPr>
          <a:xfrm>
            <a:off x="6977425" y="2142625"/>
            <a:ext cx="4670400" cy="3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Focus on TotalSales column: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Little to no evidence of a relationship between size of store or number of employees and TotalSales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AdventureWorks should look for other relationships to affect sales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"/>
          <p:cNvSpPr txBox="1"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454" name="Google Shape;4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643400" y="365000"/>
            <a:ext cx="890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GB" sz="4200"/>
              <a:t>The country with the greatest sales</a:t>
            </a:r>
            <a:endParaRPr sz="4200"/>
          </a:p>
        </p:txBody>
      </p:sp>
      <p:sp>
        <p:nvSpPr>
          <p:cNvPr id="173" name="Google Shape;17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879712"/>
            <a:ext cx="6096000" cy="484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366400" y="1879700"/>
            <a:ext cx="67512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F</a:t>
            </a:r>
            <a:r>
              <a:rPr lang="en-GB" sz="2800">
                <a:solidFill>
                  <a:schemeClr val="dk1"/>
                </a:solidFill>
              </a:rPr>
              <a:t>irstly we can determine that North America performs the greatest overall sales.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t="4170" b="4161"/>
          <a:stretch/>
        </p:blipFill>
        <p:spPr>
          <a:xfrm>
            <a:off x="0" y="2930775"/>
            <a:ext cx="5183276" cy="411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3216900" y="5467975"/>
            <a:ext cx="53937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We can work from this knowledge to see what the regional sales within the US ar</a:t>
            </a:r>
            <a:r>
              <a:rPr lang="en-GB" sz="2700">
                <a:solidFill>
                  <a:schemeClr val="dk1"/>
                </a:solidFill>
              </a:rPr>
              <a:t>e 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96c1a8094_5_10"/>
          <p:cNvSpPr txBox="1">
            <a:spLocks noGrp="1"/>
          </p:cNvSpPr>
          <p:nvPr>
            <p:ph type="title" idx="4294967295"/>
          </p:nvPr>
        </p:nvSpPr>
        <p:spPr>
          <a:xfrm>
            <a:off x="7680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Comparing regional sales in North America</a:t>
            </a:r>
            <a:endParaRPr sz="4200"/>
          </a:p>
        </p:txBody>
      </p:sp>
      <p:sp>
        <p:nvSpPr>
          <p:cNvPr id="184" name="Google Shape;184;g2c96c1a8094_5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85" name="Google Shape;185;g2c96c1a8094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1384728"/>
            <a:ext cx="8894450" cy="5336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c96c1a8094_5_10"/>
          <p:cNvSpPr txBox="1"/>
          <p:nvPr/>
        </p:nvSpPr>
        <p:spPr>
          <a:xfrm>
            <a:off x="3370500" y="2077500"/>
            <a:ext cx="37497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dk1"/>
                </a:solidFill>
              </a:rPr>
              <a:t>The Southwest and Northwest show greater sales overall.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87" name="Google Shape;187;g2c96c1a8094_5_10"/>
          <p:cNvSpPr txBox="1"/>
          <p:nvPr/>
        </p:nvSpPr>
        <p:spPr>
          <a:xfrm>
            <a:off x="8977800" y="2241150"/>
            <a:ext cx="3214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Southeast and Northeast show signs of improving sales in their most recent year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88" name="Google Shape;188;g2c96c1a8094_5_10"/>
          <p:cNvSpPr/>
          <p:nvPr/>
        </p:nvSpPr>
        <p:spPr>
          <a:xfrm rot="10800000">
            <a:off x="6860225" y="4360900"/>
            <a:ext cx="4518000" cy="1331400"/>
          </a:xfrm>
          <a:prstGeom prst="bentArrow">
            <a:avLst>
              <a:gd name="adj1" fmla="val 12121"/>
              <a:gd name="adj2" fmla="val 17422"/>
              <a:gd name="adj3" fmla="val 25738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c96c1a8094_5_10"/>
          <p:cNvSpPr/>
          <p:nvPr/>
        </p:nvSpPr>
        <p:spPr>
          <a:xfrm rot="10800000">
            <a:off x="8372700" y="4477725"/>
            <a:ext cx="1855800" cy="726000"/>
          </a:xfrm>
          <a:prstGeom prst="bentArrow">
            <a:avLst>
              <a:gd name="adj1" fmla="val 25000"/>
              <a:gd name="adj2" fmla="val 25000"/>
              <a:gd name="adj3" fmla="val 37046"/>
              <a:gd name="adj4" fmla="val 370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96c1a8094_5_2"/>
          <p:cNvSpPr txBox="1">
            <a:spLocks noGrp="1"/>
          </p:cNvSpPr>
          <p:nvPr>
            <p:ph type="title"/>
          </p:nvPr>
        </p:nvSpPr>
        <p:spPr>
          <a:xfrm>
            <a:off x="1960950" y="405475"/>
            <a:ext cx="8270100" cy="115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Looking at total regional sales to date</a:t>
            </a:r>
            <a:endParaRPr sz="3800"/>
          </a:p>
        </p:txBody>
      </p:sp>
      <p:sp>
        <p:nvSpPr>
          <p:cNvPr id="196" name="Google Shape;196;g2c96c1a8094_5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97" name="Google Shape;197;g2c96c1a8094_5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4822644" cy="48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c96c1a8094_5_2"/>
          <p:cNvSpPr txBox="1"/>
          <p:nvPr/>
        </p:nvSpPr>
        <p:spPr>
          <a:xfrm>
            <a:off x="5730450" y="2101925"/>
            <a:ext cx="61500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If we look at the percentage sales distribution across the US regions we can see how the Southeast and Northeast outperform other regions by over </a:t>
            </a:r>
            <a:r>
              <a:rPr lang="en-GB" sz="3400">
                <a:solidFill>
                  <a:srgbClr val="E4650B"/>
                </a:solidFill>
              </a:rPr>
              <a:t>69%</a:t>
            </a:r>
            <a:endParaRPr sz="3400">
              <a:solidFill>
                <a:srgbClr val="E4650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96c1a8094_5_21"/>
          <p:cNvSpPr txBox="1">
            <a:spLocks noGrp="1"/>
          </p:cNvSpPr>
          <p:nvPr>
            <p:ph type="title"/>
          </p:nvPr>
        </p:nvSpPr>
        <p:spPr>
          <a:xfrm>
            <a:off x="8381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Regional sales most recent performance</a:t>
            </a:r>
            <a:endParaRPr sz="4400"/>
          </a:p>
        </p:txBody>
      </p:sp>
      <p:sp>
        <p:nvSpPr>
          <p:cNvPr id="205" name="Google Shape;205;g2c96c1a8094_5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206" name="Google Shape;206;g2c96c1a8094_5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700" y="1868850"/>
            <a:ext cx="4972925" cy="49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c96c1a8094_5_21"/>
          <p:cNvSpPr txBox="1"/>
          <p:nvPr/>
        </p:nvSpPr>
        <p:spPr>
          <a:xfrm>
            <a:off x="627300" y="1980900"/>
            <a:ext cx="5468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Looking at our most recent years sales we see much improved sales performance distribution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08" name="Google Shape;208;g2c96c1a8094_5_21"/>
          <p:cNvSpPr txBox="1"/>
          <p:nvPr/>
        </p:nvSpPr>
        <p:spPr>
          <a:xfrm>
            <a:off x="672150" y="4784625"/>
            <a:ext cx="5379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</a:rPr>
              <a:t>The Southeast has outperformed the Norwest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96c1a8094_3_0"/>
          <p:cNvSpPr txBox="1">
            <a:spLocks noGrp="1"/>
          </p:cNvSpPr>
          <p:nvPr>
            <p:ph type="title"/>
          </p:nvPr>
        </p:nvSpPr>
        <p:spPr>
          <a:xfrm>
            <a:off x="1523998" y="1517638"/>
            <a:ext cx="9144000" cy="252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88"/>
              <a:t>2</a:t>
            </a:r>
            <a:r>
              <a:rPr lang="en-GB" sz="5177"/>
              <a:t>.</a:t>
            </a:r>
            <a:r>
              <a:rPr lang="en-GB" sz="6622"/>
              <a:t> </a:t>
            </a:r>
            <a:r>
              <a:rPr lang="en-GB" sz="3988"/>
              <a:t>What is the relationship between annual leave taken and bonus?</a:t>
            </a:r>
            <a:endParaRPr sz="3988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96c1a8094_5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g2c96c1a8094_5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13" y="286575"/>
            <a:ext cx="5596181" cy="3555300"/>
          </a:xfrm>
          <a:prstGeom prst="rect">
            <a:avLst/>
          </a:prstGeom>
          <a:noFill/>
          <a:ln>
            <a:noFill/>
          </a:ln>
          <a:effectLst>
            <a:outerShdw blurRad="614363" dist="209550" dir="5400000" algn="bl" rotWithShape="0">
              <a:srgbClr val="000000">
                <a:alpha val="58000"/>
              </a:srgbClr>
            </a:outerShdw>
            <a:reflection stA="19000" endPos="30000" dist="38100" dir="5400000" fadeDir="5400012" sy="-100000" algn="bl" rotWithShape="0"/>
          </a:effectLst>
        </p:spPr>
      </p:pic>
      <p:pic>
        <p:nvPicPr>
          <p:cNvPr id="222" name="Google Shape;222;g2c96c1a8094_5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050" y="2242700"/>
            <a:ext cx="6157549" cy="391195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600075" dist="133350" dir="5400000" algn="bl" rotWithShape="0">
              <a:srgbClr val="000000">
                <a:alpha val="50000"/>
              </a:srgbClr>
            </a:outerShdw>
            <a:reflection stA="38000" endPos="10000" dist="38100" dir="5400000" fadeDir="5400012" sy="-100000" algn="bl" rotWithShape="0"/>
          </a:effectLst>
        </p:spPr>
      </p:pic>
      <p:sp>
        <p:nvSpPr>
          <p:cNvPr id="223" name="Google Shape;223;g2c96c1a8094_5_31"/>
          <p:cNvSpPr/>
          <p:nvPr/>
        </p:nvSpPr>
        <p:spPr>
          <a:xfrm>
            <a:off x="99488" y="286575"/>
            <a:ext cx="5596200" cy="3555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c96c1a8094_5_31"/>
          <p:cNvSpPr txBox="1"/>
          <p:nvPr/>
        </p:nvSpPr>
        <p:spPr>
          <a:xfrm>
            <a:off x="6113625" y="387425"/>
            <a:ext cx="61098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Looking at annual leave, our chart appears to show a counter-intuitive trend. The more annual leave, the more bonuses</a:t>
            </a:r>
            <a:r>
              <a:rPr lang="en-GB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25" name="Google Shape;225;g2c96c1a8094_5_31"/>
          <p:cNvSpPr txBox="1"/>
          <p:nvPr/>
        </p:nvSpPr>
        <p:spPr>
          <a:xfrm>
            <a:off x="1162350" y="4381175"/>
            <a:ext cx="4763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Our trendline confirms this appears to be the case 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Widescreen</PresentationFormat>
  <Paragraphs>214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SketchyVTI</vt:lpstr>
      <vt:lpstr>AdventureWorks2019 Analysis</vt:lpstr>
      <vt:lpstr>Questions</vt:lpstr>
      <vt:lpstr>What are the regional sales in the best performing country?</vt:lpstr>
      <vt:lpstr>The country with the greatest sales</vt:lpstr>
      <vt:lpstr>Comparing regional sales in North America</vt:lpstr>
      <vt:lpstr>Looking at total regional sales to date</vt:lpstr>
      <vt:lpstr>Regional sales most recent performance</vt:lpstr>
      <vt:lpstr>2. What is the relationship between annual leave taken and bonus? </vt:lpstr>
      <vt:lpstr>PowerPoint Presentation</vt:lpstr>
      <vt:lpstr>PowerPoint Presentation</vt:lpstr>
      <vt:lpstr>PowerPoint Presentation</vt:lpstr>
      <vt:lpstr>Q3)What is the relationship between Country and Revenue? </vt:lpstr>
      <vt:lpstr>      Countries Performance </vt:lpstr>
      <vt:lpstr>         Market Dominance </vt:lpstr>
      <vt:lpstr>Correlation between sales last and this year </vt:lpstr>
      <vt:lpstr>4. What is relationship between sick leave and Job Title (PersonType)? </vt:lpstr>
      <vt:lpstr>What is PersonType?</vt:lpstr>
      <vt:lpstr>Summary Statistics on Data</vt:lpstr>
      <vt:lpstr>Histogram of Sick Leave Hours</vt:lpstr>
      <vt:lpstr>Distribution of Sick Leave Hours for EM and SP Employees</vt:lpstr>
      <vt:lpstr>Normalised Histograms</vt:lpstr>
      <vt:lpstr>5. What is the relationship between store trading duration and revenue?</vt:lpstr>
      <vt:lpstr>How to Compare Stores</vt:lpstr>
      <vt:lpstr>Group By Trading Duration</vt:lpstr>
      <vt:lpstr>Hypothesis Test</vt:lpstr>
      <vt:lpstr>Average Sales Per Day Compared to Trading Duration</vt:lpstr>
      <vt:lpstr>Volume of Sales Over Years</vt:lpstr>
      <vt:lpstr>Q6) What is the relationship between the size of the stores, number of employees and revenue? </vt:lpstr>
      <vt:lpstr>First Attempt at Visualisation</vt:lpstr>
      <vt:lpstr>Is There Any Meaningful Relationship?</vt:lpstr>
      <vt:lpstr>Sales Amounts Using Colour</vt:lpstr>
      <vt:lpstr>Hypothesis Test</vt:lpstr>
      <vt:lpstr>Correlation Heat 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AdventureWorks2019 Analysis</dc:title>
  <dc:creator>Seb Jackson</dc:creator>
  <cp:lastModifiedBy>Seb Jackson</cp:lastModifiedBy>
  <cp:revision>1</cp:revision>
  <dcterms:created xsi:type="dcterms:W3CDTF">2024-04-04T21:46:28Z</dcterms:created>
  <dcterms:modified xsi:type="dcterms:W3CDTF">2024-04-10T16:13:54Z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