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58" r:id="rId5"/>
    <p:sldId id="259" r:id="rId6"/>
    <p:sldId id="260" r:id="rId7"/>
    <p:sldId id="261" r:id="rId8"/>
    <p:sldId id="262" r:id="rId9"/>
    <p:sldId id="266" r:id="rId10"/>
    <p:sldId id="267" r:id="rId11"/>
    <p:sldId id="265"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10/11/2023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10/11/2023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10/11/2023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10/11/2023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10/11/2023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B8BB8-9BF9-2FE0-1EDF-8F85BECFACCA}"/>
              </a:ext>
            </a:extLst>
          </p:cNvPr>
          <p:cNvSpPr>
            <a:spLocks noGrp="1"/>
          </p:cNvSpPr>
          <p:nvPr>
            <p:ph type="ctrTitle"/>
          </p:nvPr>
        </p:nvSpPr>
        <p:spPr>
          <a:xfrm>
            <a:off x="1154954" y="797859"/>
            <a:ext cx="10319869" cy="1511362"/>
          </a:xfrm>
        </p:spPr>
        <p:txBody>
          <a:bodyPr/>
          <a:lstStyle/>
          <a:p>
            <a:r>
              <a:rPr lang="en-US" sz="3200" b="1" dirty="0">
                <a:solidFill>
                  <a:schemeClr val="accent2"/>
                </a:solidFill>
                <a:effectLst/>
                <a:latin typeface="Times New Roman" panose="02020603050405020304" pitchFamily="18" charset="0"/>
                <a:cs typeface="Times New Roman" panose="02020603050405020304" pitchFamily="18" charset="0"/>
              </a:rPr>
              <a:t>Machine</a:t>
            </a:r>
            <a:r>
              <a:rPr lang="en-US" sz="3200" b="1" dirty="0">
                <a:solidFill>
                  <a:schemeClr val="bg1">
                    <a:lumMod val="95000"/>
                    <a:lumOff val="5000"/>
                  </a:schemeClr>
                </a:solidFill>
                <a:effectLst/>
                <a:latin typeface="Times New Roman" panose="02020603050405020304" pitchFamily="18" charset="0"/>
                <a:cs typeface="Times New Roman" panose="02020603050405020304" pitchFamily="18" charset="0"/>
              </a:rPr>
              <a:t> </a:t>
            </a:r>
            <a:r>
              <a:rPr lang="en-US" sz="3200" b="1" dirty="0">
                <a:solidFill>
                  <a:schemeClr val="accent2"/>
                </a:solidFill>
                <a:effectLst/>
                <a:latin typeface="Times New Roman" panose="02020603050405020304" pitchFamily="18" charset="0"/>
                <a:cs typeface="Times New Roman" panose="02020603050405020304" pitchFamily="18" charset="0"/>
              </a:rPr>
              <a:t>Learning</a:t>
            </a:r>
            <a:r>
              <a:rPr lang="en-US" sz="3200" b="1" dirty="0">
                <a:solidFill>
                  <a:schemeClr val="bg1">
                    <a:lumMod val="95000"/>
                    <a:lumOff val="5000"/>
                  </a:schemeClr>
                </a:solidFill>
                <a:effectLst/>
                <a:latin typeface="Times New Roman" panose="02020603050405020304" pitchFamily="18" charset="0"/>
                <a:cs typeface="Times New Roman" panose="02020603050405020304" pitchFamily="18" charset="0"/>
              </a:rPr>
              <a:t> </a:t>
            </a:r>
            <a:r>
              <a:rPr lang="en-US" sz="3200" b="1" dirty="0">
                <a:solidFill>
                  <a:schemeClr val="accent2"/>
                </a:solidFill>
                <a:effectLst/>
                <a:latin typeface="Times New Roman" panose="02020603050405020304" pitchFamily="18" charset="0"/>
                <a:cs typeface="Times New Roman" panose="02020603050405020304" pitchFamily="18" charset="0"/>
              </a:rPr>
              <a:t>Model</a:t>
            </a:r>
            <a:r>
              <a:rPr lang="en-US" sz="3200" b="1" dirty="0">
                <a:solidFill>
                  <a:schemeClr val="bg1">
                    <a:lumMod val="95000"/>
                    <a:lumOff val="5000"/>
                  </a:schemeClr>
                </a:solidFill>
                <a:effectLst/>
                <a:latin typeface="Times New Roman" panose="02020603050405020304" pitchFamily="18" charset="0"/>
                <a:cs typeface="Times New Roman" panose="02020603050405020304" pitchFamily="18" charset="0"/>
              </a:rPr>
              <a:t> </a:t>
            </a:r>
            <a:r>
              <a:rPr lang="en-US" sz="3200" b="1" dirty="0">
                <a:solidFill>
                  <a:schemeClr val="accent2"/>
                </a:solidFill>
                <a:effectLst/>
                <a:latin typeface="Times New Roman" panose="02020603050405020304" pitchFamily="18" charset="0"/>
                <a:cs typeface="Times New Roman" panose="02020603050405020304" pitchFamily="18" charset="0"/>
              </a:rPr>
              <a:t>Deployment</a:t>
            </a:r>
            <a:r>
              <a:rPr lang="en-US" sz="3200" b="1" dirty="0">
                <a:solidFill>
                  <a:schemeClr val="bg1">
                    <a:lumMod val="95000"/>
                    <a:lumOff val="5000"/>
                  </a:schemeClr>
                </a:solidFill>
                <a:effectLst/>
                <a:latin typeface="Times New Roman" panose="02020603050405020304" pitchFamily="18" charset="0"/>
                <a:cs typeface="Times New Roman" panose="02020603050405020304" pitchFamily="18" charset="0"/>
              </a:rPr>
              <a:t> </a:t>
            </a:r>
            <a:r>
              <a:rPr lang="en-US" sz="3200" b="1" dirty="0">
                <a:solidFill>
                  <a:schemeClr val="accent2"/>
                </a:solidFill>
                <a:effectLst/>
                <a:latin typeface="Times New Roman" panose="02020603050405020304" pitchFamily="18" charset="0"/>
                <a:cs typeface="Times New Roman" panose="02020603050405020304" pitchFamily="18" charset="0"/>
              </a:rPr>
              <a:t>with</a:t>
            </a:r>
            <a:r>
              <a:rPr lang="en-US" sz="3200" b="1" dirty="0">
                <a:solidFill>
                  <a:schemeClr val="bg1">
                    <a:lumMod val="95000"/>
                    <a:lumOff val="5000"/>
                  </a:schemeClr>
                </a:solidFill>
                <a:effectLst/>
                <a:latin typeface="Times New Roman" panose="02020603050405020304" pitchFamily="18" charset="0"/>
                <a:cs typeface="Times New Roman" panose="02020603050405020304" pitchFamily="18" charset="0"/>
              </a:rPr>
              <a:t> </a:t>
            </a:r>
            <a:r>
              <a:rPr lang="en-US" sz="3200" b="1" dirty="0">
                <a:solidFill>
                  <a:schemeClr val="accent2"/>
                </a:solidFill>
                <a:effectLst/>
                <a:latin typeface="Times New Roman" panose="02020603050405020304" pitchFamily="18" charset="0"/>
                <a:cs typeface="Times New Roman" panose="02020603050405020304" pitchFamily="18" charset="0"/>
              </a:rPr>
              <a:t>IBM</a:t>
            </a:r>
            <a:r>
              <a:rPr lang="en-US" sz="3200" b="1" dirty="0">
                <a:solidFill>
                  <a:schemeClr val="bg1">
                    <a:lumMod val="95000"/>
                    <a:lumOff val="5000"/>
                  </a:schemeClr>
                </a:solidFill>
                <a:effectLst/>
                <a:latin typeface="Times New Roman" panose="02020603050405020304" pitchFamily="18" charset="0"/>
                <a:cs typeface="Times New Roman" panose="02020603050405020304" pitchFamily="18" charset="0"/>
              </a:rPr>
              <a:t> </a:t>
            </a:r>
            <a:r>
              <a:rPr lang="en-US" sz="3200" b="1" dirty="0">
                <a:solidFill>
                  <a:schemeClr val="accent2"/>
                </a:solidFill>
                <a:effectLst/>
                <a:latin typeface="Times New Roman" panose="02020603050405020304" pitchFamily="18" charset="0"/>
                <a:cs typeface="Times New Roman" panose="02020603050405020304" pitchFamily="18" charset="0"/>
              </a:rPr>
              <a:t>Cloud</a:t>
            </a:r>
            <a:r>
              <a:rPr lang="en-US" sz="3200" b="1" dirty="0">
                <a:solidFill>
                  <a:schemeClr val="bg1">
                    <a:lumMod val="95000"/>
                    <a:lumOff val="5000"/>
                  </a:schemeClr>
                </a:solidFill>
                <a:effectLst/>
                <a:latin typeface="Times New Roman" panose="02020603050405020304" pitchFamily="18" charset="0"/>
                <a:cs typeface="Times New Roman" panose="02020603050405020304" pitchFamily="18" charset="0"/>
              </a:rPr>
              <a:t> </a:t>
            </a:r>
            <a:r>
              <a:rPr lang="en-US" sz="3200" b="1" dirty="0">
                <a:solidFill>
                  <a:schemeClr val="accent2"/>
                </a:solidFill>
                <a:effectLst/>
                <a:latin typeface="Times New Roman" panose="02020603050405020304" pitchFamily="18" charset="0"/>
                <a:cs typeface="Times New Roman" panose="02020603050405020304" pitchFamily="18" charset="0"/>
              </a:rPr>
              <a:t>Watson</a:t>
            </a:r>
            <a:r>
              <a:rPr lang="en-US" sz="3200" b="1" dirty="0">
                <a:solidFill>
                  <a:schemeClr val="bg1">
                    <a:lumMod val="95000"/>
                    <a:lumOff val="5000"/>
                  </a:schemeClr>
                </a:solidFill>
                <a:effectLst/>
                <a:latin typeface="Times New Roman" panose="02020603050405020304" pitchFamily="18" charset="0"/>
                <a:cs typeface="Times New Roman" panose="02020603050405020304" pitchFamily="18" charset="0"/>
              </a:rPr>
              <a:t> </a:t>
            </a:r>
            <a:r>
              <a:rPr lang="en-US" sz="3200" b="1" dirty="0">
                <a:solidFill>
                  <a:schemeClr val="accent2"/>
                </a:solidFill>
                <a:effectLst/>
                <a:latin typeface="Times New Roman" panose="02020603050405020304" pitchFamily="18" charset="0"/>
                <a:cs typeface="Times New Roman" panose="02020603050405020304" pitchFamily="18" charset="0"/>
              </a:rPr>
              <a:t>Studio</a:t>
            </a:r>
          </a:p>
        </p:txBody>
      </p:sp>
      <p:sp>
        <p:nvSpPr>
          <p:cNvPr id="3" name="Subtitle 2">
            <a:extLst>
              <a:ext uri="{FF2B5EF4-FFF2-40B4-BE49-F238E27FC236}">
                <a16:creationId xmlns:a16="http://schemas.microsoft.com/office/drawing/2014/main" id="{A76DC272-C4C9-AE6A-11E7-99204B041291}"/>
              </a:ext>
            </a:extLst>
          </p:cNvPr>
          <p:cNvSpPr>
            <a:spLocks noGrp="1"/>
          </p:cNvSpPr>
          <p:nvPr>
            <p:ph type="subTitle" idx="1"/>
          </p:nvPr>
        </p:nvSpPr>
        <p:spPr>
          <a:xfrm>
            <a:off x="1154955" y="3209365"/>
            <a:ext cx="3058457" cy="2429435"/>
          </a:xfrm>
        </p:spPr>
        <p:txBody>
          <a:bodyPr>
            <a:normAutofit fontScale="85000" lnSpcReduction="20000"/>
          </a:bodyPr>
          <a:lstStyle/>
          <a:p>
            <a:r>
              <a:rPr lang="en-IN" b="1" dirty="0">
                <a:solidFill>
                  <a:schemeClr val="tx1"/>
                </a:solidFill>
                <a:latin typeface="Times New Roman" panose="02020603050405020304" pitchFamily="18" charset="0"/>
                <a:cs typeface="Times New Roman" panose="02020603050405020304" pitchFamily="18" charset="0"/>
              </a:rPr>
              <a:t>By</a:t>
            </a:r>
          </a:p>
          <a:p>
            <a:r>
              <a:rPr lang="en-IN" b="1" dirty="0">
                <a:solidFill>
                  <a:schemeClr val="tx1"/>
                </a:solidFill>
                <a:latin typeface="Times New Roman" panose="02020603050405020304" pitchFamily="18" charset="0"/>
                <a:cs typeface="Times New Roman" panose="02020603050405020304" pitchFamily="18" charset="0"/>
              </a:rPr>
              <a:t>     </a:t>
            </a:r>
            <a:r>
              <a:rPr lang="en-IN" b="1" dirty="0" err="1">
                <a:solidFill>
                  <a:schemeClr val="tx1"/>
                </a:solidFill>
                <a:latin typeface="Times New Roman" panose="02020603050405020304" pitchFamily="18" charset="0"/>
                <a:cs typeface="Times New Roman" panose="02020603050405020304" pitchFamily="18" charset="0"/>
              </a:rPr>
              <a:t>gobika.r</a:t>
            </a:r>
            <a:r>
              <a:rPr lang="en-IN" b="1" dirty="0">
                <a:solidFill>
                  <a:schemeClr val="tx1"/>
                </a:solidFill>
                <a:latin typeface="Times New Roman" panose="02020603050405020304" pitchFamily="18" charset="0"/>
                <a:cs typeface="Times New Roman" panose="02020603050405020304" pitchFamily="18" charset="0"/>
              </a:rPr>
              <a:t> </a:t>
            </a:r>
          </a:p>
          <a:p>
            <a:r>
              <a:rPr lang="en-IN" b="1" dirty="0">
                <a:solidFill>
                  <a:schemeClr val="tx1"/>
                </a:solidFill>
                <a:latin typeface="Times New Roman" panose="02020603050405020304" pitchFamily="18" charset="0"/>
                <a:cs typeface="Times New Roman" panose="02020603050405020304" pitchFamily="18" charset="0"/>
              </a:rPr>
              <a:t>     Gomathi . M</a:t>
            </a:r>
          </a:p>
          <a:p>
            <a:r>
              <a:rPr lang="en-IN" b="1" dirty="0">
                <a:solidFill>
                  <a:schemeClr val="tx1"/>
                </a:solidFill>
                <a:latin typeface="Times New Roman" panose="02020603050405020304" pitchFamily="18" charset="0"/>
                <a:cs typeface="Times New Roman" panose="02020603050405020304" pitchFamily="18" charset="0"/>
              </a:rPr>
              <a:t>     </a:t>
            </a:r>
            <a:r>
              <a:rPr lang="en-IN" b="1" dirty="0" err="1">
                <a:solidFill>
                  <a:schemeClr val="tx1"/>
                </a:solidFill>
                <a:latin typeface="Times New Roman" panose="02020603050405020304" pitchFamily="18" charset="0"/>
                <a:cs typeface="Times New Roman" panose="02020603050405020304" pitchFamily="18" charset="0"/>
              </a:rPr>
              <a:t>hemamalini</a:t>
            </a:r>
            <a:r>
              <a:rPr lang="en-IN" b="1" dirty="0">
                <a:solidFill>
                  <a:schemeClr val="tx1"/>
                </a:solidFill>
                <a:latin typeface="Times New Roman" panose="02020603050405020304" pitchFamily="18" charset="0"/>
                <a:cs typeface="Times New Roman" panose="02020603050405020304" pitchFamily="18" charset="0"/>
              </a:rPr>
              <a:t> . S</a:t>
            </a:r>
          </a:p>
          <a:p>
            <a:r>
              <a:rPr lang="en-IN" b="1" dirty="0">
                <a:solidFill>
                  <a:schemeClr val="tx1"/>
                </a:solidFill>
                <a:latin typeface="Times New Roman" panose="02020603050405020304" pitchFamily="18" charset="0"/>
                <a:cs typeface="Times New Roman" panose="02020603050405020304" pitchFamily="18" charset="0"/>
              </a:rPr>
              <a:t>     </a:t>
            </a:r>
            <a:r>
              <a:rPr lang="en-IN" b="1" dirty="0" err="1">
                <a:solidFill>
                  <a:schemeClr val="tx1"/>
                </a:solidFill>
                <a:latin typeface="Times New Roman" panose="02020603050405020304" pitchFamily="18" charset="0"/>
                <a:cs typeface="Times New Roman" panose="02020603050405020304" pitchFamily="18" charset="0"/>
              </a:rPr>
              <a:t>janarthini</a:t>
            </a:r>
            <a:r>
              <a:rPr lang="en-IN" b="1" dirty="0">
                <a:solidFill>
                  <a:schemeClr val="tx1"/>
                </a:solidFill>
                <a:latin typeface="Times New Roman" panose="02020603050405020304" pitchFamily="18" charset="0"/>
                <a:cs typeface="Times New Roman" panose="02020603050405020304" pitchFamily="18" charset="0"/>
              </a:rPr>
              <a:t> . S</a:t>
            </a:r>
          </a:p>
          <a:p>
            <a:r>
              <a:rPr lang="en-IN" b="1" dirty="0">
                <a:solidFill>
                  <a:schemeClr val="tx1"/>
                </a:solidFill>
                <a:latin typeface="Times New Roman" panose="02020603050405020304" pitchFamily="18" charset="0"/>
                <a:cs typeface="Times New Roman" panose="02020603050405020304" pitchFamily="18" charset="0"/>
              </a:rPr>
              <a:t>     Jayasri . s</a:t>
            </a:r>
          </a:p>
          <a:p>
            <a:r>
              <a:rPr lang="en-IN" b="1" dirty="0">
                <a:solidFill>
                  <a:schemeClr val="tx1"/>
                </a:solidFill>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4CBE5B2B-3C72-4EC9-DDD5-1A51EB163039}"/>
              </a:ext>
            </a:extLst>
          </p:cNvPr>
          <p:cNvPicPr>
            <a:picLocks noChangeAspect="1"/>
          </p:cNvPicPr>
          <p:nvPr/>
        </p:nvPicPr>
        <p:blipFill>
          <a:blip r:embed="rId2"/>
          <a:stretch>
            <a:fillRect/>
          </a:stretch>
        </p:blipFill>
        <p:spPr>
          <a:xfrm>
            <a:off x="5907741" y="2470585"/>
            <a:ext cx="6135919" cy="3858497"/>
          </a:xfrm>
          <a:prstGeom prst="rect">
            <a:avLst/>
          </a:prstGeom>
        </p:spPr>
      </p:pic>
    </p:spTree>
    <p:extLst>
      <p:ext uri="{BB962C8B-B14F-4D97-AF65-F5344CB8AC3E}">
        <p14:creationId xmlns:p14="http://schemas.microsoft.com/office/powerpoint/2010/main" val="592554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AAE01-D48E-3F0A-2729-B3A9A7C06907}"/>
              </a:ext>
            </a:extLst>
          </p:cNvPr>
          <p:cNvSpPr>
            <a:spLocks noGrp="1"/>
          </p:cNvSpPr>
          <p:nvPr>
            <p:ph type="title"/>
          </p:nvPr>
        </p:nvSpPr>
        <p:spPr/>
        <p:txBody>
          <a:bodyPr/>
          <a:lstStyle/>
          <a:p>
            <a:r>
              <a:rPr lang="en-IN" dirty="0">
                <a:solidFill>
                  <a:schemeClr val="accent2"/>
                </a:solidFill>
              </a:rPr>
              <a:t>Existing</a:t>
            </a:r>
          </a:p>
        </p:txBody>
      </p:sp>
      <p:sp>
        <p:nvSpPr>
          <p:cNvPr id="3" name="Content Placeholder 2">
            <a:extLst>
              <a:ext uri="{FF2B5EF4-FFF2-40B4-BE49-F238E27FC236}">
                <a16:creationId xmlns:a16="http://schemas.microsoft.com/office/drawing/2014/main" id="{2092CB63-1675-AEAB-FF6F-2F18FD0CF0B2}"/>
              </a:ext>
            </a:extLst>
          </p:cNvPr>
          <p:cNvSpPr>
            <a:spLocks noGrp="1"/>
          </p:cNvSpPr>
          <p:nvPr>
            <p:ph idx="1"/>
          </p:nvPr>
        </p:nvSpPr>
        <p:spPr>
          <a:xfrm>
            <a:off x="1103312" y="2052918"/>
            <a:ext cx="6095347" cy="4195481"/>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     IBM Cloud Watson Studio has been used by companies such as Walmart, KPMG, and Airbnb to streamline their machine learning model deployment process. They have saved time and increased productivity.</a:t>
            </a:r>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91AA68E-B9F4-93D8-1543-34222A332EE3}"/>
              </a:ext>
            </a:extLst>
          </p:cNvPr>
          <p:cNvPicPr>
            <a:picLocks noChangeAspect="1"/>
          </p:cNvPicPr>
          <p:nvPr/>
        </p:nvPicPr>
        <p:blipFill>
          <a:blip r:embed="rId2"/>
          <a:stretch>
            <a:fillRect/>
          </a:stretch>
        </p:blipFill>
        <p:spPr>
          <a:xfrm>
            <a:off x="7001435" y="1488141"/>
            <a:ext cx="5190565" cy="4652683"/>
          </a:xfrm>
          <a:prstGeom prst="rect">
            <a:avLst/>
          </a:prstGeom>
        </p:spPr>
      </p:pic>
    </p:spTree>
    <p:extLst>
      <p:ext uri="{BB962C8B-B14F-4D97-AF65-F5344CB8AC3E}">
        <p14:creationId xmlns:p14="http://schemas.microsoft.com/office/powerpoint/2010/main" val="740053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B37DE-79A2-58C3-3D24-4060B5CBB11A}"/>
              </a:ext>
            </a:extLst>
          </p:cNvPr>
          <p:cNvSpPr>
            <a:spLocks noGrp="1"/>
          </p:cNvSpPr>
          <p:nvPr>
            <p:ph type="title"/>
          </p:nvPr>
        </p:nvSpPr>
        <p:spPr/>
        <p:txBody>
          <a:bodyPr/>
          <a:lstStyle/>
          <a:p>
            <a:r>
              <a:rPr lang="en-IN" dirty="0">
                <a:solidFill>
                  <a:schemeClr val="accent2"/>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14AB283D-C92D-68FE-AEB9-24A94BDF7952}"/>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      </a:t>
            </a:r>
            <a:r>
              <a:rPr lang="en-US" dirty="0"/>
              <a:t>IBM Watson Studio empowers developers and data scientists to navigate the complexities of ML model development efficiently. Its robust features for data preparation, model training, evaluation, deployment, and maintenance streamline the end-to-end process. By leveraging Watson Studio's capabilities, organizations can accelerate innovation, gain valuable insights from data, and deliver intelligent applications that drive business growth. Embracing IBM Watson Studio in the ML development workflow ensures that modern applications are equipped with the intelligence necessary to meet the evolving needs of users and businesses alike.</a:t>
            </a:r>
            <a:endParaRPr lang="en-IN" dirty="0"/>
          </a:p>
        </p:txBody>
      </p:sp>
    </p:spTree>
    <p:extLst>
      <p:ext uri="{BB962C8B-B14F-4D97-AF65-F5344CB8AC3E}">
        <p14:creationId xmlns:p14="http://schemas.microsoft.com/office/powerpoint/2010/main" val="971819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C2EFF-3BC6-E17A-15F7-4B71ACF22AFF}"/>
              </a:ext>
            </a:extLst>
          </p:cNvPr>
          <p:cNvSpPr>
            <a:spLocks noGrp="1"/>
          </p:cNvSpPr>
          <p:nvPr>
            <p:ph type="title"/>
          </p:nvPr>
        </p:nvSpPr>
        <p:spPr>
          <a:xfrm>
            <a:off x="646111" y="2904565"/>
            <a:ext cx="8722007" cy="2017060"/>
          </a:xfrm>
        </p:spPr>
        <p:txBody>
          <a:bodyPr/>
          <a:lstStyle/>
          <a:p>
            <a:r>
              <a:rPr lang="en-IN" dirty="0">
                <a:solidFill>
                  <a:schemeClr val="accent2"/>
                </a:solidFill>
                <a:latin typeface="Times New Roman" panose="02020603050405020304" pitchFamily="18" charset="0"/>
                <a:cs typeface="Times New Roman" panose="02020603050405020304" pitchFamily="18" charset="0"/>
              </a:rPr>
              <a:t>                          </a:t>
            </a:r>
            <a:r>
              <a:rPr lang="en-IN" b="1" dirty="0">
                <a:solidFill>
                  <a:schemeClr val="accent2"/>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715011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9B4D6-67FE-5C99-B2F7-67619D7329DD}"/>
              </a:ext>
            </a:extLst>
          </p:cNvPr>
          <p:cNvSpPr>
            <a:spLocks noGrp="1"/>
          </p:cNvSpPr>
          <p:nvPr>
            <p:ph type="title"/>
          </p:nvPr>
        </p:nvSpPr>
        <p:spPr/>
        <p:txBody>
          <a:bodyPr/>
          <a:lstStyle/>
          <a:p>
            <a:br>
              <a:rPr lang="en-IN" sz="3200" b="1" i="0" dirty="0">
                <a:solidFill>
                  <a:schemeClr val="accent2"/>
                </a:solidFill>
                <a:effectLst/>
                <a:latin typeface="Times New Roman" panose="02020603050405020304" pitchFamily="18" charset="0"/>
                <a:cs typeface="Times New Roman" panose="02020603050405020304" pitchFamily="18" charset="0"/>
              </a:rPr>
            </a:br>
            <a:r>
              <a:rPr lang="en-IN" sz="3200" b="1" i="0" dirty="0">
                <a:solidFill>
                  <a:schemeClr val="accent2"/>
                </a:solidFill>
                <a:effectLst/>
                <a:latin typeface="Times New Roman" panose="02020603050405020304" pitchFamily="18" charset="0"/>
                <a:cs typeface="Times New Roman" panose="02020603050405020304" pitchFamily="18" charset="0"/>
              </a:rPr>
              <a:t>Problem</a:t>
            </a:r>
            <a:r>
              <a:rPr lang="en-IN" sz="3200" b="1" i="0" dirty="0">
                <a:solidFill>
                  <a:srgbClr val="313131"/>
                </a:solidFill>
                <a:effectLst/>
                <a:latin typeface="Times New Roman" panose="02020603050405020304" pitchFamily="18" charset="0"/>
                <a:cs typeface="Times New Roman" panose="02020603050405020304" pitchFamily="18" charset="0"/>
              </a:rPr>
              <a:t> </a:t>
            </a:r>
            <a:r>
              <a:rPr lang="en-IN" sz="3200" b="1" i="0" dirty="0">
                <a:solidFill>
                  <a:schemeClr val="accent2"/>
                </a:solidFill>
                <a:effectLst/>
                <a:latin typeface="Times New Roman" panose="02020603050405020304" pitchFamily="18" charset="0"/>
                <a:cs typeface="Times New Roman" panose="02020603050405020304" pitchFamily="18" charset="0"/>
              </a:rPr>
              <a:t>Statement</a:t>
            </a:r>
            <a:endParaRPr lang="en-IN" sz="3200" b="1"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89423CA-526A-118D-4935-26CE81F58C91}"/>
              </a:ext>
            </a:extLst>
          </p:cNvPr>
          <p:cNvSpPr>
            <a:spLocks noGrp="1"/>
          </p:cNvSpPr>
          <p:nvPr>
            <p:ph idx="1"/>
          </p:nvPr>
        </p:nvSpPr>
        <p:spPr>
          <a:xfrm>
            <a:off x="1103312" y="2052919"/>
            <a:ext cx="8946541" cy="2133600"/>
          </a:xfrm>
        </p:spPr>
        <p:txBody>
          <a:bodyPr>
            <a:noAutofit/>
          </a:bodyPr>
          <a:lstStyle/>
          <a:p>
            <a:pPr>
              <a:buFont typeface="Arial" panose="020B0604020202020204" pitchFamily="34" charset="0"/>
              <a:buChar char="•"/>
            </a:pPr>
            <a:r>
              <a:rPr lang="en-US" sz="3200" b="0" i="0" dirty="0">
                <a:solidFill>
                  <a:srgbClr val="313131"/>
                </a:solidFill>
                <a:effectLst/>
                <a:latin typeface="Open Sans" panose="020F0502020204030204" pitchFamily="34" charset="0"/>
              </a:rPr>
              <a:t>   </a:t>
            </a:r>
            <a:r>
              <a:rPr lang="en-US" b="0" i="0" dirty="0">
                <a:effectLst/>
                <a:latin typeface="Open Sans" panose="020F0502020204030204" pitchFamily="34" charset="0"/>
              </a:rPr>
              <a:t>Become a wizard of predictive analytics with IBM Cloud Watson Studio. Train machine learning models to predict outcomes in real-time.</a:t>
            </a:r>
            <a:r>
              <a:rPr lang="en-US" dirty="0">
                <a:latin typeface="Open Sans" panose="020F0502020204030204" pitchFamily="34" charset="0"/>
              </a:rPr>
              <a:t> </a:t>
            </a:r>
            <a:r>
              <a:rPr lang="en-US" b="0" i="0" dirty="0">
                <a:effectLst/>
                <a:latin typeface="Open Sans" panose="020F0502020204030204" pitchFamily="34" charset="0"/>
              </a:rPr>
              <a:t>Deploy the models as web services and integrate them into your applications. Unlock the magic of data-driven insights and make informed decisions like never before!</a:t>
            </a:r>
          </a:p>
          <a:p>
            <a:pPr>
              <a:buFont typeface="Arial" panose="020B0604020202020204" pitchFamily="34" charset="0"/>
              <a:buChar char="•"/>
            </a:pPr>
            <a:r>
              <a:rPr lang="en-US" b="0" i="0" dirty="0">
                <a:effectLst/>
                <a:latin typeface="Open Sans" panose="020F0502020204030204" pitchFamily="34" charset="0"/>
              </a:rPr>
              <a:t>The project involves training a machine learning model using IBM Cloud Watson Studio and deploying it as a web service. The goal is to become proficient in predictive analytics by creating a model that can predict outcomes in real-time. The project encompasses defining the predictive use case, selecting a suitable dataset, training a machine learning model , deploying the model as a web service, and integrating it into applications.</a:t>
            </a:r>
            <a:endParaRPr lang="en-IN" dirty="0"/>
          </a:p>
        </p:txBody>
      </p:sp>
    </p:spTree>
    <p:extLst>
      <p:ext uri="{BB962C8B-B14F-4D97-AF65-F5344CB8AC3E}">
        <p14:creationId xmlns:p14="http://schemas.microsoft.com/office/powerpoint/2010/main" val="3891573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589C5-ABAF-A5B9-A697-C7051D0C3214}"/>
              </a:ext>
            </a:extLst>
          </p:cNvPr>
          <p:cNvSpPr>
            <a:spLocks noGrp="1"/>
          </p:cNvSpPr>
          <p:nvPr>
            <p:ph type="title"/>
          </p:nvPr>
        </p:nvSpPr>
        <p:spPr>
          <a:xfrm>
            <a:off x="646111" y="452718"/>
            <a:ext cx="9404723" cy="918882"/>
          </a:xfrm>
        </p:spPr>
        <p:txBody>
          <a:bodyPr/>
          <a:lstStyle/>
          <a:p>
            <a:r>
              <a:rPr lang="en-IN" b="1" dirty="0">
                <a:solidFill>
                  <a:schemeClr val="accent2"/>
                </a:solidFill>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97CB72FA-0D34-7ABF-814E-202C8052D0B8}"/>
              </a:ext>
            </a:extLst>
          </p:cNvPr>
          <p:cNvSpPr>
            <a:spLocks noGrp="1"/>
          </p:cNvSpPr>
          <p:nvPr>
            <p:ph idx="1"/>
          </p:nvPr>
        </p:nvSpPr>
        <p:spPr/>
        <p:txBody>
          <a:bodyPr/>
          <a:lstStyle/>
          <a:p>
            <a:pPr marL="0" indent="0">
              <a:buNone/>
            </a:pPr>
            <a:r>
              <a:rPr lang="en-US" dirty="0"/>
              <a:t>       Machine Learning (ML) has become an integral part of modern software development, enabling applications to learn patterns from data and make intelligent decisions. IBM Watson Studio, a comprehensive platform, provides developers with powerful tools to streamline the ML development lifecycle. This paper explores the process of ML model development using IBM Watson Studio, from data preparation to deployment. It highlights key features, methodologies, and best practices, demonstrating how Watson Studio facilitates efficient and effective ML development</a:t>
            </a:r>
            <a:endParaRPr lang="en-IN" dirty="0"/>
          </a:p>
        </p:txBody>
      </p:sp>
    </p:spTree>
    <p:extLst>
      <p:ext uri="{BB962C8B-B14F-4D97-AF65-F5344CB8AC3E}">
        <p14:creationId xmlns:p14="http://schemas.microsoft.com/office/powerpoint/2010/main" val="1540023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9CB79-3B9E-C84A-6E2B-F5B71993D1B1}"/>
              </a:ext>
            </a:extLst>
          </p:cNvPr>
          <p:cNvSpPr>
            <a:spLocks noGrp="1"/>
          </p:cNvSpPr>
          <p:nvPr>
            <p:ph type="title"/>
          </p:nvPr>
        </p:nvSpPr>
        <p:spPr/>
        <p:txBody>
          <a:bodyPr/>
          <a:lstStyle/>
          <a:p>
            <a:r>
              <a:rPr lang="en-IN" b="1" i="0" dirty="0">
                <a:solidFill>
                  <a:schemeClr val="accent2"/>
                </a:solidFill>
                <a:effectLst/>
                <a:latin typeface="Times New Roman" panose="02020603050405020304" pitchFamily="18" charset="0"/>
                <a:cs typeface="Times New Roman" panose="02020603050405020304" pitchFamily="18" charset="0"/>
              </a:rPr>
              <a:t>                  Design Thinking</a:t>
            </a:r>
            <a:endParaRPr lang="en-IN"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2FE7EC-1F30-66EB-D1E9-A26D4397D059}"/>
              </a:ext>
            </a:extLst>
          </p:cNvPr>
          <p:cNvSpPr>
            <a:spLocks noGrp="1"/>
          </p:cNvSpPr>
          <p:nvPr>
            <p:ph idx="1"/>
          </p:nvPr>
        </p:nvSpPr>
        <p:spPr>
          <a:xfrm>
            <a:off x="1103313" y="2052919"/>
            <a:ext cx="6319464" cy="2644588"/>
          </a:xfrm>
        </p:spPr>
        <p:txBody>
          <a:bodyPr>
            <a:normAutofit/>
          </a:bodyPr>
          <a:lstStyle/>
          <a:p>
            <a:pPr marL="0" indent="0">
              <a:buNone/>
            </a:pPr>
            <a:r>
              <a:rPr lang="en-IN" sz="2800" b="1" i="0" dirty="0">
                <a:solidFill>
                  <a:schemeClr val="accent2"/>
                </a:solidFill>
                <a:effectLst/>
                <a:latin typeface="Times New Roman" panose="02020603050405020304" pitchFamily="18" charset="0"/>
                <a:cs typeface="Times New Roman" panose="02020603050405020304" pitchFamily="18" charset="0"/>
              </a:rPr>
              <a:t>Predictive</a:t>
            </a:r>
            <a:r>
              <a:rPr lang="en-IN" sz="2800" b="1" i="0" dirty="0">
                <a:solidFill>
                  <a:schemeClr val="accent2"/>
                </a:solidFill>
                <a:effectLst/>
                <a:latin typeface="Roboto" panose="020F0502020204030204" pitchFamily="2" charset="0"/>
              </a:rPr>
              <a:t> </a:t>
            </a:r>
            <a:r>
              <a:rPr lang="en-IN" sz="2800" b="1" i="0" dirty="0">
                <a:solidFill>
                  <a:schemeClr val="accent2"/>
                </a:solidFill>
                <a:effectLst/>
                <a:latin typeface="Times New Roman" panose="02020603050405020304" pitchFamily="18" charset="0"/>
                <a:cs typeface="Times New Roman" panose="02020603050405020304" pitchFamily="18" charset="0"/>
              </a:rPr>
              <a:t>Use</a:t>
            </a:r>
            <a:r>
              <a:rPr lang="en-IN" sz="2800" b="1" i="0" dirty="0">
                <a:solidFill>
                  <a:schemeClr val="accent2"/>
                </a:solidFill>
                <a:effectLst/>
                <a:latin typeface="Roboto" panose="020F0502020204030204" pitchFamily="2" charset="0"/>
              </a:rPr>
              <a:t> </a:t>
            </a:r>
            <a:r>
              <a:rPr lang="en-IN" sz="2800" b="1" i="0" dirty="0">
                <a:solidFill>
                  <a:schemeClr val="accent2"/>
                </a:solidFill>
                <a:effectLst/>
                <a:latin typeface="Times New Roman" panose="02020603050405020304" pitchFamily="18" charset="0"/>
                <a:cs typeface="Times New Roman" panose="02020603050405020304" pitchFamily="18" charset="0"/>
              </a:rPr>
              <a:t>Case</a:t>
            </a:r>
          </a:p>
          <a:p>
            <a:pPr marL="0" indent="0">
              <a:buNone/>
            </a:pPr>
            <a:r>
              <a:rPr lang="en-IN" sz="2400" dirty="0">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Define a use case for predictive analytics, such as predicting customer churn or product demand.</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2092021-AEF4-8B80-09EF-DAB1C3AE7401}"/>
              </a:ext>
            </a:extLst>
          </p:cNvPr>
          <p:cNvPicPr>
            <a:picLocks noChangeAspect="1"/>
          </p:cNvPicPr>
          <p:nvPr/>
        </p:nvPicPr>
        <p:blipFill>
          <a:blip r:embed="rId2"/>
          <a:stretch>
            <a:fillRect/>
          </a:stretch>
        </p:blipFill>
        <p:spPr>
          <a:xfrm>
            <a:off x="7162800" y="1602237"/>
            <a:ext cx="4670612" cy="4000705"/>
          </a:xfrm>
          <a:prstGeom prst="rect">
            <a:avLst/>
          </a:prstGeom>
        </p:spPr>
      </p:pic>
    </p:spTree>
    <p:extLst>
      <p:ext uri="{BB962C8B-B14F-4D97-AF65-F5344CB8AC3E}">
        <p14:creationId xmlns:p14="http://schemas.microsoft.com/office/powerpoint/2010/main" val="429289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B43FB-B03F-B734-A707-04D6D64CD002}"/>
              </a:ext>
            </a:extLst>
          </p:cNvPr>
          <p:cNvSpPr>
            <a:spLocks noGrp="1"/>
          </p:cNvSpPr>
          <p:nvPr>
            <p:ph type="title"/>
          </p:nvPr>
        </p:nvSpPr>
        <p:spPr>
          <a:xfrm>
            <a:off x="646111" y="398929"/>
            <a:ext cx="9404723" cy="1400530"/>
          </a:xfrm>
        </p:spPr>
        <p:txBody>
          <a:bodyPr/>
          <a:lstStyle/>
          <a:p>
            <a:r>
              <a:rPr lang="en-IN" b="1" i="0" dirty="0">
                <a:solidFill>
                  <a:schemeClr val="accent2"/>
                </a:solidFill>
                <a:effectLst/>
                <a:latin typeface="Times New Roman" panose="02020603050405020304" pitchFamily="18" charset="0"/>
                <a:cs typeface="Times New Roman" panose="02020603050405020304" pitchFamily="18" charset="0"/>
              </a:rPr>
              <a:t>                 Design Thinking</a:t>
            </a:r>
            <a:endParaRPr lang="en-IN" dirty="0"/>
          </a:p>
        </p:txBody>
      </p:sp>
      <p:sp>
        <p:nvSpPr>
          <p:cNvPr id="3" name="Content Placeholder 2">
            <a:extLst>
              <a:ext uri="{FF2B5EF4-FFF2-40B4-BE49-F238E27FC236}">
                <a16:creationId xmlns:a16="http://schemas.microsoft.com/office/drawing/2014/main" id="{2E41487E-9F9D-ACCC-61CB-C64D8F58ACA5}"/>
              </a:ext>
            </a:extLst>
          </p:cNvPr>
          <p:cNvSpPr>
            <a:spLocks noGrp="1"/>
          </p:cNvSpPr>
          <p:nvPr>
            <p:ph idx="1"/>
          </p:nvPr>
        </p:nvSpPr>
        <p:spPr>
          <a:xfrm>
            <a:off x="1112278" y="2026023"/>
            <a:ext cx="5324382" cy="2805953"/>
          </a:xfrm>
        </p:spPr>
        <p:txBody>
          <a:bodyPr>
            <a:normAutofit/>
          </a:bodyPr>
          <a:lstStyle/>
          <a:p>
            <a:pPr marL="0" indent="0">
              <a:buNone/>
            </a:pPr>
            <a:r>
              <a:rPr lang="en-IN" sz="2800" b="1" i="0" dirty="0">
                <a:solidFill>
                  <a:schemeClr val="accent2"/>
                </a:solidFill>
                <a:effectLst/>
                <a:latin typeface="Times New Roman" panose="02020603050405020304" pitchFamily="18" charset="0"/>
                <a:cs typeface="Times New Roman" panose="02020603050405020304" pitchFamily="18" charset="0"/>
              </a:rPr>
              <a:t>Dataset Selection</a:t>
            </a:r>
          </a:p>
          <a:p>
            <a:pPr marL="0" indent="0">
              <a:buNone/>
            </a:pPr>
            <a:r>
              <a:rPr lang="en-IN" sz="2800" dirty="0">
                <a:solidFill>
                  <a:schemeClr val="accent2"/>
                </a:solidFill>
                <a:latin typeface="Times New Roman" panose="02020603050405020304" pitchFamily="18" charset="0"/>
                <a:cs typeface="Times New Roman" panose="02020603050405020304" pitchFamily="18" charset="0"/>
              </a:rPr>
              <a:t> </a:t>
            </a:r>
            <a:r>
              <a:rPr lang="en-US" sz="2800" b="0" i="0" dirty="0">
                <a:effectLst/>
                <a:latin typeface="Times New Roman" panose="02020603050405020304" pitchFamily="18" charset="0"/>
                <a:cs typeface="Times New Roman" panose="02020603050405020304" pitchFamily="18" charset="0"/>
              </a:rPr>
              <a:t>Choose a relevant dataset to train the machine learning model.</a:t>
            </a:r>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CA8690E-4CED-B90C-8476-2D6F09E70BB5}"/>
              </a:ext>
            </a:extLst>
          </p:cNvPr>
          <p:cNvPicPr>
            <a:picLocks noChangeAspect="1"/>
          </p:cNvPicPr>
          <p:nvPr/>
        </p:nvPicPr>
        <p:blipFill>
          <a:blip r:embed="rId2"/>
          <a:stretch>
            <a:fillRect/>
          </a:stretch>
        </p:blipFill>
        <p:spPr>
          <a:xfrm>
            <a:off x="6447667" y="1649505"/>
            <a:ext cx="5609862" cy="4159624"/>
          </a:xfrm>
          <a:prstGeom prst="rect">
            <a:avLst/>
          </a:prstGeom>
        </p:spPr>
      </p:pic>
    </p:spTree>
    <p:extLst>
      <p:ext uri="{BB962C8B-B14F-4D97-AF65-F5344CB8AC3E}">
        <p14:creationId xmlns:p14="http://schemas.microsoft.com/office/powerpoint/2010/main" val="1477540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50A24-0CC1-3404-0E4A-3DD0504906E2}"/>
              </a:ext>
            </a:extLst>
          </p:cNvPr>
          <p:cNvSpPr>
            <a:spLocks noGrp="1"/>
          </p:cNvSpPr>
          <p:nvPr>
            <p:ph type="title"/>
          </p:nvPr>
        </p:nvSpPr>
        <p:spPr>
          <a:xfrm>
            <a:off x="874220" y="381000"/>
            <a:ext cx="9404723" cy="1400530"/>
          </a:xfrm>
        </p:spPr>
        <p:txBody>
          <a:bodyPr/>
          <a:lstStyle/>
          <a:p>
            <a:r>
              <a:rPr lang="en-IN" b="1" i="0" dirty="0">
                <a:solidFill>
                  <a:schemeClr val="accent2"/>
                </a:solidFill>
                <a:effectLst/>
                <a:latin typeface="Times New Roman" panose="02020603050405020304" pitchFamily="18" charset="0"/>
                <a:cs typeface="Times New Roman" panose="02020603050405020304" pitchFamily="18" charset="0"/>
              </a:rPr>
              <a:t>                   Design Thinking</a:t>
            </a:r>
            <a:endParaRPr lang="en-IN" dirty="0"/>
          </a:p>
        </p:txBody>
      </p:sp>
      <p:sp>
        <p:nvSpPr>
          <p:cNvPr id="3" name="Content Placeholder 2">
            <a:extLst>
              <a:ext uri="{FF2B5EF4-FFF2-40B4-BE49-F238E27FC236}">
                <a16:creationId xmlns:a16="http://schemas.microsoft.com/office/drawing/2014/main" id="{618F6F23-1748-2CA9-CE7C-7413EF22A6D9}"/>
              </a:ext>
            </a:extLst>
          </p:cNvPr>
          <p:cNvSpPr>
            <a:spLocks noGrp="1"/>
          </p:cNvSpPr>
          <p:nvPr>
            <p:ph idx="1"/>
          </p:nvPr>
        </p:nvSpPr>
        <p:spPr>
          <a:xfrm>
            <a:off x="1300535" y="2017059"/>
            <a:ext cx="5691935" cy="2823882"/>
          </a:xfrm>
        </p:spPr>
        <p:txBody>
          <a:bodyPr>
            <a:normAutofit/>
          </a:bodyPr>
          <a:lstStyle/>
          <a:p>
            <a:pPr marL="0" indent="0">
              <a:buNone/>
            </a:pPr>
            <a:r>
              <a:rPr lang="en-IN" sz="2800" b="1" i="0" dirty="0">
                <a:solidFill>
                  <a:schemeClr val="accent2"/>
                </a:solidFill>
                <a:effectLst/>
                <a:latin typeface="Times New Roman" panose="02020603050405020304" pitchFamily="18" charset="0"/>
                <a:cs typeface="Times New Roman" panose="02020603050405020304" pitchFamily="18" charset="0"/>
              </a:rPr>
              <a:t>Model Training</a:t>
            </a:r>
          </a:p>
          <a:p>
            <a:pPr marL="0" indent="0">
              <a:buNone/>
            </a:pPr>
            <a:r>
              <a:rPr lang="en-IN" sz="2800" dirty="0">
                <a:solidFill>
                  <a:schemeClr val="accent2"/>
                </a:solidFill>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Select a suitable machine learning algorithm and train the model using IBM Cloud Watson Studio.</a:t>
            </a:r>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C5C6312-E44D-7A5F-8DD5-4D4FA3EC42C9}"/>
              </a:ext>
            </a:extLst>
          </p:cNvPr>
          <p:cNvPicPr>
            <a:picLocks noChangeAspect="1"/>
          </p:cNvPicPr>
          <p:nvPr/>
        </p:nvPicPr>
        <p:blipFill>
          <a:blip r:embed="rId2"/>
          <a:stretch>
            <a:fillRect/>
          </a:stretch>
        </p:blipFill>
        <p:spPr>
          <a:xfrm>
            <a:off x="2743200" y="4197722"/>
            <a:ext cx="7297270" cy="2507877"/>
          </a:xfrm>
          <a:prstGeom prst="rect">
            <a:avLst/>
          </a:prstGeom>
        </p:spPr>
      </p:pic>
    </p:spTree>
    <p:extLst>
      <p:ext uri="{BB962C8B-B14F-4D97-AF65-F5344CB8AC3E}">
        <p14:creationId xmlns:p14="http://schemas.microsoft.com/office/powerpoint/2010/main" val="3551851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150C5-4961-2FD4-E288-2897EDAC993F}"/>
              </a:ext>
            </a:extLst>
          </p:cNvPr>
          <p:cNvSpPr>
            <a:spLocks noGrp="1"/>
          </p:cNvSpPr>
          <p:nvPr>
            <p:ph type="title"/>
          </p:nvPr>
        </p:nvSpPr>
        <p:spPr/>
        <p:txBody>
          <a:bodyPr/>
          <a:lstStyle/>
          <a:p>
            <a:r>
              <a:rPr lang="en-IN" b="1" i="0" dirty="0">
                <a:solidFill>
                  <a:schemeClr val="accent2"/>
                </a:solidFill>
                <a:effectLst/>
                <a:latin typeface="Times New Roman" panose="02020603050405020304" pitchFamily="18" charset="0"/>
                <a:cs typeface="Times New Roman" panose="02020603050405020304" pitchFamily="18" charset="0"/>
              </a:rPr>
              <a:t>                   Design Thinking</a:t>
            </a:r>
            <a:endParaRPr lang="en-IN" dirty="0"/>
          </a:p>
        </p:txBody>
      </p:sp>
      <p:sp>
        <p:nvSpPr>
          <p:cNvPr id="3" name="Content Placeholder 2">
            <a:extLst>
              <a:ext uri="{FF2B5EF4-FFF2-40B4-BE49-F238E27FC236}">
                <a16:creationId xmlns:a16="http://schemas.microsoft.com/office/drawing/2014/main" id="{439EEC7A-6327-6B56-6760-8C7ABD10D7D3}"/>
              </a:ext>
            </a:extLst>
          </p:cNvPr>
          <p:cNvSpPr>
            <a:spLocks noGrp="1"/>
          </p:cNvSpPr>
          <p:nvPr>
            <p:ph idx="1"/>
          </p:nvPr>
        </p:nvSpPr>
        <p:spPr>
          <a:xfrm>
            <a:off x="1103312" y="2052919"/>
            <a:ext cx="5458853" cy="2823882"/>
          </a:xfrm>
        </p:spPr>
        <p:txBody>
          <a:bodyPr>
            <a:normAutofit/>
          </a:bodyPr>
          <a:lstStyle/>
          <a:p>
            <a:pPr marL="0" indent="0">
              <a:buNone/>
            </a:pPr>
            <a:r>
              <a:rPr lang="en-IN" sz="2800" b="1" i="0" dirty="0">
                <a:solidFill>
                  <a:schemeClr val="accent2"/>
                </a:solidFill>
                <a:effectLst/>
                <a:latin typeface="Times New Roman" panose="02020603050405020304" pitchFamily="18" charset="0"/>
                <a:cs typeface="Times New Roman" panose="02020603050405020304" pitchFamily="18" charset="0"/>
              </a:rPr>
              <a:t>Model Deployment</a:t>
            </a:r>
          </a:p>
          <a:p>
            <a:pPr marL="0" indent="0">
              <a:buNone/>
            </a:pPr>
            <a:r>
              <a:rPr lang="en-IN" sz="2800" dirty="0">
                <a:solidFill>
                  <a:schemeClr val="accent2"/>
                </a:solidFill>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Deploy the trained model as a web service using IBM Cloud Watson Studio's deployment capabilities.</a:t>
            </a:r>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D6CC8E9-C159-E0E6-278C-720B03203A00}"/>
              </a:ext>
            </a:extLst>
          </p:cNvPr>
          <p:cNvPicPr>
            <a:picLocks noChangeAspect="1"/>
          </p:cNvPicPr>
          <p:nvPr/>
        </p:nvPicPr>
        <p:blipFill>
          <a:blip r:embed="rId2"/>
          <a:stretch>
            <a:fillRect/>
          </a:stretch>
        </p:blipFill>
        <p:spPr>
          <a:xfrm>
            <a:off x="6562165" y="1911518"/>
            <a:ext cx="5629835" cy="3673493"/>
          </a:xfrm>
          <a:prstGeom prst="rect">
            <a:avLst/>
          </a:prstGeom>
        </p:spPr>
      </p:pic>
    </p:spTree>
    <p:extLst>
      <p:ext uri="{BB962C8B-B14F-4D97-AF65-F5344CB8AC3E}">
        <p14:creationId xmlns:p14="http://schemas.microsoft.com/office/powerpoint/2010/main" val="3598915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7A822-6CAB-0B77-7546-B91731BEF359}"/>
              </a:ext>
            </a:extLst>
          </p:cNvPr>
          <p:cNvSpPr>
            <a:spLocks noGrp="1"/>
          </p:cNvSpPr>
          <p:nvPr>
            <p:ph type="title"/>
          </p:nvPr>
        </p:nvSpPr>
        <p:spPr>
          <a:xfrm>
            <a:off x="646111" y="425824"/>
            <a:ext cx="9404723" cy="1400530"/>
          </a:xfrm>
        </p:spPr>
        <p:txBody>
          <a:bodyPr/>
          <a:lstStyle/>
          <a:p>
            <a:r>
              <a:rPr lang="en-IN" b="1" i="0" dirty="0">
                <a:solidFill>
                  <a:schemeClr val="accent2"/>
                </a:solidFill>
                <a:effectLst/>
                <a:latin typeface="Times New Roman" panose="02020603050405020304" pitchFamily="18" charset="0"/>
                <a:cs typeface="Times New Roman" panose="02020603050405020304" pitchFamily="18" charset="0"/>
              </a:rPr>
              <a:t>                   Design Thinking</a:t>
            </a:r>
            <a:endParaRPr lang="en-IN" dirty="0"/>
          </a:p>
        </p:txBody>
      </p:sp>
      <p:sp>
        <p:nvSpPr>
          <p:cNvPr id="3" name="Content Placeholder 2">
            <a:extLst>
              <a:ext uri="{FF2B5EF4-FFF2-40B4-BE49-F238E27FC236}">
                <a16:creationId xmlns:a16="http://schemas.microsoft.com/office/drawing/2014/main" id="{5971BEAB-A2CB-4462-1F33-87D3E326930A}"/>
              </a:ext>
            </a:extLst>
          </p:cNvPr>
          <p:cNvSpPr>
            <a:spLocks noGrp="1"/>
          </p:cNvSpPr>
          <p:nvPr>
            <p:ph idx="1"/>
          </p:nvPr>
        </p:nvSpPr>
        <p:spPr>
          <a:xfrm>
            <a:off x="1103313" y="2052918"/>
            <a:ext cx="6122240" cy="2501153"/>
          </a:xfrm>
        </p:spPr>
        <p:txBody>
          <a:bodyPr>
            <a:normAutofit/>
          </a:bodyPr>
          <a:lstStyle/>
          <a:p>
            <a:pPr marL="0" indent="0">
              <a:buNone/>
            </a:pPr>
            <a:r>
              <a:rPr lang="en-IN" sz="2800" b="1" i="0" dirty="0">
                <a:solidFill>
                  <a:schemeClr val="accent2"/>
                </a:solidFill>
                <a:effectLst/>
                <a:latin typeface="Times New Roman" panose="02020603050405020304" pitchFamily="18" charset="0"/>
                <a:cs typeface="Times New Roman" panose="02020603050405020304" pitchFamily="18" charset="0"/>
              </a:rPr>
              <a:t>Integration</a:t>
            </a:r>
          </a:p>
          <a:p>
            <a:pPr marL="0" indent="0">
              <a:buNone/>
            </a:pPr>
            <a:r>
              <a:rPr lang="en-IN" sz="2800" dirty="0">
                <a:solidFill>
                  <a:schemeClr val="accent2"/>
                </a:solidFill>
                <a:latin typeface="Times New Roman" panose="02020603050405020304" pitchFamily="18" charset="0"/>
                <a:cs typeface="Times New Roman" panose="02020603050405020304" pitchFamily="18" charset="0"/>
              </a:rPr>
              <a:t> </a:t>
            </a:r>
            <a:r>
              <a:rPr lang="en-US" sz="2400" b="0" i="0" dirty="0">
                <a:solidFill>
                  <a:srgbClr val="313131"/>
                </a:solidFill>
                <a:effectLst/>
                <a:latin typeface="Roboto" panose="020F0502020204030204" pitchFamily="2" charset="0"/>
              </a:rPr>
              <a:t> </a:t>
            </a:r>
            <a:r>
              <a:rPr lang="en-US" sz="2400" b="0" i="0" dirty="0">
                <a:effectLst/>
                <a:latin typeface="Times New Roman" panose="02020603050405020304" pitchFamily="18" charset="0"/>
                <a:cs typeface="Times New Roman" panose="02020603050405020304" pitchFamily="18" charset="0"/>
              </a:rPr>
              <a:t>Integrate the deployed model into applications or systems to make    real time predictions.</a:t>
            </a:r>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3BD48AD-5D8A-12AA-A3E3-8F2452E8E546}"/>
              </a:ext>
            </a:extLst>
          </p:cNvPr>
          <p:cNvPicPr>
            <a:picLocks noChangeAspect="1"/>
          </p:cNvPicPr>
          <p:nvPr/>
        </p:nvPicPr>
        <p:blipFill>
          <a:blip r:embed="rId2"/>
          <a:stretch>
            <a:fillRect/>
          </a:stretch>
        </p:blipFill>
        <p:spPr>
          <a:xfrm>
            <a:off x="7481090" y="1585908"/>
            <a:ext cx="4576439" cy="4429410"/>
          </a:xfrm>
          <a:prstGeom prst="rect">
            <a:avLst/>
          </a:prstGeom>
        </p:spPr>
      </p:pic>
    </p:spTree>
    <p:extLst>
      <p:ext uri="{BB962C8B-B14F-4D97-AF65-F5344CB8AC3E}">
        <p14:creationId xmlns:p14="http://schemas.microsoft.com/office/powerpoint/2010/main" val="3549816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0849C-D4DE-B771-A398-761CA55BF836}"/>
              </a:ext>
            </a:extLst>
          </p:cNvPr>
          <p:cNvSpPr>
            <a:spLocks noGrp="1"/>
          </p:cNvSpPr>
          <p:nvPr>
            <p:ph type="title"/>
          </p:nvPr>
        </p:nvSpPr>
        <p:spPr/>
        <p:txBody>
          <a:bodyPr/>
          <a:lstStyle/>
          <a:p>
            <a:r>
              <a:rPr lang="en-IN" dirty="0">
                <a:solidFill>
                  <a:schemeClr val="accent2"/>
                </a:solidFill>
                <a:latin typeface="Times New Roman" panose="02020603050405020304" pitchFamily="18" charset="0"/>
                <a:cs typeface="Times New Roman" panose="02020603050405020304" pitchFamily="18" charset="0"/>
              </a:rPr>
              <a:t>Automating Model Deployment</a:t>
            </a:r>
          </a:p>
        </p:txBody>
      </p:sp>
      <p:sp>
        <p:nvSpPr>
          <p:cNvPr id="3" name="Content Placeholder 2">
            <a:extLst>
              <a:ext uri="{FF2B5EF4-FFF2-40B4-BE49-F238E27FC236}">
                <a16:creationId xmlns:a16="http://schemas.microsoft.com/office/drawing/2014/main" id="{FE6C5FCE-47A6-C05C-BB92-1DA26789C617}"/>
              </a:ext>
            </a:extLst>
          </p:cNvPr>
          <p:cNvSpPr>
            <a:spLocks noGrp="1"/>
          </p:cNvSpPr>
          <p:nvPr>
            <p:ph idx="1"/>
          </p:nvPr>
        </p:nvSpPr>
        <p:spPr>
          <a:xfrm>
            <a:off x="1103312" y="2052918"/>
            <a:ext cx="6400147" cy="2608729"/>
          </a:xfrm>
        </p:spPr>
        <p:txBody>
          <a:bodyPr>
            <a:noAutofit/>
          </a:bodyPr>
          <a:lstStyle/>
          <a:p>
            <a:pPr marL="0" indent="0">
              <a:buNone/>
            </a:pPr>
            <a:r>
              <a:rPr lang="en-US" sz="3200" dirty="0">
                <a:latin typeface="Times New Roman" panose="02020603050405020304" pitchFamily="18" charset="0"/>
                <a:cs typeface="Times New Roman" panose="02020603050405020304" pitchFamily="18" charset="0"/>
              </a:rPr>
              <a:t>    Automating Model Deployment With IBM Cloud Watson Studio, you can automate your model deployment process with just a few clicks. This saves you time and reduces errors. You can also monitor your models and update them easily.</a:t>
            </a:r>
            <a:endParaRPr lang="en-IN" sz="3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C1B200B-2297-DD68-3FEF-C39C02AB90C8}"/>
              </a:ext>
            </a:extLst>
          </p:cNvPr>
          <p:cNvPicPr>
            <a:picLocks noChangeAspect="1"/>
          </p:cNvPicPr>
          <p:nvPr/>
        </p:nvPicPr>
        <p:blipFill>
          <a:blip r:embed="rId2"/>
          <a:stretch>
            <a:fillRect/>
          </a:stretch>
        </p:blipFill>
        <p:spPr>
          <a:xfrm>
            <a:off x="7503460" y="2052918"/>
            <a:ext cx="4688540" cy="3585881"/>
          </a:xfrm>
          <a:prstGeom prst="rect">
            <a:avLst/>
          </a:prstGeom>
        </p:spPr>
      </p:pic>
    </p:spTree>
    <p:extLst>
      <p:ext uri="{BB962C8B-B14F-4D97-AF65-F5344CB8AC3E}">
        <p14:creationId xmlns:p14="http://schemas.microsoft.com/office/powerpoint/2010/main" val="1400484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87</TotalTime>
  <Words>534</Words>
  <Application>Microsoft Office PowerPoint</Application>
  <PresentationFormat>Widescreen</PresentationFormat>
  <Paragraphs>35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Century Gothic</vt:lpstr>
      <vt:lpstr>Open Sans</vt:lpstr>
      <vt:lpstr>Roboto</vt:lpstr>
      <vt:lpstr>Times New Roman</vt:lpstr>
      <vt:lpstr>Wingdings 3</vt:lpstr>
      <vt:lpstr>Ion</vt:lpstr>
      <vt:lpstr>Machine Learning Model Deployment with IBM Cloud Watson Studio</vt:lpstr>
      <vt:lpstr> Problem Statement</vt:lpstr>
      <vt:lpstr>Abstract</vt:lpstr>
      <vt:lpstr>                  Design Thinking</vt:lpstr>
      <vt:lpstr>                 Design Thinking</vt:lpstr>
      <vt:lpstr>                   Design Thinking</vt:lpstr>
      <vt:lpstr>                   Design Thinking</vt:lpstr>
      <vt:lpstr>                   Design Thinking</vt:lpstr>
      <vt:lpstr>Automating Model Deployment</vt:lpstr>
      <vt:lpstr>Existing</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Model Deployment with IBM Cloud Watson Studio</dc:title>
  <dc:creator>jayasri seenu</dc:creator>
  <cp:lastModifiedBy>jayasri seenu</cp:lastModifiedBy>
  <cp:revision>3</cp:revision>
  <dcterms:created xsi:type="dcterms:W3CDTF">2023-09-29T12:05:32Z</dcterms:created>
  <dcterms:modified xsi:type="dcterms:W3CDTF">2023-10-11T10:04:09Z</dcterms:modified>
</cp:coreProperties>
</file>