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6F5D-F222-4523-AF6C-4DCC0FC76493}"/>
              </a:ext>
            </a:extLst>
          </p:cNvPr>
          <p:cNvSpPr>
            <a:spLocks noGrp="1"/>
          </p:cNvSpPr>
          <p:nvPr>
            <p:ph type="ctrTitle"/>
          </p:nvPr>
        </p:nvSpPr>
        <p:spPr/>
        <p:txBody>
          <a:bodyPr/>
          <a:lstStyle/>
          <a:p>
            <a:r>
              <a:rPr lang="en-US" dirty="0"/>
              <a:t>Identifying polymorphisms in microRNA binding sites</a:t>
            </a:r>
          </a:p>
        </p:txBody>
      </p:sp>
      <p:sp>
        <p:nvSpPr>
          <p:cNvPr id="3" name="Subtitle 2">
            <a:extLst>
              <a:ext uri="{FF2B5EF4-FFF2-40B4-BE49-F238E27FC236}">
                <a16:creationId xmlns:a16="http://schemas.microsoft.com/office/drawing/2014/main" id="{BA38B367-D06A-4F7E-B4A2-8AE0F6F0B6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99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629E-9FAE-40EA-90AF-A002D792D638}"/>
              </a:ext>
            </a:extLst>
          </p:cNvPr>
          <p:cNvSpPr>
            <a:spLocks noGrp="1"/>
          </p:cNvSpPr>
          <p:nvPr>
            <p:ph type="title"/>
          </p:nvPr>
        </p:nvSpPr>
        <p:spPr/>
        <p:txBody>
          <a:bodyPr/>
          <a:lstStyle/>
          <a:p>
            <a:r>
              <a:rPr lang="en-US" dirty="0"/>
              <a:t>What’s </a:t>
            </a:r>
            <a:r>
              <a:rPr lang="en-US" dirty="0" err="1"/>
              <a:t>microrna</a:t>
            </a:r>
            <a:r>
              <a:rPr lang="en-US" dirty="0"/>
              <a:t>, and Why do we care?</a:t>
            </a:r>
          </a:p>
        </p:txBody>
      </p:sp>
      <p:sp>
        <p:nvSpPr>
          <p:cNvPr id="3" name="Content Placeholder 2">
            <a:extLst>
              <a:ext uri="{FF2B5EF4-FFF2-40B4-BE49-F238E27FC236}">
                <a16:creationId xmlns:a16="http://schemas.microsoft.com/office/drawing/2014/main" id="{2EFECEA3-428A-413B-B69A-6704B665CE22}"/>
              </a:ext>
            </a:extLst>
          </p:cNvPr>
          <p:cNvSpPr>
            <a:spLocks noGrp="1"/>
          </p:cNvSpPr>
          <p:nvPr>
            <p:ph idx="1"/>
          </p:nvPr>
        </p:nvSpPr>
        <p:spPr>
          <a:xfrm>
            <a:off x="1141413" y="2024742"/>
            <a:ext cx="2873256" cy="4531501"/>
          </a:xfrm>
        </p:spPr>
        <p:txBody>
          <a:bodyPr>
            <a:normAutofit lnSpcReduction="10000"/>
          </a:bodyPr>
          <a:lstStyle/>
          <a:p>
            <a:r>
              <a:rPr lang="en-US" dirty="0"/>
              <a:t>miRNA = ncRNA gene regulators</a:t>
            </a:r>
          </a:p>
          <a:p>
            <a:r>
              <a:rPr lang="en-US" dirty="0"/>
              <a:t>“Turn off” protein production</a:t>
            </a:r>
          </a:p>
          <a:p>
            <a:r>
              <a:rPr lang="en-US" dirty="0"/>
              <a:t>Tightly conserved through evolutionary history</a:t>
            </a:r>
          </a:p>
          <a:p>
            <a:r>
              <a:rPr lang="en-US" dirty="0"/>
              <a:t>miRNA dysregulation = cancer</a:t>
            </a:r>
          </a:p>
          <a:p>
            <a:endParaRPr lang="en-US" dirty="0"/>
          </a:p>
          <a:p>
            <a:endParaRPr lang="en-US" dirty="0"/>
          </a:p>
        </p:txBody>
      </p:sp>
      <p:pic>
        <p:nvPicPr>
          <p:cNvPr id="5" name="Picture 4">
            <a:extLst>
              <a:ext uri="{FF2B5EF4-FFF2-40B4-BE49-F238E27FC236}">
                <a16:creationId xmlns:a16="http://schemas.microsoft.com/office/drawing/2014/main" id="{CC34ED28-527B-4371-812A-03A5FD543488}"/>
              </a:ext>
            </a:extLst>
          </p:cNvPr>
          <p:cNvPicPr>
            <a:picLocks noChangeAspect="1"/>
          </p:cNvPicPr>
          <p:nvPr/>
        </p:nvPicPr>
        <p:blipFill>
          <a:blip r:embed="rId2"/>
          <a:stretch>
            <a:fillRect/>
          </a:stretch>
        </p:blipFill>
        <p:spPr>
          <a:xfrm>
            <a:off x="4014668" y="2024743"/>
            <a:ext cx="8063469" cy="4531502"/>
          </a:xfrm>
          <a:prstGeom prst="rect">
            <a:avLst/>
          </a:prstGeom>
        </p:spPr>
      </p:pic>
    </p:spTree>
    <p:extLst>
      <p:ext uri="{BB962C8B-B14F-4D97-AF65-F5344CB8AC3E}">
        <p14:creationId xmlns:p14="http://schemas.microsoft.com/office/powerpoint/2010/main" val="14272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28A0-0C46-48C3-A62F-FB7155BEFC9F}"/>
              </a:ext>
            </a:extLst>
          </p:cNvPr>
          <p:cNvSpPr>
            <a:spLocks noGrp="1"/>
          </p:cNvSpPr>
          <p:nvPr>
            <p:ph type="title"/>
          </p:nvPr>
        </p:nvSpPr>
        <p:spPr/>
        <p:txBody>
          <a:bodyPr/>
          <a:lstStyle/>
          <a:p>
            <a:r>
              <a:rPr lang="en-US" dirty="0" err="1"/>
              <a:t>miRNa</a:t>
            </a:r>
            <a:r>
              <a:rPr lang="en-US" dirty="0"/>
              <a:t> binding sites on </a:t>
            </a:r>
            <a:r>
              <a:rPr lang="en-US" dirty="0" err="1"/>
              <a:t>mrna</a:t>
            </a:r>
            <a:r>
              <a:rPr lang="en-US" dirty="0"/>
              <a:t> and </a:t>
            </a:r>
            <a:r>
              <a:rPr lang="en-US" dirty="0" err="1"/>
              <a:t>ncrna</a:t>
            </a:r>
            <a:endParaRPr lang="en-US" dirty="0"/>
          </a:p>
        </p:txBody>
      </p:sp>
      <p:sp>
        <p:nvSpPr>
          <p:cNvPr id="3" name="Content Placeholder 2">
            <a:extLst>
              <a:ext uri="{FF2B5EF4-FFF2-40B4-BE49-F238E27FC236}">
                <a16:creationId xmlns:a16="http://schemas.microsoft.com/office/drawing/2014/main" id="{F252D43A-01C6-4569-91D4-7A16CCB5B2B0}"/>
              </a:ext>
            </a:extLst>
          </p:cNvPr>
          <p:cNvSpPr>
            <a:spLocks noGrp="1"/>
          </p:cNvSpPr>
          <p:nvPr>
            <p:ph idx="1"/>
          </p:nvPr>
        </p:nvSpPr>
        <p:spPr>
          <a:xfrm>
            <a:off x="1141412" y="2249487"/>
            <a:ext cx="4732987" cy="4263280"/>
          </a:xfrm>
        </p:spPr>
        <p:txBody>
          <a:bodyPr>
            <a:normAutofit lnSpcReduction="10000"/>
          </a:bodyPr>
          <a:lstStyle/>
          <a:p>
            <a:r>
              <a:rPr lang="en-US" dirty="0"/>
              <a:t>miRNA binds to seed sites on target</a:t>
            </a:r>
          </a:p>
          <a:p>
            <a:r>
              <a:rPr lang="en-US" dirty="0"/>
              <a:t>mRNA is inactivated by binding</a:t>
            </a:r>
          </a:p>
          <a:p>
            <a:r>
              <a:rPr lang="en-US" dirty="0"/>
              <a:t>ncRNA can “sponge” miRNA to protect mRNA</a:t>
            </a:r>
          </a:p>
          <a:p>
            <a:r>
              <a:rPr lang="en-US" dirty="0"/>
              <a:t>Targets can be predicted but must be verified</a:t>
            </a:r>
          </a:p>
          <a:p>
            <a:r>
              <a:rPr lang="en-US" dirty="0"/>
              <a:t>Importance of seed sites can be inferred by evolutionary conservation</a:t>
            </a:r>
          </a:p>
        </p:txBody>
      </p:sp>
      <p:pic>
        <p:nvPicPr>
          <p:cNvPr id="4" name="Picture 3">
            <a:extLst>
              <a:ext uri="{FF2B5EF4-FFF2-40B4-BE49-F238E27FC236}">
                <a16:creationId xmlns:a16="http://schemas.microsoft.com/office/drawing/2014/main" id="{CAA329AB-1DC8-4583-A735-426595CA3505}"/>
              </a:ext>
            </a:extLst>
          </p:cNvPr>
          <p:cNvPicPr>
            <a:picLocks noChangeAspect="1"/>
          </p:cNvPicPr>
          <p:nvPr/>
        </p:nvPicPr>
        <p:blipFill>
          <a:blip r:embed="rId2"/>
          <a:stretch>
            <a:fillRect/>
          </a:stretch>
        </p:blipFill>
        <p:spPr>
          <a:xfrm>
            <a:off x="5939406" y="2387956"/>
            <a:ext cx="6093196" cy="3522344"/>
          </a:xfrm>
          <a:prstGeom prst="rect">
            <a:avLst/>
          </a:prstGeom>
        </p:spPr>
      </p:pic>
    </p:spTree>
    <p:extLst>
      <p:ext uri="{BB962C8B-B14F-4D97-AF65-F5344CB8AC3E}">
        <p14:creationId xmlns:p14="http://schemas.microsoft.com/office/powerpoint/2010/main" val="338394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4686-FAE4-4F42-B685-62DA3619D520}"/>
              </a:ext>
            </a:extLst>
          </p:cNvPr>
          <p:cNvSpPr>
            <a:spLocks noGrp="1"/>
          </p:cNvSpPr>
          <p:nvPr>
            <p:ph type="title"/>
          </p:nvPr>
        </p:nvSpPr>
        <p:spPr/>
        <p:txBody>
          <a:bodyPr/>
          <a:lstStyle/>
          <a:p>
            <a:r>
              <a:rPr lang="en-US" dirty="0"/>
              <a:t>So, the project:</a:t>
            </a:r>
          </a:p>
        </p:txBody>
      </p:sp>
      <p:sp>
        <p:nvSpPr>
          <p:cNvPr id="3" name="Content Placeholder 2">
            <a:extLst>
              <a:ext uri="{FF2B5EF4-FFF2-40B4-BE49-F238E27FC236}">
                <a16:creationId xmlns:a16="http://schemas.microsoft.com/office/drawing/2014/main" id="{A0C5061A-193E-4C79-9924-21064060FC40}"/>
              </a:ext>
            </a:extLst>
          </p:cNvPr>
          <p:cNvSpPr>
            <a:spLocks noGrp="1"/>
          </p:cNvSpPr>
          <p:nvPr>
            <p:ph idx="1"/>
          </p:nvPr>
        </p:nvSpPr>
        <p:spPr>
          <a:xfrm>
            <a:off x="1141412" y="2097088"/>
            <a:ext cx="9905999" cy="4362435"/>
          </a:xfrm>
        </p:spPr>
        <p:txBody>
          <a:bodyPr/>
          <a:lstStyle/>
          <a:p>
            <a:r>
              <a:rPr lang="en-US" dirty="0"/>
              <a:t>Evolutionary conservation can be assessed by comparing aligned </a:t>
            </a:r>
            <a:r>
              <a:rPr lang="en-US" dirty="0" err="1"/>
              <a:t>fasta</a:t>
            </a:r>
            <a:r>
              <a:rPr lang="en-US" dirty="0"/>
              <a:t> sequences between two species as long as polymorphism data is available for one of them</a:t>
            </a:r>
          </a:p>
          <a:p>
            <a:r>
              <a:rPr lang="en-US" dirty="0"/>
              <a:t>We need to determine number of polymorphisms (within species 1) and divergences (between species 1 and 2), and which do/don’t impact miRNA binding</a:t>
            </a:r>
          </a:p>
          <a:p>
            <a:r>
              <a:rPr lang="en-US" dirty="0"/>
              <a:t>Doing this by hand is tedious, time-consuming, and prone to error!</a:t>
            </a:r>
          </a:p>
        </p:txBody>
      </p:sp>
    </p:spTree>
    <p:extLst>
      <p:ext uri="{BB962C8B-B14F-4D97-AF65-F5344CB8AC3E}">
        <p14:creationId xmlns:p14="http://schemas.microsoft.com/office/powerpoint/2010/main" val="188074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D6A-5A08-4ED5-8C78-F2F621825534}"/>
              </a:ext>
            </a:extLst>
          </p:cNvPr>
          <p:cNvSpPr>
            <a:spLocks noGrp="1"/>
          </p:cNvSpPr>
          <p:nvPr>
            <p:ph type="title"/>
          </p:nvPr>
        </p:nvSpPr>
        <p:spPr/>
        <p:txBody>
          <a:bodyPr/>
          <a:lstStyle/>
          <a:p>
            <a:r>
              <a:rPr lang="en-US" dirty="0"/>
              <a:t>Inputs and outputs</a:t>
            </a:r>
          </a:p>
        </p:txBody>
      </p:sp>
      <p:sp>
        <p:nvSpPr>
          <p:cNvPr id="3" name="Content Placeholder 2">
            <a:extLst>
              <a:ext uri="{FF2B5EF4-FFF2-40B4-BE49-F238E27FC236}">
                <a16:creationId xmlns:a16="http://schemas.microsoft.com/office/drawing/2014/main" id="{D26143B4-56E0-4FB3-8A70-C610F8D588E1}"/>
              </a:ext>
            </a:extLst>
          </p:cNvPr>
          <p:cNvSpPr>
            <a:spLocks noGrp="1"/>
          </p:cNvSpPr>
          <p:nvPr>
            <p:ph idx="1"/>
          </p:nvPr>
        </p:nvSpPr>
        <p:spPr>
          <a:xfrm>
            <a:off x="1141412" y="1946246"/>
            <a:ext cx="9905999" cy="4706224"/>
          </a:xfrm>
        </p:spPr>
        <p:txBody>
          <a:bodyPr/>
          <a:lstStyle/>
          <a:p>
            <a:r>
              <a:rPr lang="en-US" dirty="0"/>
              <a:t>Input 1: an aligned </a:t>
            </a:r>
            <a:r>
              <a:rPr lang="en-US" dirty="0" err="1"/>
              <a:t>fasta</a:t>
            </a:r>
            <a:r>
              <a:rPr lang="en-US" dirty="0"/>
              <a:t> file containing 3 sequences: species 1 reference (S1R), species 1 polymorphisms (S1P), and species 2 (S2). </a:t>
            </a:r>
          </a:p>
          <a:p>
            <a:r>
              <a:rPr lang="en-US" dirty="0"/>
              <a:t>Input 2: a text file containing the seed sequences for the miRNA(s) in question (4 sequences per miRNA as seed sequences can vary in length)</a:t>
            </a:r>
          </a:p>
          <a:p>
            <a:r>
              <a:rPr lang="en-US" dirty="0"/>
              <a:t>Goal of code: identify all instances of seed sequences in S1R, then identify differences between S1R and S1P (polymorphisms, P) and between S1R and S2 (divergences, D), counting them and cataloguing each as affecting (N) or not affecting (S) seed sequences</a:t>
            </a:r>
          </a:p>
          <a:p>
            <a:r>
              <a:rPr lang="en-US" dirty="0"/>
              <a:t>Output: a text file listing all counts catalogued by PS, PN, DS, and DN</a:t>
            </a:r>
          </a:p>
        </p:txBody>
      </p:sp>
    </p:spTree>
    <p:extLst>
      <p:ext uri="{BB962C8B-B14F-4D97-AF65-F5344CB8AC3E}">
        <p14:creationId xmlns:p14="http://schemas.microsoft.com/office/powerpoint/2010/main" val="30120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6FE7-9529-4146-A209-376B2F4D7D3D}"/>
              </a:ext>
            </a:extLst>
          </p:cNvPr>
          <p:cNvSpPr>
            <a:spLocks noGrp="1"/>
          </p:cNvSpPr>
          <p:nvPr>
            <p:ph type="title"/>
          </p:nvPr>
        </p:nvSpPr>
        <p:spPr/>
        <p:txBody>
          <a:bodyPr/>
          <a:lstStyle/>
          <a:p>
            <a:r>
              <a:rPr lang="en-US" dirty="0"/>
              <a:t>Input example (binding sites highlighted)</a:t>
            </a:r>
          </a:p>
        </p:txBody>
      </p:sp>
      <p:sp>
        <p:nvSpPr>
          <p:cNvPr id="3" name="Content Placeholder 2">
            <a:extLst>
              <a:ext uri="{FF2B5EF4-FFF2-40B4-BE49-F238E27FC236}">
                <a16:creationId xmlns:a16="http://schemas.microsoft.com/office/drawing/2014/main" id="{87AB5EA8-54C6-455A-A2A7-9FF849658C56}"/>
              </a:ext>
            </a:extLst>
          </p:cNvPr>
          <p:cNvSpPr>
            <a:spLocks noGrp="1"/>
          </p:cNvSpPr>
          <p:nvPr>
            <p:ph idx="1"/>
          </p:nvPr>
        </p:nvSpPr>
        <p:spPr>
          <a:xfrm>
            <a:off x="1141412" y="1736521"/>
            <a:ext cx="9905999" cy="4622334"/>
          </a:xfrm>
        </p:spPr>
        <p:txBody>
          <a:bodyPr/>
          <a:lstStyle/>
          <a:p>
            <a:pPr marL="0" indent="0">
              <a:buNone/>
            </a:pPr>
            <a:r>
              <a:rPr lang="en-US" dirty="0"/>
              <a:t>&gt;Seq1 [human reference]</a:t>
            </a:r>
          </a:p>
          <a:p>
            <a:pPr marL="0" indent="0">
              <a:buNone/>
            </a:pPr>
            <a:r>
              <a:rPr lang="en-US" dirty="0"/>
              <a:t>…A</a:t>
            </a:r>
            <a:r>
              <a:rPr lang="en-US" dirty="0">
                <a:highlight>
                  <a:srgbClr val="0000FF"/>
                </a:highlight>
              </a:rPr>
              <a:t>GTCTTCCA</a:t>
            </a:r>
            <a:r>
              <a:rPr lang="en-US" dirty="0"/>
              <a:t>ATAATCTCAAG</a:t>
            </a:r>
            <a:r>
              <a:rPr lang="en-US" dirty="0">
                <a:highlight>
                  <a:srgbClr val="0000FF"/>
                </a:highlight>
              </a:rPr>
              <a:t>GTCTTCCA</a:t>
            </a:r>
            <a:r>
              <a:rPr lang="en-US" dirty="0"/>
              <a:t>GATAAT…</a:t>
            </a:r>
          </a:p>
          <a:p>
            <a:pPr marL="0" indent="0">
              <a:buNone/>
            </a:pPr>
            <a:r>
              <a:rPr lang="en-US" dirty="0"/>
              <a:t>&gt;Seq2 [human SNPs]</a:t>
            </a:r>
          </a:p>
          <a:p>
            <a:pPr marL="0" indent="0">
              <a:buNone/>
            </a:pPr>
            <a:r>
              <a:rPr lang="en-US" dirty="0"/>
              <a:t>…A</a:t>
            </a:r>
            <a:r>
              <a:rPr lang="en-US" dirty="0">
                <a:highlight>
                  <a:srgbClr val="0000FF"/>
                </a:highlight>
              </a:rPr>
              <a:t>GTCTTCCA</a:t>
            </a:r>
            <a:r>
              <a:rPr lang="en-US" dirty="0"/>
              <a:t>ATAA</a:t>
            </a:r>
            <a:r>
              <a:rPr lang="en-US" dirty="0">
                <a:solidFill>
                  <a:srgbClr val="FF0000"/>
                </a:solidFill>
              </a:rPr>
              <a:t>A</a:t>
            </a:r>
            <a:r>
              <a:rPr lang="en-US" dirty="0"/>
              <a:t>CTCAAG</a:t>
            </a:r>
            <a:r>
              <a:rPr lang="en-US" dirty="0">
                <a:highlight>
                  <a:srgbClr val="0000FF"/>
                </a:highlight>
              </a:rPr>
              <a:t>GTCTTCC</a:t>
            </a:r>
            <a:r>
              <a:rPr lang="en-US" dirty="0">
                <a:solidFill>
                  <a:srgbClr val="FF0000"/>
                </a:solidFill>
                <a:highlight>
                  <a:srgbClr val="0000FF"/>
                </a:highlight>
              </a:rPr>
              <a:t>T</a:t>
            </a:r>
            <a:r>
              <a:rPr lang="en-US" dirty="0"/>
              <a:t>GATAAT…</a:t>
            </a:r>
          </a:p>
          <a:p>
            <a:pPr marL="0" indent="0">
              <a:buNone/>
            </a:pPr>
            <a:r>
              <a:rPr lang="en-US" dirty="0"/>
              <a:t>		        PS		    PN</a:t>
            </a:r>
          </a:p>
          <a:p>
            <a:pPr marL="0" indent="0">
              <a:buNone/>
            </a:pPr>
            <a:r>
              <a:rPr lang="en-US" dirty="0"/>
              <a:t>&gt;Seq3 [gorilla]</a:t>
            </a:r>
          </a:p>
          <a:p>
            <a:pPr marL="0" indent="0">
              <a:buNone/>
            </a:pPr>
            <a:r>
              <a:rPr lang="en-US" dirty="0"/>
              <a:t>…A</a:t>
            </a:r>
            <a:r>
              <a:rPr lang="en-US" dirty="0">
                <a:highlight>
                  <a:srgbClr val="0000FF"/>
                </a:highlight>
              </a:rPr>
              <a:t>GTCTTCCA</a:t>
            </a:r>
            <a:r>
              <a:rPr lang="en-US" dirty="0"/>
              <a:t>A</a:t>
            </a:r>
            <a:r>
              <a:rPr lang="en-US" dirty="0">
                <a:solidFill>
                  <a:srgbClr val="FF0000"/>
                </a:solidFill>
              </a:rPr>
              <a:t>A</a:t>
            </a:r>
            <a:r>
              <a:rPr lang="en-US" dirty="0"/>
              <a:t>AATCTCAAG</a:t>
            </a:r>
            <a:r>
              <a:rPr lang="en-US" dirty="0">
                <a:highlight>
                  <a:srgbClr val="0000FF"/>
                </a:highlight>
              </a:rPr>
              <a:t>G</a:t>
            </a:r>
            <a:r>
              <a:rPr lang="en-US" dirty="0">
                <a:solidFill>
                  <a:srgbClr val="FF0000"/>
                </a:solidFill>
                <a:highlight>
                  <a:srgbClr val="0000FF"/>
                </a:highlight>
              </a:rPr>
              <a:t>A</a:t>
            </a:r>
            <a:r>
              <a:rPr lang="en-US" dirty="0">
                <a:highlight>
                  <a:srgbClr val="0000FF"/>
                </a:highlight>
              </a:rPr>
              <a:t>CTTCCA</a:t>
            </a:r>
            <a:r>
              <a:rPr lang="en-US" dirty="0"/>
              <a:t>GATAAT…</a:t>
            </a:r>
          </a:p>
          <a:p>
            <a:pPr marL="0" indent="0">
              <a:buNone/>
            </a:pPr>
            <a:r>
              <a:rPr lang="en-US" dirty="0"/>
              <a:t>		   DS		    DN</a:t>
            </a:r>
          </a:p>
        </p:txBody>
      </p:sp>
      <p:sp>
        <p:nvSpPr>
          <p:cNvPr id="4" name="Arrow: Up 3">
            <a:extLst>
              <a:ext uri="{FF2B5EF4-FFF2-40B4-BE49-F238E27FC236}">
                <a16:creationId xmlns:a16="http://schemas.microsoft.com/office/drawing/2014/main" id="{325B6994-3D06-4B2B-9703-6320996C31B8}"/>
              </a:ext>
            </a:extLst>
          </p:cNvPr>
          <p:cNvSpPr/>
          <p:nvPr/>
        </p:nvSpPr>
        <p:spPr>
          <a:xfrm>
            <a:off x="3733100" y="3900900"/>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28AF2583-754A-4A29-AC49-859B226418A1}"/>
              </a:ext>
            </a:extLst>
          </p:cNvPr>
          <p:cNvSpPr/>
          <p:nvPr/>
        </p:nvSpPr>
        <p:spPr>
          <a:xfrm>
            <a:off x="6158916" y="3884122"/>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04247E55-F402-434C-92B5-64871A6220AB}"/>
              </a:ext>
            </a:extLst>
          </p:cNvPr>
          <p:cNvSpPr/>
          <p:nvPr/>
        </p:nvSpPr>
        <p:spPr>
          <a:xfrm>
            <a:off x="3247936" y="5554930"/>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E0E1449A-4C91-4C28-AAE0-E4B16D13D24B}"/>
              </a:ext>
            </a:extLst>
          </p:cNvPr>
          <p:cNvSpPr/>
          <p:nvPr/>
        </p:nvSpPr>
        <p:spPr>
          <a:xfrm>
            <a:off x="5219349" y="5626226"/>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9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A15F-8A45-47FC-A67A-2248ED9A0299}"/>
              </a:ext>
            </a:extLst>
          </p:cNvPr>
          <p:cNvSpPr>
            <a:spLocks noGrp="1"/>
          </p:cNvSpPr>
          <p:nvPr>
            <p:ph type="title"/>
          </p:nvPr>
        </p:nvSpPr>
        <p:spPr/>
        <p:txBody>
          <a:bodyPr/>
          <a:lstStyle/>
          <a:p>
            <a:r>
              <a:rPr lang="en-US" dirty="0"/>
              <a:t>Example output</a:t>
            </a:r>
          </a:p>
        </p:txBody>
      </p:sp>
      <p:sp>
        <p:nvSpPr>
          <p:cNvPr id="3" name="Content Placeholder 2">
            <a:extLst>
              <a:ext uri="{FF2B5EF4-FFF2-40B4-BE49-F238E27FC236}">
                <a16:creationId xmlns:a16="http://schemas.microsoft.com/office/drawing/2014/main" id="{16E22DEF-0E44-4783-B858-EAFE017BB0F3}"/>
              </a:ext>
            </a:extLst>
          </p:cNvPr>
          <p:cNvSpPr>
            <a:spLocks noGrp="1"/>
          </p:cNvSpPr>
          <p:nvPr>
            <p:ph idx="1"/>
          </p:nvPr>
        </p:nvSpPr>
        <p:spPr>
          <a:xfrm>
            <a:off x="1141413" y="2224320"/>
            <a:ext cx="9905999" cy="3541714"/>
          </a:xfrm>
        </p:spPr>
        <p:txBody>
          <a:bodyPr/>
          <a:lstStyle/>
          <a:p>
            <a:pPr marL="0" indent="0">
              <a:buNone/>
            </a:pPr>
            <a:r>
              <a:rPr lang="en-US" dirty="0"/>
              <a:t>PS: 103</a:t>
            </a:r>
          </a:p>
          <a:p>
            <a:pPr marL="0" indent="0">
              <a:buNone/>
            </a:pPr>
            <a:r>
              <a:rPr lang="en-US" dirty="0"/>
              <a:t>PN: 40</a:t>
            </a:r>
          </a:p>
          <a:p>
            <a:pPr marL="0" indent="0">
              <a:buNone/>
            </a:pPr>
            <a:r>
              <a:rPr lang="en-US" dirty="0"/>
              <a:t>DS: 18</a:t>
            </a:r>
          </a:p>
          <a:p>
            <a:pPr marL="0" indent="0">
              <a:buNone/>
            </a:pPr>
            <a:r>
              <a:rPr lang="en-US" dirty="0"/>
              <a:t>DN: 1</a:t>
            </a:r>
          </a:p>
        </p:txBody>
      </p:sp>
    </p:spTree>
    <p:extLst>
      <p:ext uri="{BB962C8B-B14F-4D97-AF65-F5344CB8AC3E}">
        <p14:creationId xmlns:p14="http://schemas.microsoft.com/office/powerpoint/2010/main" val="8720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16E4-E46A-4589-A2AD-7C3DDE91D3AB}"/>
              </a:ext>
            </a:extLst>
          </p:cNvPr>
          <p:cNvSpPr>
            <a:spLocks noGrp="1"/>
          </p:cNvSpPr>
          <p:nvPr>
            <p:ph type="title"/>
          </p:nvPr>
        </p:nvSpPr>
        <p:spPr/>
        <p:txBody>
          <a:bodyPr/>
          <a:lstStyle/>
          <a:p>
            <a:r>
              <a:rPr lang="en-US" dirty="0"/>
              <a:t>If you’re feeling ambitious…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E1541A-1198-43C6-86C9-A623BECE6CEF}"/>
                  </a:ext>
                </a:extLst>
              </p:cNvPr>
              <p:cNvSpPr>
                <a:spLocks noGrp="1"/>
              </p:cNvSpPr>
              <p:nvPr>
                <p:ph idx="1"/>
              </p:nvPr>
            </p:nvSpPr>
            <p:spPr>
              <a:xfrm>
                <a:off x="1141412" y="1904300"/>
                <a:ext cx="9905999" cy="4580389"/>
              </a:xfrm>
            </p:spPr>
            <p:txBody>
              <a:bodyPr/>
              <a:lstStyle/>
              <a:p>
                <a:r>
                  <a:rPr lang="en-US" dirty="0"/>
                  <a:t>PS, PN, DS, and DN are commonly used in the McDonald-</a:t>
                </a:r>
                <a:r>
                  <a:rPr lang="en-US" dirty="0" err="1"/>
                  <a:t>Kreitman</a:t>
                </a:r>
                <a:r>
                  <a:rPr lang="en-US" dirty="0"/>
                  <a:t> Test For Adaptive Selection (MKT)</a:t>
                </a:r>
              </a:p>
              <a:p>
                <a:r>
                  <a:rPr lang="en-US" dirty="0"/>
                  <a:t>Pipe the outputs into MKT to determine neutrality index (NI) [ NI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𝑃𝑛</m:t>
                            </m:r>
                          </m:num>
                          <m:den>
                            <m:r>
                              <a:rPr lang="en-US" b="0" i="1" smtClean="0">
                                <a:latin typeface="Cambria Math" panose="02040503050406030204" pitchFamily="18" charset="0"/>
                              </a:rPr>
                              <m:t>𝑃𝑠</m:t>
                            </m:r>
                          </m:den>
                        </m:f>
                        <m:r>
                          <a:rPr lang="en-US" b="0" i="1" smtClean="0">
                            <a:latin typeface="Cambria Math" panose="02040503050406030204" pitchFamily="18" charset="0"/>
                          </a:rPr>
                          <m:t>)</m:t>
                        </m:r>
                      </m:num>
                      <m:den>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𝐷𝑛</m:t>
                            </m:r>
                          </m:num>
                          <m:den>
                            <m:r>
                              <a:rPr lang="en-US" b="0" i="1" smtClean="0">
                                <a:latin typeface="Cambria Math" panose="02040503050406030204" pitchFamily="18" charset="0"/>
                              </a:rPr>
                              <m:t>𝐷𝑠</m:t>
                            </m:r>
                          </m:den>
                        </m:f>
                        <m:r>
                          <a:rPr lang="en-US" b="0" i="1" smtClean="0">
                            <a:latin typeface="Cambria Math" panose="02040503050406030204" pitchFamily="18" charset="0"/>
                          </a:rPr>
                          <m:t>)</m:t>
                        </m:r>
                      </m:den>
                    </m:f>
                  </m:oMath>
                </a14:m>
                <a:r>
                  <a:rPr lang="en-US" dirty="0"/>
                  <a:t> ] and proportion of adaptive changes (</a:t>
                </a:r>
                <a:r>
                  <a:rPr lang="el-GR" dirty="0">
                    <a:latin typeface="Calibri" panose="020F0502020204030204" pitchFamily="34" charset="0"/>
                    <a:cs typeface="Calibri" panose="020F0502020204030204" pitchFamily="34" charset="0"/>
                  </a:rPr>
                  <a:t>α</a:t>
                </a:r>
                <a:r>
                  <a:rPr lang="en-US" dirty="0">
                    <a:latin typeface="Calibri" panose="020F0502020204030204" pitchFamily="34" charset="0"/>
                    <a:cs typeface="Calibri" panose="020F0502020204030204" pitchFamily="34"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cs typeface="Calibri" panose="020F0502020204030204" pitchFamily="34" charset="0"/>
                      </a:rPr>
                      <m:t> </m:t>
                    </m:r>
                    <m:r>
                      <a:rPr lang="en-US" i="1" smtClean="0">
                        <a:latin typeface="Cambria Math" panose="02040503050406030204" pitchFamily="18" charset="0"/>
                        <a:ea typeface="Cambria Math" panose="02040503050406030204" pitchFamily="18" charset="0"/>
                        <a:cs typeface="Calibri" panose="020F0502020204030204" pitchFamily="34" charset="0"/>
                      </a:rPr>
                      <m:t>𝛼</m:t>
                    </m:r>
                    <m:r>
                      <a:rPr lang="en-US" b="0" i="1" smtClean="0">
                        <a:latin typeface="Cambria Math" panose="02040503050406030204" pitchFamily="18" charset="0"/>
                        <a:ea typeface="Cambria Math" panose="02040503050406030204" pitchFamily="18" charset="0"/>
                        <a:cs typeface="Calibri" panose="020F0502020204030204" pitchFamily="34" charset="0"/>
                      </a:rPr>
                      <m:t>=1 − </m:t>
                    </m:r>
                    <m:f>
                      <m:fPr>
                        <m:ctrlPr>
                          <a:rPr lang="en-US" b="0" i="1" smtClean="0">
                            <a:latin typeface="Cambria Math" panose="02040503050406030204" pitchFamily="18" charset="0"/>
                            <a:ea typeface="Cambria Math" panose="02040503050406030204" pitchFamily="18" charset="0"/>
                            <a:cs typeface="Calibri" panose="020F0502020204030204" pitchFamily="34" charset="0"/>
                          </a:rPr>
                        </m:ctrlPr>
                      </m:fPr>
                      <m:num>
                        <m:r>
                          <a:rPr lang="en-US" b="0" i="1" smtClean="0">
                            <a:latin typeface="Cambria Math" panose="02040503050406030204" pitchFamily="18"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𝐷𝑠𝑃𝑛</m:t>
                        </m:r>
                        <m:r>
                          <a:rPr lang="en-US" b="0" i="1" smtClean="0">
                            <a:latin typeface="Cambria Math" panose="02040503050406030204" pitchFamily="18" charset="0"/>
                            <a:ea typeface="Cambria Math" panose="02040503050406030204" pitchFamily="18" charset="0"/>
                            <a:cs typeface="Calibri" panose="020F0502020204030204" pitchFamily="34" charset="0"/>
                          </a:rPr>
                          <m:t>)</m:t>
                        </m:r>
                      </m:num>
                      <m:den>
                        <m:r>
                          <a:rPr lang="en-US" b="0" i="1" smtClean="0">
                            <a:latin typeface="Cambria Math" panose="02040503050406030204" pitchFamily="18"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𝐷𝑛𝑃𝑠</m:t>
                        </m:r>
                        <m:r>
                          <a:rPr lang="en-US" b="0" i="1" smtClean="0">
                            <a:latin typeface="Cambria Math" panose="02040503050406030204" pitchFamily="18" charset="0"/>
                            <a:ea typeface="Cambria Math" panose="02040503050406030204" pitchFamily="18" charset="0"/>
                            <a:cs typeface="Calibri" panose="020F0502020204030204" pitchFamily="34" charset="0"/>
                          </a:rPr>
                          <m:t>)</m:t>
                        </m:r>
                      </m:den>
                    </m:f>
                  </m:oMath>
                </a14:m>
                <a:r>
                  <a:rPr lang="en-US" dirty="0"/>
                  <a:t> ]</a:t>
                </a:r>
              </a:p>
              <a:p>
                <a:r>
                  <a:rPr lang="en-US" dirty="0"/>
                  <a:t>Use a chi-square test to determine significance (p value) </a:t>
                </a:r>
              </a:p>
              <a:p>
                <a:r>
                  <a:rPr lang="en-US" dirty="0"/>
                  <a:t>Output a text file containing the raw counts (PS, PN, DS, and DN), NI, </a:t>
                </a:r>
                <a:r>
                  <a:rPr lang="en-US" dirty="0">
                    <a:latin typeface="Calibri" panose="020F0502020204030204" pitchFamily="34" charset="0"/>
                    <a:cs typeface="Calibri" panose="020F0502020204030204" pitchFamily="34" charset="0"/>
                  </a:rPr>
                  <a:t>α,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r>
                          <m:rPr>
                            <m:sty m:val="p"/>
                          </m:rPr>
                          <a:rPr lang="el-GR" i="1" smtClean="0">
                            <a:latin typeface="Cambria Math" panose="02040503050406030204" pitchFamily="18" charset="0"/>
                            <a:cs typeface="Calibri" panose="020F0502020204030204" pitchFamily="34" charset="0"/>
                          </a:rPr>
                          <m:t>Χ</m:t>
                        </m:r>
                      </m:e>
                      <m:sup>
                        <m:r>
                          <a:rPr lang="en-US" b="0" i="1" smtClean="0">
                            <a:latin typeface="Cambria Math" panose="02040503050406030204" pitchFamily="18" charset="0"/>
                            <a:cs typeface="Calibri" panose="020F0502020204030204" pitchFamily="34" charset="0"/>
                          </a:rPr>
                          <m:t>2</m:t>
                        </m:r>
                      </m:sup>
                    </m:sSup>
                  </m:oMath>
                </a14:m>
                <a:r>
                  <a:rPr lang="en-US" dirty="0"/>
                  <a:t>, and p. </a:t>
                </a:r>
              </a:p>
            </p:txBody>
          </p:sp>
        </mc:Choice>
        <mc:Fallback xmlns="">
          <p:sp>
            <p:nvSpPr>
              <p:cNvPr id="3" name="Content Placeholder 2">
                <a:extLst>
                  <a:ext uri="{FF2B5EF4-FFF2-40B4-BE49-F238E27FC236}">
                    <a16:creationId xmlns:a16="http://schemas.microsoft.com/office/drawing/2014/main" id="{54E1541A-1198-43C6-86C9-A623BECE6CEF}"/>
                  </a:ext>
                </a:extLst>
              </p:cNvPr>
              <p:cNvSpPr>
                <a:spLocks noGrp="1" noRot="1" noChangeAspect="1" noMove="1" noResize="1" noEditPoints="1" noAdjustHandles="1" noChangeArrowheads="1" noChangeShapeType="1" noTextEdit="1"/>
              </p:cNvSpPr>
              <p:nvPr>
                <p:ph idx="1"/>
              </p:nvPr>
            </p:nvSpPr>
            <p:spPr>
              <a:xfrm>
                <a:off x="1141412" y="1904300"/>
                <a:ext cx="9905999" cy="4580389"/>
              </a:xfrm>
              <a:blipFill>
                <a:blip r:embed="rId2"/>
                <a:stretch>
                  <a:fillRect l="-1231" t="-1729"/>
                </a:stretch>
              </a:blipFill>
            </p:spPr>
            <p:txBody>
              <a:bodyPr/>
              <a:lstStyle/>
              <a:p>
                <a:r>
                  <a:rPr lang="en-US">
                    <a:noFill/>
                  </a:rPr>
                  <a:t> </a:t>
                </a:r>
              </a:p>
            </p:txBody>
          </p:sp>
        </mc:Fallback>
      </mc:AlternateContent>
    </p:spTree>
    <p:extLst>
      <p:ext uri="{BB962C8B-B14F-4D97-AF65-F5344CB8AC3E}">
        <p14:creationId xmlns:p14="http://schemas.microsoft.com/office/powerpoint/2010/main" val="323137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1A53-A669-4E7C-B263-27BE438BF5BC}"/>
              </a:ext>
            </a:extLst>
          </p:cNvPr>
          <p:cNvSpPr>
            <a:spLocks noGrp="1"/>
          </p:cNvSpPr>
          <p:nvPr>
            <p:ph type="title"/>
          </p:nvPr>
        </p:nvSpPr>
        <p:spPr/>
        <p:txBody>
          <a:bodyPr/>
          <a:lstStyle/>
          <a:p>
            <a:r>
              <a:rPr lang="en-US" dirty="0"/>
              <a:t>Example output for ambitious folks</a:t>
            </a:r>
          </a:p>
        </p:txBody>
      </p:sp>
      <p:sp>
        <p:nvSpPr>
          <p:cNvPr id="3" name="Content Placeholder 2">
            <a:extLst>
              <a:ext uri="{FF2B5EF4-FFF2-40B4-BE49-F238E27FC236}">
                <a16:creationId xmlns:a16="http://schemas.microsoft.com/office/drawing/2014/main" id="{50B18AE8-A08C-473B-8B05-251E6A58A451}"/>
              </a:ext>
            </a:extLst>
          </p:cNvPr>
          <p:cNvSpPr>
            <a:spLocks noGrp="1"/>
          </p:cNvSpPr>
          <p:nvPr>
            <p:ph idx="1"/>
          </p:nvPr>
        </p:nvSpPr>
        <p:spPr>
          <a:xfrm>
            <a:off x="1141412" y="1786855"/>
            <a:ext cx="9905999" cy="4848837"/>
          </a:xfrm>
        </p:spPr>
        <p:txBody>
          <a:bodyPr/>
          <a:lstStyle/>
          <a:p>
            <a:pPr marL="0" indent="0">
              <a:buNone/>
            </a:pPr>
            <a:r>
              <a:rPr lang="en-US" dirty="0"/>
              <a:t>PS: 103</a:t>
            </a:r>
          </a:p>
          <a:p>
            <a:pPr marL="0" indent="0">
              <a:buNone/>
            </a:pPr>
            <a:r>
              <a:rPr lang="en-US" dirty="0"/>
              <a:t>PN: 40</a:t>
            </a:r>
          </a:p>
          <a:p>
            <a:pPr marL="0" indent="0">
              <a:buNone/>
            </a:pPr>
            <a:r>
              <a:rPr lang="en-US" dirty="0"/>
              <a:t>DS: 18</a:t>
            </a:r>
          </a:p>
          <a:p>
            <a:pPr marL="0" indent="0">
              <a:buNone/>
            </a:pPr>
            <a:r>
              <a:rPr lang="en-US" dirty="0"/>
              <a:t>DN: 1</a:t>
            </a:r>
          </a:p>
          <a:p>
            <a:pPr marL="0" indent="0">
              <a:buNone/>
            </a:pPr>
            <a:r>
              <a:rPr lang="en-US" dirty="0"/>
              <a:t>NI: 6.99</a:t>
            </a:r>
          </a:p>
          <a:p>
            <a:pPr marL="0" indent="0">
              <a:buNone/>
            </a:pPr>
            <a:r>
              <a:rPr lang="en-US" dirty="0">
                <a:latin typeface="Calibri" panose="020F0502020204030204" pitchFamily="34" charset="0"/>
                <a:cs typeface="Calibri" panose="020F0502020204030204" pitchFamily="34" charset="0"/>
              </a:rPr>
              <a:t>Alpha: -5.99</a:t>
            </a:r>
          </a:p>
          <a:p>
            <a:pPr marL="0" indent="0">
              <a:buNone/>
            </a:pPr>
            <a:r>
              <a:rPr lang="en-US" dirty="0"/>
              <a:t>Chi-square: 4.58</a:t>
            </a:r>
          </a:p>
          <a:p>
            <a:pPr marL="0" indent="0">
              <a:buNone/>
            </a:pPr>
            <a:r>
              <a:rPr lang="en-US" dirty="0"/>
              <a:t>P-value: 0.03</a:t>
            </a:r>
          </a:p>
        </p:txBody>
      </p:sp>
    </p:spTree>
    <p:extLst>
      <p:ext uri="{BB962C8B-B14F-4D97-AF65-F5344CB8AC3E}">
        <p14:creationId xmlns:p14="http://schemas.microsoft.com/office/powerpoint/2010/main" val="2965644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195</TotalTime>
  <Words>452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Trebuchet MS</vt:lpstr>
      <vt:lpstr>Tw Cen MT</vt:lpstr>
      <vt:lpstr>Circuit</vt:lpstr>
      <vt:lpstr>Identifying polymorphisms in microRNA binding sites</vt:lpstr>
      <vt:lpstr>What’s microrna, and Why do we care?</vt:lpstr>
      <vt:lpstr>miRNa binding sites on mrna and ncrna</vt:lpstr>
      <vt:lpstr>So, the project:</vt:lpstr>
      <vt:lpstr>Inputs and outputs</vt:lpstr>
      <vt:lpstr>Input example (binding sites highlighted)</vt:lpstr>
      <vt:lpstr>Example output</vt:lpstr>
      <vt:lpstr>If you’re feeling ambitious…</vt:lpstr>
      <vt:lpstr>Example output for ambitious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polymorphisms in microRNA binding sites</dc:title>
  <dc:creator>Angelique Kerensa Cossette Krencius</dc:creator>
  <cp:lastModifiedBy>Angelique Krencius</cp:lastModifiedBy>
  <cp:revision>11</cp:revision>
  <dcterms:created xsi:type="dcterms:W3CDTF">2018-11-12T17:05:21Z</dcterms:created>
  <dcterms:modified xsi:type="dcterms:W3CDTF">2018-11-14T00:02:25Z</dcterms:modified>
</cp:coreProperties>
</file>