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52"/>
    <p:restoredTop sz="96327"/>
  </p:normalViewPr>
  <p:slideViewPr>
    <p:cSldViewPr snapToGrid="0">
      <p:cViewPr>
        <p:scale>
          <a:sx n="132" d="100"/>
          <a:sy n="132" d="100"/>
        </p:scale>
        <p:origin x="32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iiCCPI7_xgLDwOKtZKnMflLc9iWOhHOj/view?usp=share_link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1027332" y="1774057"/>
            <a:ext cx="10887135" cy="3785652"/>
          </a:xfrm>
          <a:prstGeom prst="rect">
            <a:avLst/>
          </a:prstGeom>
          <a:solidFill>
            <a:srgbClr val="3B3B3B"/>
          </a:solidFill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solidFill>
                  <a:srgbClr val="FF6600"/>
                </a:solidFill>
              </a:rPr>
              <a:t>G2M</a:t>
            </a:r>
            <a:r>
              <a:rPr lang="zh-CN" altLang="en-US" sz="6600" dirty="0">
                <a:solidFill>
                  <a:srgbClr val="FF6600"/>
                </a:solidFill>
              </a:rPr>
              <a:t> </a:t>
            </a:r>
            <a:r>
              <a:rPr lang="en-US" altLang="zh-CN" sz="6600" dirty="0">
                <a:solidFill>
                  <a:srgbClr val="FF6600"/>
                </a:solidFill>
              </a:rPr>
              <a:t>Case</a:t>
            </a:r>
            <a:r>
              <a:rPr lang="zh-CN" altLang="en-US" sz="6600" dirty="0">
                <a:solidFill>
                  <a:srgbClr val="FF6600"/>
                </a:solidFill>
              </a:rPr>
              <a:t> </a:t>
            </a:r>
            <a:r>
              <a:rPr lang="en-US" altLang="zh-CN" sz="6600" dirty="0">
                <a:solidFill>
                  <a:srgbClr val="FF6600"/>
                </a:solidFill>
              </a:rPr>
              <a:t>Study</a:t>
            </a:r>
          </a:p>
          <a:p>
            <a:r>
              <a:rPr lang="en-US" sz="4000" dirty="0">
                <a:solidFill>
                  <a:srgbClr val="FF6600"/>
                </a:solidFill>
              </a:rPr>
              <a:t>Exploratory Data Analysis</a:t>
            </a:r>
          </a:p>
          <a:p>
            <a:endParaRPr lang="en-US" sz="6600" dirty="0">
              <a:solidFill>
                <a:srgbClr val="FF6600"/>
              </a:solidFill>
            </a:endParaRPr>
          </a:p>
          <a:p>
            <a:endParaRPr lang="en-US" sz="4000" dirty="0"/>
          </a:p>
          <a:p>
            <a:r>
              <a:rPr lang="en-US" altLang="zh-CN" sz="2400" dirty="0">
                <a:solidFill>
                  <a:srgbClr val="FF6600"/>
                </a:solidFill>
              </a:rPr>
              <a:t>20</a:t>
            </a:r>
            <a:r>
              <a:rPr lang="zh-CN" altLang="en-US" sz="2400" dirty="0">
                <a:solidFill>
                  <a:srgbClr val="FF6600"/>
                </a:solidFill>
              </a:rPr>
              <a:t> </a:t>
            </a:r>
            <a:r>
              <a:rPr lang="en-US" altLang="zh-CN" sz="2400" dirty="0">
                <a:solidFill>
                  <a:srgbClr val="FF6600"/>
                </a:solidFill>
              </a:rPr>
              <a:t>-</a:t>
            </a:r>
            <a:r>
              <a:rPr lang="zh-CN" altLang="en-US" sz="2400" dirty="0">
                <a:solidFill>
                  <a:srgbClr val="FF6600"/>
                </a:solidFill>
              </a:rPr>
              <a:t> </a:t>
            </a:r>
            <a:r>
              <a:rPr lang="en-US" altLang="zh-CN" sz="2400" dirty="0">
                <a:solidFill>
                  <a:srgbClr val="FF6600"/>
                </a:solidFill>
              </a:rPr>
              <a:t>Jan</a:t>
            </a:r>
            <a:r>
              <a:rPr lang="zh-CN" altLang="en-US" sz="2400" dirty="0">
                <a:solidFill>
                  <a:srgbClr val="FF6600"/>
                </a:solidFill>
              </a:rPr>
              <a:t> </a:t>
            </a:r>
            <a:r>
              <a:rPr lang="en-US" altLang="zh-CN" sz="2400" dirty="0">
                <a:solidFill>
                  <a:srgbClr val="FF6600"/>
                </a:solidFill>
              </a:rPr>
              <a:t>-</a:t>
            </a:r>
            <a:r>
              <a:rPr lang="zh-CN" altLang="en-US" sz="2400" dirty="0">
                <a:solidFill>
                  <a:srgbClr val="FF6600"/>
                </a:solidFill>
              </a:rPr>
              <a:t> </a:t>
            </a:r>
            <a:r>
              <a:rPr lang="en-US" altLang="zh-CN" sz="2400" dirty="0">
                <a:solidFill>
                  <a:srgbClr val="FF6600"/>
                </a:solidFill>
              </a:rPr>
              <a:t>2022</a:t>
            </a:r>
            <a:endParaRPr lang="en-US" sz="24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CB067D7-287C-565A-A9A8-FA0B7F4C38CF}"/>
              </a:ext>
            </a:extLst>
          </p:cNvPr>
          <p:cNvSpPr txBox="1">
            <a:spLocks/>
          </p:cNvSpPr>
          <p:nvPr/>
        </p:nvSpPr>
        <p:spPr>
          <a:xfrm rot="5400000">
            <a:off x="5603172" y="-5603173"/>
            <a:ext cx="985655" cy="12192001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FF6600"/>
                </a:solidFill>
              </a:rPr>
              <a:t>Assumption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4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(Continued):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endParaRPr lang="en-US" altLang="zh-CN" b="1" dirty="0">
              <a:solidFill>
                <a:srgbClr val="FF66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FF6600"/>
                </a:solidFill>
              </a:rPr>
              <a:t>Is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the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number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of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customers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positively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related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to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the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profits?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What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about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age?</a:t>
            </a:r>
          </a:p>
        </p:txBody>
      </p:sp>
      <p:pic>
        <p:nvPicPr>
          <p:cNvPr id="7" name="Picture 6" descr="Chart&#10;&#10;Description automatically generated with medium confidence">
            <a:extLst>
              <a:ext uri="{FF2B5EF4-FFF2-40B4-BE49-F238E27FC236}">
                <a16:creationId xmlns:a16="http://schemas.microsoft.com/office/drawing/2014/main" id="{4C008197-993E-5D6D-0650-A5091AC68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55" y="1414914"/>
            <a:ext cx="7772400" cy="48809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86F461-D470-97C7-442C-45185FEF76EA}"/>
              </a:ext>
            </a:extLst>
          </p:cNvPr>
          <p:cNvSpPr txBox="1"/>
          <p:nvPr/>
        </p:nvSpPr>
        <p:spPr>
          <a:xfrm>
            <a:off x="8746156" y="2839731"/>
            <a:ext cx="28234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Overall</a:t>
            </a:r>
            <a:r>
              <a:rPr lang="zh-CN" altLang="en-US" dirty="0"/>
              <a:t> </a:t>
            </a:r>
            <a:r>
              <a:rPr lang="en-US" altLang="zh-CN" dirty="0"/>
              <a:t>speaking,</a:t>
            </a:r>
            <a:r>
              <a:rPr lang="zh-CN" altLang="en-US" dirty="0"/>
              <a:t> </a:t>
            </a:r>
            <a:r>
              <a:rPr lang="en-US" altLang="zh-CN" dirty="0"/>
              <a:t>Yellow</a:t>
            </a:r>
            <a:r>
              <a:rPr lang="zh-CN" altLang="en-US" dirty="0"/>
              <a:t> </a:t>
            </a:r>
            <a:r>
              <a:rPr lang="en-US" altLang="zh-CN" dirty="0"/>
              <a:t>Cab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younger</a:t>
            </a:r>
            <a:r>
              <a:rPr lang="zh-CN" altLang="en-US" dirty="0"/>
              <a:t> </a:t>
            </a:r>
            <a:r>
              <a:rPr lang="en-US" altLang="zh-CN" dirty="0"/>
              <a:t>population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customers,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potentially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engine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profit-generating.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906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0DFF15A-05FE-F0DE-B825-CEE7982DE9CF}"/>
              </a:ext>
            </a:extLst>
          </p:cNvPr>
          <p:cNvSpPr txBox="1">
            <a:spLocks/>
          </p:cNvSpPr>
          <p:nvPr/>
        </p:nvSpPr>
        <p:spPr>
          <a:xfrm rot="5400000">
            <a:off x="5603172" y="-5603173"/>
            <a:ext cx="985655" cy="12192001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FF6600"/>
                </a:solidFill>
              </a:rPr>
              <a:t>Assumption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5: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FF6600"/>
                </a:solidFill>
              </a:rPr>
              <a:t>Which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payment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method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people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are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more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likely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to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use?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389D255F-A801-E9A4-2E38-A60564512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170" y="1631416"/>
            <a:ext cx="8515780" cy="4567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181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E1AD2B-E6DD-6F6B-6A13-D2D8FC196CDE}"/>
              </a:ext>
            </a:extLst>
          </p:cNvPr>
          <p:cNvSpPr txBox="1">
            <a:spLocks/>
          </p:cNvSpPr>
          <p:nvPr/>
        </p:nvSpPr>
        <p:spPr>
          <a:xfrm rot="5400000">
            <a:off x="5603172" y="-5603173"/>
            <a:ext cx="985655" cy="12192001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FF6600"/>
                </a:solidFill>
              </a:rPr>
              <a:t>Recommendations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B7E3D2-A1C0-EDEB-2422-DE11154F63FB}"/>
              </a:ext>
            </a:extLst>
          </p:cNvPr>
          <p:cNvSpPr txBox="1"/>
          <p:nvPr/>
        </p:nvSpPr>
        <p:spPr>
          <a:xfrm>
            <a:off x="433137" y="1491916"/>
            <a:ext cx="1117493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Population</a:t>
            </a:r>
            <a:r>
              <a:rPr lang="zh-CN" altLang="en-US" dirty="0"/>
              <a:t> </a:t>
            </a:r>
            <a:r>
              <a:rPr lang="en-US" altLang="zh-CN" dirty="0"/>
              <a:t>dimension:</a:t>
            </a:r>
            <a:r>
              <a:rPr lang="zh-CN" altLang="en-US" dirty="0"/>
              <a:t> </a:t>
            </a:r>
            <a:r>
              <a:rPr lang="en-US" altLang="zh-CN" dirty="0"/>
              <a:t>Yellow</a:t>
            </a:r>
            <a:r>
              <a:rPr lang="zh-CN" altLang="en-US" dirty="0"/>
              <a:t> </a:t>
            </a:r>
            <a:r>
              <a:rPr lang="en-US" altLang="zh-CN" dirty="0"/>
              <a:t>Cab</a:t>
            </a:r>
            <a:r>
              <a:rPr lang="zh-CN" altLang="en-US" dirty="0"/>
              <a:t> </a:t>
            </a:r>
            <a:r>
              <a:rPr lang="en-US" altLang="zh-CN" dirty="0"/>
              <a:t>performs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cities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outperforms</a:t>
            </a:r>
            <a:r>
              <a:rPr lang="zh-CN" altLang="en-US" dirty="0"/>
              <a:t> </a:t>
            </a:r>
            <a:r>
              <a:rPr lang="en-US" altLang="zh-CN" dirty="0"/>
              <a:t>way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metropolitans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large</a:t>
            </a:r>
            <a:r>
              <a:rPr lang="zh-CN" altLang="en-US" dirty="0"/>
              <a:t> </a:t>
            </a:r>
            <a:r>
              <a:rPr lang="en-US" altLang="zh-CN" dirty="0"/>
              <a:t>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Income</a:t>
            </a:r>
            <a:r>
              <a:rPr lang="zh-CN" altLang="en-US" dirty="0"/>
              <a:t> </a:t>
            </a:r>
            <a:r>
              <a:rPr lang="en-US" altLang="zh-CN" dirty="0"/>
              <a:t>dimension:</a:t>
            </a:r>
            <a:r>
              <a:rPr lang="zh-CN" altLang="en-US" dirty="0"/>
              <a:t> </a:t>
            </a:r>
            <a:r>
              <a:rPr lang="en-US" altLang="zh-CN" dirty="0"/>
              <a:t>Yellow</a:t>
            </a:r>
            <a:r>
              <a:rPr lang="zh-CN" altLang="en-US" dirty="0"/>
              <a:t> </a:t>
            </a:r>
            <a:r>
              <a:rPr lang="en-US" altLang="zh-CN" dirty="0"/>
              <a:t>Cab</a:t>
            </a:r>
            <a:r>
              <a:rPr lang="zh-CN" altLang="en-US" dirty="0"/>
              <a:t> </a:t>
            </a:r>
            <a:r>
              <a:rPr lang="en-US" altLang="zh-CN" dirty="0"/>
              <a:t>performs</a:t>
            </a:r>
            <a:r>
              <a:rPr lang="zh-CN" altLang="en-US" dirty="0"/>
              <a:t> </a:t>
            </a:r>
            <a:r>
              <a:rPr lang="en-US" altLang="zh-CN" dirty="0"/>
              <a:t>great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cities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median</a:t>
            </a:r>
            <a:r>
              <a:rPr lang="zh-CN" altLang="en-US" dirty="0"/>
              <a:t> </a:t>
            </a:r>
            <a:r>
              <a:rPr lang="en-US" altLang="zh-CN" dirty="0"/>
              <a:t>income</a:t>
            </a:r>
            <a:r>
              <a:rPr lang="zh-CN" altLang="en-US" dirty="0"/>
              <a:t> </a:t>
            </a:r>
            <a:r>
              <a:rPr lang="en-US" altLang="zh-CN" dirty="0"/>
              <a:t>level.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even</a:t>
            </a:r>
            <a:r>
              <a:rPr lang="zh-CN" altLang="en-US" dirty="0"/>
              <a:t> </a:t>
            </a:r>
            <a:r>
              <a:rPr lang="en-US" altLang="zh-CN" dirty="0"/>
              <a:t>outperforms</a:t>
            </a:r>
            <a:r>
              <a:rPr lang="zh-CN" altLang="en-US" dirty="0"/>
              <a:t> </a:t>
            </a:r>
            <a:r>
              <a:rPr lang="en-US" altLang="zh-CN" dirty="0"/>
              <a:t>Pink</a:t>
            </a:r>
            <a:r>
              <a:rPr lang="zh-CN" altLang="en-US" dirty="0"/>
              <a:t> </a:t>
            </a:r>
            <a:r>
              <a:rPr lang="en-US" altLang="zh-CN" dirty="0"/>
              <a:t>Cab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cities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relatively</a:t>
            </a:r>
            <a:r>
              <a:rPr lang="zh-CN" altLang="en-US" dirty="0"/>
              <a:t> </a:t>
            </a:r>
            <a:r>
              <a:rPr lang="en-US" altLang="zh-CN" dirty="0"/>
              <a:t>low</a:t>
            </a:r>
            <a:r>
              <a:rPr lang="zh-CN" altLang="en-US" dirty="0"/>
              <a:t> </a:t>
            </a:r>
            <a:r>
              <a:rPr lang="en-US" altLang="zh-CN" dirty="0"/>
              <a:t>median</a:t>
            </a:r>
            <a:r>
              <a:rPr lang="zh-CN" altLang="en-US" dirty="0"/>
              <a:t> </a:t>
            </a:r>
            <a:r>
              <a:rPr lang="en-US" altLang="zh-CN" dirty="0"/>
              <a:t>income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r>
              <a:rPr lang="zh-CN" altLang="en-US" dirty="0"/>
              <a:t>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Seasonality:</a:t>
            </a:r>
            <a:r>
              <a:rPr lang="zh-CN" altLang="en-US" dirty="0"/>
              <a:t> </a:t>
            </a:r>
            <a:r>
              <a:rPr lang="en-US" altLang="zh-CN" dirty="0"/>
              <a:t>Yellow</a:t>
            </a:r>
            <a:r>
              <a:rPr lang="zh-CN" altLang="en-US" dirty="0"/>
              <a:t> </a:t>
            </a:r>
            <a:r>
              <a:rPr lang="en-US" altLang="zh-CN" dirty="0"/>
              <a:t>Cab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profit</a:t>
            </a:r>
            <a:r>
              <a:rPr lang="zh-CN" altLang="en-US" dirty="0"/>
              <a:t> </a:t>
            </a:r>
            <a:r>
              <a:rPr lang="en-US" altLang="zh-CN" dirty="0"/>
              <a:t>peaks</a:t>
            </a:r>
            <a:r>
              <a:rPr lang="zh-CN" altLang="en-US" dirty="0"/>
              <a:t> </a:t>
            </a:r>
            <a:r>
              <a:rPr lang="en-US" altLang="zh-CN" dirty="0"/>
              <a:t>throughout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year,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around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beginning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year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mid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year.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profits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captured.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Customers</a:t>
            </a:r>
            <a:r>
              <a:rPr lang="zh-CN" altLang="en-US" dirty="0"/>
              <a:t> </a:t>
            </a:r>
            <a:r>
              <a:rPr lang="en-US" altLang="zh-CN" dirty="0"/>
              <a:t>dimension:</a:t>
            </a:r>
            <a:r>
              <a:rPr lang="zh-CN" altLang="en-US" dirty="0"/>
              <a:t> </a:t>
            </a:r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companies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downward</a:t>
            </a:r>
            <a:r>
              <a:rPr lang="zh-CN" altLang="en-US" dirty="0"/>
              <a:t> </a:t>
            </a:r>
            <a:r>
              <a:rPr lang="en-US" altLang="zh-CN" dirty="0"/>
              <a:t>sloping</a:t>
            </a:r>
            <a:r>
              <a:rPr lang="zh-CN" altLang="en-US" dirty="0"/>
              <a:t> </a:t>
            </a:r>
            <a:r>
              <a:rPr lang="en-US" altLang="zh-CN" dirty="0"/>
              <a:t>average</a:t>
            </a:r>
            <a:r>
              <a:rPr lang="zh-CN" altLang="en-US" dirty="0"/>
              <a:t> </a:t>
            </a:r>
            <a:r>
              <a:rPr lang="en-US" altLang="zh-CN" dirty="0"/>
              <a:t>profit</a:t>
            </a:r>
            <a:r>
              <a:rPr lang="zh-CN" altLang="en-US" dirty="0"/>
              <a:t> </a:t>
            </a:r>
            <a:r>
              <a:rPr lang="en-US" altLang="zh-CN" dirty="0"/>
              <a:t>trend.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emerging</a:t>
            </a:r>
            <a:r>
              <a:rPr lang="zh-CN" altLang="en-US" dirty="0"/>
              <a:t> </a:t>
            </a:r>
            <a:r>
              <a:rPr lang="en-US" altLang="zh-CN" dirty="0"/>
              <a:t>shared</a:t>
            </a:r>
            <a:r>
              <a:rPr lang="zh-CN" altLang="en-US" dirty="0"/>
              <a:t> </a:t>
            </a:r>
            <a:r>
              <a:rPr lang="en-US" altLang="zh-CN" dirty="0"/>
              <a:t>rides</a:t>
            </a:r>
            <a:r>
              <a:rPr lang="zh-CN" altLang="en-US" dirty="0"/>
              <a:t> </a:t>
            </a:r>
            <a:r>
              <a:rPr lang="en-US" altLang="zh-CN" dirty="0"/>
              <a:t>market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reasons.</a:t>
            </a:r>
            <a:r>
              <a:rPr lang="zh-CN" altLang="en-US" dirty="0"/>
              <a:t> </a:t>
            </a:r>
            <a:r>
              <a:rPr lang="en-US" altLang="zh-CN" dirty="0"/>
              <a:t>Yellow</a:t>
            </a:r>
            <a:r>
              <a:rPr lang="zh-CN" altLang="en-US" dirty="0"/>
              <a:t> </a:t>
            </a:r>
            <a:r>
              <a:rPr lang="en-US" altLang="zh-CN" dirty="0"/>
              <a:t>Cab,</a:t>
            </a:r>
            <a:r>
              <a:rPr lang="zh-CN" altLang="en-US" dirty="0"/>
              <a:t> </a:t>
            </a:r>
            <a:r>
              <a:rPr lang="en-US" altLang="zh-CN" dirty="0"/>
              <a:t>under</a:t>
            </a:r>
            <a:r>
              <a:rPr lang="zh-CN" altLang="en-US" dirty="0"/>
              <a:t> </a:t>
            </a:r>
            <a:r>
              <a:rPr lang="en-US" altLang="zh-CN" dirty="0"/>
              <a:t>such</a:t>
            </a:r>
            <a:r>
              <a:rPr lang="zh-CN" altLang="en-US" dirty="0"/>
              <a:t> </a:t>
            </a:r>
            <a:r>
              <a:rPr lang="en-US" altLang="zh-CN" dirty="0"/>
              <a:t>circumstance,</a:t>
            </a:r>
            <a:r>
              <a:rPr lang="zh-CN" altLang="en-US" dirty="0"/>
              <a:t> </a:t>
            </a:r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outperforms</a:t>
            </a:r>
            <a:r>
              <a:rPr lang="zh-CN" altLang="en-US" dirty="0"/>
              <a:t> </a:t>
            </a:r>
            <a:r>
              <a:rPr lang="en-US" altLang="zh-CN" dirty="0"/>
              <a:t>Pink</a:t>
            </a:r>
            <a:r>
              <a:rPr lang="zh-CN" altLang="en-US" dirty="0"/>
              <a:t> </a:t>
            </a:r>
            <a:r>
              <a:rPr lang="en-US" altLang="zh-CN" dirty="0"/>
              <a:t>Cab.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Payment</a:t>
            </a:r>
            <a:r>
              <a:rPr lang="zh-CN" altLang="en-US" dirty="0"/>
              <a:t> </a:t>
            </a:r>
            <a:r>
              <a:rPr lang="en-US" altLang="zh-CN" dirty="0"/>
              <a:t>method: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difference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profits</a:t>
            </a:r>
            <a:r>
              <a:rPr lang="zh-CN" altLang="en-US" dirty="0"/>
              <a:t> </a:t>
            </a:r>
            <a:r>
              <a:rPr lang="en-US" altLang="zh-CN" dirty="0"/>
              <a:t>generated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payment</a:t>
            </a:r>
            <a:r>
              <a:rPr lang="zh-CN" altLang="en-US" dirty="0"/>
              <a:t> </a:t>
            </a:r>
            <a:r>
              <a:rPr lang="en-US" altLang="zh-CN" dirty="0"/>
              <a:t>modes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neglectable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companies.</a:t>
            </a:r>
            <a:r>
              <a:rPr lang="zh-CN" altLang="en-US" dirty="0"/>
              <a:t>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altLang="zh-CN" dirty="0">
                <a:solidFill>
                  <a:srgbClr val="FF6600"/>
                </a:solidFill>
              </a:rPr>
              <a:t>Conclusion:</a:t>
            </a:r>
            <a:r>
              <a:rPr lang="zh-CN" altLang="en-US" dirty="0">
                <a:solidFill>
                  <a:srgbClr val="FF6600"/>
                </a:solidFill>
              </a:rPr>
              <a:t> </a:t>
            </a:r>
            <a:r>
              <a:rPr lang="en-US" altLang="zh-CN" dirty="0">
                <a:solidFill>
                  <a:srgbClr val="FF6600"/>
                </a:solidFill>
              </a:rPr>
              <a:t>Yellow</a:t>
            </a:r>
            <a:r>
              <a:rPr lang="zh-CN" altLang="en-US" dirty="0">
                <a:solidFill>
                  <a:srgbClr val="FF6600"/>
                </a:solidFill>
              </a:rPr>
              <a:t> </a:t>
            </a:r>
            <a:r>
              <a:rPr lang="en-US" altLang="zh-CN" dirty="0">
                <a:solidFill>
                  <a:srgbClr val="FF6600"/>
                </a:solidFill>
              </a:rPr>
              <a:t>Cab</a:t>
            </a:r>
            <a:r>
              <a:rPr lang="zh-CN" altLang="en-US" dirty="0">
                <a:solidFill>
                  <a:srgbClr val="FF6600"/>
                </a:solidFill>
              </a:rPr>
              <a:t> </a:t>
            </a:r>
            <a:r>
              <a:rPr lang="en-US" altLang="zh-CN" dirty="0">
                <a:solidFill>
                  <a:srgbClr val="FF6600"/>
                </a:solidFill>
              </a:rPr>
              <a:t>is</a:t>
            </a:r>
            <a:r>
              <a:rPr lang="zh-CN" altLang="en-US" dirty="0">
                <a:solidFill>
                  <a:srgbClr val="FF6600"/>
                </a:solidFill>
              </a:rPr>
              <a:t> </a:t>
            </a:r>
            <a:r>
              <a:rPr lang="en-US" altLang="zh-CN" dirty="0">
                <a:solidFill>
                  <a:srgbClr val="FF6600"/>
                </a:solidFill>
              </a:rPr>
              <a:t>a</a:t>
            </a:r>
            <a:r>
              <a:rPr lang="zh-CN" altLang="en-US" dirty="0">
                <a:solidFill>
                  <a:srgbClr val="FF6600"/>
                </a:solidFill>
              </a:rPr>
              <a:t> </a:t>
            </a:r>
            <a:r>
              <a:rPr lang="en-US" altLang="zh-CN" dirty="0">
                <a:solidFill>
                  <a:srgbClr val="FF6600"/>
                </a:solidFill>
              </a:rPr>
              <a:t>good</a:t>
            </a:r>
            <a:r>
              <a:rPr lang="zh-CN" altLang="en-US" dirty="0">
                <a:solidFill>
                  <a:srgbClr val="FF6600"/>
                </a:solidFill>
              </a:rPr>
              <a:t> </a:t>
            </a:r>
            <a:r>
              <a:rPr lang="en-US" altLang="zh-CN" dirty="0">
                <a:solidFill>
                  <a:srgbClr val="FF6600"/>
                </a:solidFill>
              </a:rPr>
              <a:t>fit</a:t>
            </a:r>
            <a:r>
              <a:rPr lang="zh-CN" altLang="en-US" dirty="0">
                <a:solidFill>
                  <a:srgbClr val="FF6600"/>
                </a:solidFill>
              </a:rPr>
              <a:t> </a:t>
            </a:r>
            <a:r>
              <a:rPr lang="en-US" altLang="zh-CN" dirty="0">
                <a:solidFill>
                  <a:srgbClr val="FF6600"/>
                </a:solidFill>
              </a:rPr>
              <a:t>for</a:t>
            </a:r>
            <a:r>
              <a:rPr lang="zh-CN" altLang="en-US" dirty="0">
                <a:solidFill>
                  <a:srgbClr val="FF6600"/>
                </a:solidFill>
              </a:rPr>
              <a:t> </a:t>
            </a:r>
            <a:r>
              <a:rPr lang="en-US" altLang="zh-CN" dirty="0">
                <a:solidFill>
                  <a:srgbClr val="FF6600"/>
                </a:solidFill>
              </a:rPr>
              <a:t>XYZ’s</a:t>
            </a:r>
            <a:r>
              <a:rPr lang="zh-CN" altLang="en-US" dirty="0">
                <a:solidFill>
                  <a:srgbClr val="FF6600"/>
                </a:solidFill>
              </a:rPr>
              <a:t> </a:t>
            </a:r>
            <a:r>
              <a:rPr lang="en-US" altLang="zh-CN" dirty="0">
                <a:solidFill>
                  <a:srgbClr val="FF6600"/>
                </a:solidFill>
              </a:rPr>
              <a:t>investment</a:t>
            </a:r>
            <a:r>
              <a:rPr lang="zh-CN" altLang="en-US" dirty="0">
                <a:solidFill>
                  <a:srgbClr val="FF6600"/>
                </a:solidFill>
              </a:rPr>
              <a:t> </a:t>
            </a:r>
            <a:r>
              <a:rPr lang="en-US" altLang="zh-CN" dirty="0">
                <a:solidFill>
                  <a:srgbClr val="FF6600"/>
                </a:solidFill>
              </a:rPr>
              <a:t>though</a:t>
            </a:r>
            <a:r>
              <a:rPr lang="zh-CN" altLang="en-US" dirty="0">
                <a:solidFill>
                  <a:srgbClr val="FF6600"/>
                </a:solidFill>
              </a:rPr>
              <a:t> </a:t>
            </a:r>
            <a:r>
              <a:rPr lang="en-US" altLang="zh-CN" dirty="0">
                <a:solidFill>
                  <a:srgbClr val="FF6600"/>
                </a:solidFill>
              </a:rPr>
              <a:t>profits</a:t>
            </a:r>
            <a:r>
              <a:rPr lang="zh-CN" altLang="en-US" dirty="0">
                <a:solidFill>
                  <a:srgbClr val="FF6600"/>
                </a:solidFill>
              </a:rPr>
              <a:t> </a:t>
            </a:r>
            <a:r>
              <a:rPr lang="en-US" altLang="zh-CN" dirty="0">
                <a:solidFill>
                  <a:srgbClr val="FF6600"/>
                </a:solidFill>
              </a:rPr>
              <a:t>in</a:t>
            </a:r>
            <a:r>
              <a:rPr lang="zh-CN" altLang="en-US" dirty="0">
                <a:solidFill>
                  <a:srgbClr val="FF6600"/>
                </a:solidFill>
              </a:rPr>
              <a:t> </a:t>
            </a:r>
            <a:r>
              <a:rPr lang="en-US" altLang="zh-CN" dirty="0">
                <a:solidFill>
                  <a:srgbClr val="FF6600"/>
                </a:solidFill>
              </a:rPr>
              <a:t>the</a:t>
            </a:r>
            <a:r>
              <a:rPr lang="zh-CN" altLang="en-US" dirty="0">
                <a:solidFill>
                  <a:srgbClr val="FF6600"/>
                </a:solidFill>
              </a:rPr>
              <a:t> </a:t>
            </a:r>
            <a:r>
              <a:rPr lang="en-US" altLang="zh-CN" dirty="0">
                <a:solidFill>
                  <a:srgbClr val="FF6600"/>
                </a:solidFill>
              </a:rPr>
              <a:t>Cab</a:t>
            </a:r>
            <a:r>
              <a:rPr lang="zh-CN" altLang="en-US" dirty="0">
                <a:solidFill>
                  <a:srgbClr val="FF6600"/>
                </a:solidFill>
              </a:rPr>
              <a:t> </a:t>
            </a:r>
            <a:r>
              <a:rPr lang="en-US" altLang="zh-CN" dirty="0">
                <a:solidFill>
                  <a:srgbClr val="FF6600"/>
                </a:solidFill>
              </a:rPr>
              <a:t>industry</a:t>
            </a:r>
            <a:r>
              <a:rPr lang="zh-CN" altLang="en-US" dirty="0">
                <a:solidFill>
                  <a:srgbClr val="FF6600"/>
                </a:solidFill>
              </a:rPr>
              <a:t> </a:t>
            </a:r>
            <a:r>
              <a:rPr lang="en-US" altLang="zh-CN" dirty="0">
                <a:solidFill>
                  <a:srgbClr val="FF6600"/>
                </a:solidFill>
              </a:rPr>
              <a:t>seems</a:t>
            </a:r>
            <a:r>
              <a:rPr lang="zh-CN" altLang="en-US" dirty="0">
                <a:solidFill>
                  <a:srgbClr val="FF6600"/>
                </a:solidFill>
              </a:rPr>
              <a:t> </a:t>
            </a:r>
            <a:r>
              <a:rPr lang="en-US" altLang="zh-CN" dirty="0">
                <a:solidFill>
                  <a:srgbClr val="FF6600"/>
                </a:solidFill>
              </a:rPr>
              <a:t>degraded</a:t>
            </a:r>
            <a:r>
              <a:rPr lang="zh-CN" altLang="en-US" dirty="0">
                <a:solidFill>
                  <a:srgbClr val="FF6600"/>
                </a:solidFill>
              </a:rPr>
              <a:t> </a:t>
            </a:r>
            <a:r>
              <a:rPr lang="en-US" altLang="zh-CN" dirty="0">
                <a:solidFill>
                  <a:srgbClr val="FF6600"/>
                </a:solidFill>
              </a:rPr>
              <a:t>in</a:t>
            </a:r>
            <a:r>
              <a:rPr lang="zh-CN" altLang="en-US" dirty="0">
                <a:solidFill>
                  <a:srgbClr val="FF6600"/>
                </a:solidFill>
              </a:rPr>
              <a:t> </a:t>
            </a:r>
            <a:r>
              <a:rPr lang="en-US" altLang="zh-CN" dirty="0">
                <a:solidFill>
                  <a:srgbClr val="FF6600"/>
                </a:solidFill>
              </a:rPr>
              <a:t>the</a:t>
            </a:r>
            <a:r>
              <a:rPr lang="zh-CN" altLang="en-US" dirty="0">
                <a:solidFill>
                  <a:srgbClr val="FF6600"/>
                </a:solidFill>
              </a:rPr>
              <a:t> </a:t>
            </a:r>
            <a:r>
              <a:rPr lang="en-US" altLang="zh-CN" dirty="0">
                <a:solidFill>
                  <a:srgbClr val="FF6600"/>
                </a:solidFill>
              </a:rPr>
              <a:t>recent</a:t>
            </a:r>
            <a:r>
              <a:rPr lang="zh-CN" altLang="en-US" dirty="0">
                <a:solidFill>
                  <a:srgbClr val="FF6600"/>
                </a:solidFill>
              </a:rPr>
              <a:t> </a:t>
            </a:r>
            <a:r>
              <a:rPr lang="en-US" altLang="zh-CN" dirty="0">
                <a:solidFill>
                  <a:srgbClr val="FF6600"/>
                </a:solidFill>
              </a:rPr>
              <a:t>years.</a:t>
            </a:r>
            <a:r>
              <a:rPr lang="zh-CN" altLang="en-US" dirty="0">
                <a:solidFill>
                  <a:srgbClr val="FF6600"/>
                </a:solidFill>
              </a:rPr>
              <a:t> 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829977-7A56-3299-17E1-D089963FD0AE}"/>
              </a:ext>
            </a:extLst>
          </p:cNvPr>
          <p:cNvSpPr txBox="1"/>
          <p:nvPr/>
        </p:nvSpPr>
        <p:spPr>
          <a:xfrm>
            <a:off x="433137" y="6370231"/>
            <a:ext cx="113257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Data</a:t>
            </a:r>
            <a:r>
              <a:rPr lang="zh-CN" altLang="en-US" sz="1400" dirty="0"/>
              <a:t> </a:t>
            </a:r>
            <a:r>
              <a:rPr lang="en-US" altLang="zh-CN" sz="1400" dirty="0"/>
              <a:t>Intake</a:t>
            </a:r>
            <a:r>
              <a:rPr lang="zh-CN" altLang="en-US" sz="1400" dirty="0"/>
              <a:t> </a:t>
            </a:r>
            <a:r>
              <a:rPr lang="en-US" altLang="zh-CN" sz="1400" dirty="0"/>
              <a:t>Report:</a:t>
            </a:r>
            <a:r>
              <a:rPr lang="zh-CN" altLang="en-US" sz="1400" dirty="0"/>
              <a:t> </a:t>
            </a:r>
            <a:r>
              <a:rPr lang="en-US" altLang="zh-CN" sz="1400" dirty="0">
                <a:hlinkClick r:id="rId2"/>
              </a:rPr>
              <a:t>https://drive.google.com/file/d/1iiCCPI7_xgLDwOKtZKnMflLc9iWOhHOj/view?usp=share</a:t>
            </a:r>
            <a:r>
              <a:rPr lang="en-US" altLang="zh-CN" sz="1400">
                <a:hlinkClick r:id="rId2"/>
              </a:rPr>
              <a:t>_link</a:t>
            </a:r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2202220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7396E4E-946F-5AF3-FBD3-BC1A9F74C5C7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5400000">
            <a:off x="5603172" y="-5603173"/>
            <a:ext cx="985655" cy="12192001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rgbClr val="FF6600"/>
                </a:solidFill>
              </a:rPr>
              <a:t>Background</a:t>
            </a: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40E7E-4098-933D-28ED-5E88D4EB1C5A}"/>
              </a:ext>
            </a:extLst>
          </p:cNvPr>
          <p:cNvSpPr txBox="1"/>
          <p:nvPr/>
        </p:nvSpPr>
        <p:spPr>
          <a:xfrm>
            <a:off x="332509" y="2488457"/>
            <a:ext cx="10759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XYZ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investment</a:t>
            </a:r>
            <a:r>
              <a:rPr lang="zh-CN" altLang="en-US" dirty="0"/>
              <a:t> </a:t>
            </a:r>
            <a:r>
              <a:rPr lang="en-US" altLang="zh-CN" dirty="0"/>
              <a:t>firm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U.S..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firm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trying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investigate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Cab</a:t>
            </a:r>
            <a:r>
              <a:rPr lang="zh-CN" altLang="en-US" dirty="0"/>
              <a:t> </a:t>
            </a:r>
            <a:r>
              <a:rPr lang="en-US" altLang="zh-CN" dirty="0"/>
              <a:t>industry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target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firm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its</a:t>
            </a:r>
            <a:r>
              <a:rPr lang="zh-CN" altLang="en-US" dirty="0"/>
              <a:t> </a:t>
            </a:r>
            <a:r>
              <a:rPr lang="en-US" altLang="zh-CN" dirty="0"/>
              <a:t>next</a:t>
            </a:r>
            <a:r>
              <a:rPr lang="zh-CN" altLang="en-US" dirty="0"/>
              <a:t> </a:t>
            </a:r>
            <a:r>
              <a:rPr lang="en-US" altLang="zh-CN" dirty="0"/>
              <a:t>investment.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3DADEF-11EC-CC9B-F25F-4E3C0F0DE786}"/>
              </a:ext>
            </a:extLst>
          </p:cNvPr>
          <p:cNvSpPr txBox="1"/>
          <p:nvPr/>
        </p:nvSpPr>
        <p:spPr>
          <a:xfrm>
            <a:off x="332509" y="3723213"/>
            <a:ext cx="10759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Objective: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investment</a:t>
            </a:r>
            <a:r>
              <a:rPr lang="zh-CN" altLang="en-US" dirty="0"/>
              <a:t> </a:t>
            </a:r>
            <a:r>
              <a:rPr lang="en-US" altLang="zh-CN" dirty="0"/>
              <a:t>recommendations</a:t>
            </a:r>
            <a:r>
              <a:rPr lang="zh-CN" altLang="en-US" dirty="0"/>
              <a:t> </a:t>
            </a:r>
            <a:r>
              <a:rPr lang="en-US" altLang="zh-CN" dirty="0"/>
              <a:t>via</a:t>
            </a:r>
            <a:r>
              <a:rPr lang="zh-CN" altLang="en-US" dirty="0"/>
              <a:t> </a:t>
            </a:r>
            <a:r>
              <a:rPr lang="en-US" altLang="zh-CN" dirty="0"/>
              <a:t>exploratory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0DCE9E-423F-D4E2-5EB6-F0237047BDBA}"/>
              </a:ext>
            </a:extLst>
          </p:cNvPr>
          <p:cNvSpPr txBox="1"/>
          <p:nvPr/>
        </p:nvSpPr>
        <p:spPr>
          <a:xfrm>
            <a:off x="332509" y="1574079"/>
            <a:ext cx="10759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6600"/>
                </a:solidFill>
              </a:rPr>
              <a:t>What</a:t>
            </a:r>
            <a:r>
              <a:rPr lang="zh-CN" altLang="en-US" sz="2800" b="1" dirty="0">
                <a:solidFill>
                  <a:srgbClr val="FF6600"/>
                </a:solidFill>
              </a:rPr>
              <a:t> </a:t>
            </a:r>
            <a:r>
              <a:rPr lang="en-US" altLang="zh-CN" sz="2800" b="1" dirty="0">
                <a:solidFill>
                  <a:srgbClr val="FF6600"/>
                </a:solidFill>
              </a:rPr>
              <a:t>is</a:t>
            </a:r>
            <a:r>
              <a:rPr lang="zh-CN" altLang="en-US" sz="2800" b="1" dirty="0">
                <a:solidFill>
                  <a:srgbClr val="FF6600"/>
                </a:solidFill>
              </a:rPr>
              <a:t> </a:t>
            </a:r>
            <a:r>
              <a:rPr lang="en-US" altLang="zh-CN" sz="2800" b="1" dirty="0">
                <a:solidFill>
                  <a:srgbClr val="FF6600"/>
                </a:solidFill>
              </a:rPr>
              <a:t>the</a:t>
            </a:r>
            <a:r>
              <a:rPr lang="zh-CN" altLang="en-US" sz="2800" b="1" dirty="0">
                <a:solidFill>
                  <a:srgbClr val="FF6600"/>
                </a:solidFill>
              </a:rPr>
              <a:t> </a:t>
            </a:r>
            <a:r>
              <a:rPr lang="en-US" altLang="zh-CN" sz="2800" b="1" dirty="0">
                <a:solidFill>
                  <a:srgbClr val="FF6600"/>
                </a:solidFill>
              </a:rPr>
              <a:t>business</a:t>
            </a:r>
            <a:r>
              <a:rPr lang="zh-CN" altLang="en-US" sz="2800" b="1" dirty="0">
                <a:solidFill>
                  <a:srgbClr val="FF6600"/>
                </a:solidFill>
              </a:rPr>
              <a:t> </a:t>
            </a:r>
            <a:r>
              <a:rPr lang="en-US" altLang="zh-CN" sz="2800" b="1" dirty="0">
                <a:solidFill>
                  <a:srgbClr val="FF6600"/>
                </a:solidFill>
              </a:rPr>
              <a:t>problem?</a:t>
            </a:r>
            <a:endParaRPr lang="en-US" sz="2800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421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2BEA825-54A8-FDAD-9D91-46D84074E2B9}"/>
              </a:ext>
            </a:extLst>
          </p:cNvPr>
          <p:cNvSpPr txBox="1">
            <a:spLocks/>
          </p:cNvSpPr>
          <p:nvPr/>
        </p:nvSpPr>
        <p:spPr>
          <a:xfrm rot="5400000">
            <a:off x="5603172" y="-5603173"/>
            <a:ext cx="985655" cy="12192001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FF6600"/>
                </a:solidFill>
              </a:rPr>
              <a:t>Data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Preprocessing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&amp;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Summary</a:t>
            </a: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113405-D22F-3E95-53E7-8280B3D203FF}"/>
              </a:ext>
            </a:extLst>
          </p:cNvPr>
          <p:cNvSpPr txBox="1"/>
          <p:nvPr/>
        </p:nvSpPr>
        <p:spPr>
          <a:xfrm>
            <a:off x="285008" y="1324677"/>
            <a:ext cx="10759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files:</a:t>
            </a:r>
            <a:r>
              <a:rPr lang="zh-CN" altLang="en-US" dirty="0"/>
              <a:t> </a:t>
            </a:r>
            <a:r>
              <a:rPr lang="en-US" altLang="zh-CN" dirty="0" err="1"/>
              <a:t>Cab_Data.csv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City.csv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Customer_ID.csv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Transaction_ID.csv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408670-DDFE-FFED-6998-5D4530DDE23F}"/>
              </a:ext>
            </a:extLst>
          </p:cNvPr>
          <p:cNvSpPr txBox="1"/>
          <p:nvPr/>
        </p:nvSpPr>
        <p:spPr>
          <a:xfrm>
            <a:off x="285008" y="1807406"/>
            <a:ext cx="10759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6600"/>
                </a:solidFill>
              </a:rPr>
              <a:t>Step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1: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Merge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Data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endParaRPr lang="en-US" altLang="zh-CN" b="1" dirty="0">
              <a:solidFill>
                <a:srgbClr val="FF6600"/>
              </a:solidFill>
            </a:endParaRPr>
          </a:p>
          <a:p>
            <a:endParaRPr lang="en-US" altLang="zh-CN" dirty="0"/>
          </a:p>
          <a:p>
            <a:r>
              <a:rPr lang="en-US" altLang="zh-CN" b="1" dirty="0">
                <a:solidFill>
                  <a:srgbClr val="FF6600"/>
                </a:solidFill>
              </a:rPr>
              <a:t>Step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2: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Column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Transformation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Column</a:t>
            </a:r>
            <a:r>
              <a:rPr lang="zh-CN" altLang="en-US" dirty="0"/>
              <a:t> </a:t>
            </a:r>
            <a:r>
              <a:rPr lang="en-US" altLang="zh-CN" dirty="0"/>
              <a:t>“Date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Travel”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serial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/>
              <a:t>transform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readable</a:t>
            </a:r>
            <a:r>
              <a:rPr lang="zh-CN" altLang="en-US" dirty="0"/>
              <a:t> </a:t>
            </a:r>
            <a:r>
              <a:rPr lang="en-US" altLang="zh-CN" dirty="0"/>
              <a:t>format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99838CA8-100A-790A-B054-B058A4565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353" y="1777134"/>
            <a:ext cx="2603500" cy="1993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FF4681-FF3F-A2BF-B893-75EA1B0C63AC}"/>
              </a:ext>
            </a:extLst>
          </p:cNvPr>
          <p:cNvSpPr txBox="1"/>
          <p:nvPr/>
        </p:nvSpPr>
        <p:spPr>
          <a:xfrm>
            <a:off x="285008" y="3121132"/>
            <a:ext cx="107590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6600"/>
                </a:solidFill>
              </a:rPr>
              <a:t>Step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3: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Check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Null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Values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presence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null</a:t>
            </a:r>
            <a:r>
              <a:rPr lang="zh-CN" altLang="en-US" dirty="0"/>
              <a:t> </a:t>
            </a:r>
            <a:r>
              <a:rPr lang="en-US" altLang="zh-CN" dirty="0"/>
              <a:t>values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>
                <a:solidFill>
                  <a:srgbClr val="FF6600"/>
                </a:solidFill>
              </a:rPr>
              <a:t>Step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4: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Duplicated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Values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presence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duplicated</a:t>
            </a:r>
            <a:r>
              <a:rPr lang="zh-CN" altLang="en-US" dirty="0"/>
              <a:t> </a:t>
            </a:r>
            <a:r>
              <a:rPr lang="en-US" altLang="zh-CN" dirty="0"/>
              <a:t>values</a:t>
            </a:r>
          </a:p>
          <a:p>
            <a:endParaRPr lang="en-US" altLang="zh-CN" b="1" dirty="0">
              <a:solidFill>
                <a:srgbClr val="FF6600"/>
              </a:solidFill>
            </a:endParaRPr>
          </a:p>
          <a:p>
            <a:r>
              <a:rPr lang="en-US" altLang="zh-CN" b="1" dirty="0">
                <a:solidFill>
                  <a:srgbClr val="FF6600"/>
                </a:solidFill>
              </a:rPr>
              <a:t>Step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5: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Summary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Statistics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endParaRPr lang="en-US" altLang="zh-CN" b="1" dirty="0">
              <a:solidFill>
                <a:srgbClr val="FF66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extreme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“Price</a:t>
            </a:r>
            <a:r>
              <a:rPr lang="zh-CN" altLang="en-US" dirty="0"/>
              <a:t> </a:t>
            </a:r>
            <a:r>
              <a:rPr lang="en-US" altLang="zh-CN" dirty="0"/>
              <a:t>Charged”</a:t>
            </a:r>
          </a:p>
          <a:p>
            <a:r>
              <a:rPr lang="zh-CN" altLang="en-US" dirty="0"/>
              <a:t>      </a:t>
            </a:r>
            <a:r>
              <a:rPr lang="en-US" altLang="zh-CN" dirty="0"/>
              <a:t>column.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assume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additional</a:t>
            </a:r>
          </a:p>
          <a:p>
            <a:r>
              <a:rPr lang="zh-CN" altLang="en-US" dirty="0"/>
              <a:t>     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available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validation</a:t>
            </a:r>
          </a:p>
          <a:p>
            <a:endParaRPr lang="en-US" altLang="zh-CN" dirty="0"/>
          </a:p>
          <a:p>
            <a:r>
              <a:rPr lang="en-US" altLang="zh-CN" b="1" dirty="0">
                <a:solidFill>
                  <a:srgbClr val="FF6600"/>
                </a:solidFill>
              </a:rPr>
              <a:t>Step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6: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Construct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New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Columns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endParaRPr lang="en-US" altLang="zh-CN" b="1" dirty="0">
              <a:solidFill>
                <a:srgbClr val="FF66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zh-CN" dirty="0"/>
              <a:t>”Profit”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 </a:t>
            </a:r>
            <a:r>
              <a:rPr lang="en-US" altLang="zh-CN" dirty="0"/>
              <a:t>“Price</a:t>
            </a:r>
            <a:r>
              <a:rPr lang="zh-CN" altLang="en-US" dirty="0"/>
              <a:t> </a:t>
            </a:r>
            <a:r>
              <a:rPr lang="en-US" altLang="zh-CN" dirty="0"/>
              <a:t>Charged”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“Cost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Trip”</a:t>
            </a:r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1AD7AC3B-89EC-13DD-0D9C-33CB84D908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020" y="3790891"/>
            <a:ext cx="7772400" cy="249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343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A51A0B7-6C1A-4C7A-DBD2-11443272430F}"/>
              </a:ext>
            </a:extLst>
          </p:cNvPr>
          <p:cNvSpPr txBox="1">
            <a:spLocks/>
          </p:cNvSpPr>
          <p:nvPr/>
        </p:nvSpPr>
        <p:spPr>
          <a:xfrm rot="5400000">
            <a:off x="5603172" y="-5603173"/>
            <a:ext cx="985655" cy="12192001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FF6600"/>
                </a:solidFill>
              </a:rPr>
              <a:t>Assumption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1: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endParaRPr lang="en-US" altLang="zh-CN" b="1" dirty="0">
              <a:solidFill>
                <a:srgbClr val="FF66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FF6600"/>
                </a:solidFill>
              </a:rPr>
              <a:t>Do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metropolitans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with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large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population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have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higher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average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profit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than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other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areas?</a:t>
            </a:r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2D852FDB-A25A-681E-F953-8AB36DB91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18" y="1211283"/>
            <a:ext cx="7772400" cy="50205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3E2235-3308-3DEE-A0B3-3CE8A6C2F253}"/>
              </a:ext>
            </a:extLst>
          </p:cNvPr>
          <p:cNvSpPr txBox="1"/>
          <p:nvPr/>
        </p:nvSpPr>
        <p:spPr>
          <a:xfrm>
            <a:off x="8643485" y="2040556"/>
            <a:ext cx="30319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Insights:</a:t>
            </a:r>
          </a:p>
          <a:p>
            <a:endParaRPr lang="en-US" dirty="0"/>
          </a:p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Except</a:t>
            </a:r>
            <a:r>
              <a:rPr lang="zh-CN" altLang="en-US" dirty="0"/>
              <a:t> </a:t>
            </a:r>
            <a:r>
              <a:rPr lang="en-US" altLang="zh-CN" dirty="0"/>
              <a:t>Chicago,</a:t>
            </a:r>
            <a:r>
              <a:rPr lang="zh-CN" altLang="en-US" dirty="0"/>
              <a:t> </a:t>
            </a:r>
            <a:r>
              <a:rPr lang="en-US" altLang="zh-CN" dirty="0"/>
              <a:t>cities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relatively</a:t>
            </a:r>
            <a:r>
              <a:rPr lang="zh-CN" altLang="en-US" dirty="0"/>
              <a:t> </a:t>
            </a:r>
            <a:r>
              <a:rPr lang="en-US" altLang="zh-CN" dirty="0"/>
              <a:t>larger</a:t>
            </a:r>
            <a:r>
              <a:rPr lang="zh-CN" altLang="en-US" dirty="0"/>
              <a:t> </a:t>
            </a:r>
            <a:r>
              <a:rPr lang="en-US" altLang="zh-CN" dirty="0"/>
              <a:t>population</a:t>
            </a:r>
            <a:r>
              <a:rPr lang="zh-CN" altLang="en-US" dirty="0"/>
              <a:t> </a:t>
            </a:r>
            <a:r>
              <a:rPr lang="en-US" altLang="zh-CN" dirty="0"/>
              <a:t>tend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profits</a:t>
            </a:r>
          </a:p>
          <a:p>
            <a:endParaRPr lang="en-US" dirty="0"/>
          </a:p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York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city</a:t>
            </a:r>
            <a:r>
              <a:rPr lang="zh-CN" altLang="en-US" dirty="0"/>
              <a:t> </a:t>
            </a: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highest</a:t>
            </a:r>
            <a:r>
              <a:rPr lang="zh-CN" altLang="en-US" dirty="0"/>
              <a:t> </a:t>
            </a:r>
            <a:r>
              <a:rPr lang="en-US" altLang="zh-CN" dirty="0"/>
              <a:t>average</a:t>
            </a:r>
            <a:r>
              <a:rPr lang="zh-CN" altLang="en-US" dirty="0"/>
              <a:t> </a:t>
            </a:r>
            <a:r>
              <a:rPr lang="en-US" altLang="zh-CN" dirty="0"/>
              <a:t>cab</a:t>
            </a:r>
            <a:r>
              <a:rPr lang="zh-CN" altLang="en-US" dirty="0"/>
              <a:t> </a:t>
            </a:r>
            <a:r>
              <a:rPr lang="en-US" altLang="zh-CN" dirty="0"/>
              <a:t>profits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730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6DA700E-2DE5-9D9F-2D71-6407254DC923}"/>
              </a:ext>
            </a:extLst>
          </p:cNvPr>
          <p:cNvSpPr txBox="1">
            <a:spLocks/>
          </p:cNvSpPr>
          <p:nvPr/>
        </p:nvSpPr>
        <p:spPr>
          <a:xfrm rot="5400000">
            <a:off x="5603172" y="-5603173"/>
            <a:ext cx="985655" cy="12192001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FF6600"/>
                </a:solidFill>
              </a:rPr>
              <a:t>Assumption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1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(Continued):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endParaRPr lang="en-US" altLang="zh-CN" b="1" dirty="0">
              <a:solidFill>
                <a:srgbClr val="FF66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FF6600"/>
                </a:solidFill>
              </a:rPr>
              <a:t>Do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metropolitans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with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large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population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have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higher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average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profit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than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other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areas?</a:t>
            </a:r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4DE2DD3C-25BC-F689-29E5-FB12D6D34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30" y="1831640"/>
            <a:ext cx="7772400" cy="38299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0DEA8E-A9DD-DE0D-A7B5-F2A22C7E5287}"/>
              </a:ext>
            </a:extLst>
          </p:cNvPr>
          <p:cNvSpPr txBox="1"/>
          <p:nvPr/>
        </p:nvSpPr>
        <p:spPr>
          <a:xfrm>
            <a:off x="8624235" y="2973736"/>
            <a:ext cx="30319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Except</a:t>
            </a:r>
            <a:r>
              <a:rPr lang="zh-CN" altLang="en-US" dirty="0"/>
              <a:t> </a:t>
            </a:r>
            <a:r>
              <a:rPr lang="en-US" altLang="zh-CN" dirty="0"/>
              <a:t>Tucson</a:t>
            </a:r>
            <a:r>
              <a:rPr lang="zh-CN" altLang="en-US" dirty="0"/>
              <a:t> </a:t>
            </a:r>
            <a:r>
              <a:rPr lang="en-US" altLang="zh-CN" dirty="0"/>
              <a:t>AZ,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cities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profits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Yellow</a:t>
            </a:r>
            <a:r>
              <a:rPr lang="zh-CN" altLang="en-US" dirty="0"/>
              <a:t> </a:t>
            </a:r>
            <a:r>
              <a:rPr lang="en-US" altLang="zh-CN" dirty="0"/>
              <a:t>Cab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Pink</a:t>
            </a:r>
            <a:r>
              <a:rPr lang="zh-CN" altLang="en-US" dirty="0"/>
              <a:t> </a:t>
            </a:r>
            <a:r>
              <a:rPr lang="en-US" altLang="zh-CN" dirty="0"/>
              <a:t>Cab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77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8DB0305-A219-CF19-5447-A3876DF5BEF1}"/>
              </a:ext>
            </a:extLst>
          </p:cNvPr>
          <p:cNvSpPr txBox="1">
            <a:spLocks/>
          </p:cNvSpPr>
          <p:nvPr/>
        </p:nvSpPr>
        <p:spPr>
          <a:xfrm rot="5400000">
            <a:off x="5603172" y="-5603173"/>
            <a:ext cx="985655" cy="12192001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FF6600"/>
                </a:solidFill>
              </a:rPr>
              <a:t>Assumption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2: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endParaRPr lang="en-US" altLang="zh-CN" b="1" dirty="0">
              <a:solidFill>
                <a:srgbClr val="FF66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FF6600"/>
                </a:solidFill>
              </a:rPr>
              <a:t>Do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cities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where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people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have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high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income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level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tend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to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generate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higher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profits?</a:t>
            </a:r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FCCDC462-E345-70D3-0D86-1268F9020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79" y="1193533"/>
            <a:ext cx="7772400" cy="55166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CAD3A5-B869-7098-76CB-0F7C93461A81}"/>
              </a:ext>
            </a:extLst>
          </p:cNvPr>
          <p:cNvSpPr txBox="1"/>
          <p:nvPr/>
        </p:nvSpPr>
        <p:spPr>
          <a:xfrm>
            <a:off x="8662735" y="2797679"/>
            <a:ext cx="30319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Cities</a:t>
            </a:r>
            <a:r>
              <a:rPr lang="zh-CN" altLang="en-US" dirty="0"/>
              <a:t> </a:t>
            </a: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relatively</a:t>
            </a:r>
            <a:r>
              <a:rPr lang="zh-CN" altLang="en-US" dirty="0"/>
              <a:t> </a:t>
            </a:r>
            <a:r>
              <a:rPr lang="en-US" altLang="zh-CN" dirty="0"/>
              <a:t>higher</a:t>
            </a:r>
            <a:r>
              <a:rPr lang="zh-CN" altLang="en-US" dirty="0"/>
              <a:t> </a:t>
            </a:r>
            <a:r>
              <a:rPr lang="en-US" altLang="zh-CN" dirty="0"/>
              <a:t>median</a:t>
            </a:r>
            <a:r>
              <a:rPr lang="zh-CN" altLang="en-US" dirty="0"/>
              <a:t> </a:t>
            </a:r>
            <a:r>
              <a:rPr lang="en-US" altLang="zh-CN" dirty="0"/>
              <a:t>monthly</a:t>
            </a:r>
            <a:r>
              <a:rPr lang="zh-CN" altLang="en-US" dirty="0"/>
              <a:t> </a:t>
            </a:r>
            <a:r>
              <a:rPr lang="en-US" altLang="zh-CN" dirty="0"/>
              <a:t>income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indicate</a:t>
            </a:r>
            <a:r>
              <a:rPr lang="zh-CN" altLang="en-US" dirty="0"/>
              <a:t> </a:t>
            </a:r>
            <a:r>
              <a:rPr lang="en-US" altLang="zh-CN" dirty="0"/>
              <a:t>higher</a:t>
            </a:r>
            <a:r>
              <a:rPr lang="zh-CN" altLang="en-US" dirty="0"/>
              <a:t> </a:t>
            </a:r>
            <a:r>
              <a:rPr lang="en-US" altLang="zh-CN" dirty="0"/>
              <a:t>cab</a:t>
            </a:r>
            <a:r>
              <a:rPr lang="zh-CN" altLang="en-US" dirty="0"/>
              <a:t> </a:t>
            </a:r>
            <a:r>
              <a:rPr lang="en-US" altLang="zh-CN" dirty="0"/>
              <a:t>profits,</a:t>
            </a:r>
            <a:r>
              <a:rPr lang="zh-CN" altLang="en-US" dirty="0"/>
              <a:t> </a:t>
            </a:r>
            <a:r>
              <a:rPr lang="en-US" altLang="zh-CN" dirty="0"/>
              <a:t>such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Sacramento</a:t>
            </a:r>
            <a:r>
              <a:rPr lang="zh-CN" altLang="en-US" dirty="0"/>
              <a:t> </a:t>
            </a:r>
            <a:r>
              <a:rPr lang="en-US" altLang="zh-CN" dirty="0"/>
              <a:t>CA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lowest</a:t>
            </a:r>
            <a:r>
              <a:rPr lang="zh-CN" altLang="en-US" dirty="0"/>
              <a:t> </a:t>
            </a:r>
            <a:r>
              <a:rPr lang="en-US" altLang="zh-CN" dirty="0"/>
              <a:t>average</a:t>
            </a:r>
            <a:r>
              <a:rPr lang="zh-CN" altLang="en-US" dirty="0"/>
              <a:t> </a:t>
            </a:r>
            <a:r>
              <a:rPr lang="en-US" altLang="zh-CN" dirty="0"/>
              <a:t>cab</a:t>
            </a:r>
            <a:r>
              <a:rPr lang="zh-CN" altLang="en-US" dirty="0"/>
              <a:t> </a:t>
            </a:r>
            <a:r>
              <a:rPr lang="en-US" altLang="zh-CN" dirty="0"/>
              <a:t>profits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fifth</a:t>
            </a:r>
            <a:r>
              <a:rPr lang="zh-CN" altLang="en-US" dirty="0"/>
              <a:t> </a:t>
            </a:r>
            <a:r>
              <a:rPr lang="en-US" altLang="zh-CN" dirty="0"/>
              <a:t>highest</a:t>
            </a:r>
            <a:r>
              <a:rPr lang="zh-CN" altLang="en-US" dirty="0"/>
              <a:t> </a:t>
            </a:r>
            <a:r>
              <a:rPr lang="en-US" altLang="zh-CN" dirty="0"/>
              <a:t>median</a:t>
            </a:r>
            <a:r>
              <a:rPr lang="zh-CN" altLang="en-US" dirty="0"/>
              <a:t> </a:t>
            </a:r>
            <a:r>
              <a:rPr lang="en-US" altLang="zh-CN" dirty="0"/>
              <a:t>income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</a:p>
        </p:txBody>
      </p:sp>
    </p:spTree>
    <p:extLst>
      <p:ext uri="{BB962C8B-B14F-4D97-AF65-F5344CB8AC3E}">
        <p14:creationId xmlns:p14="http://schemas.microsoft.com/office/powerpoint/2010/main" val="2532296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37504CF-885C-6058-DA55-15896033520F}"/>
              </a:ext>
            </a:extLst>
          </p:cNvPr>
          <p:cNvSpPr txBox="1">
            <a:spLocks/>
          </p:cNvSpPr>
          <p:nvPr/>
        </p:nvSpPr>
        <p:spPr>
          <a:xfrm rot="5400000">
            <a:off x="5603172" y="-5603173"/>
            <a:ext cx="985655" cy="12192001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FF6600"/>
                </a:solidFill>
              </a:rPr>
              <a:t>Assumption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2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(Continued):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endParaRPr lang="en-US" altLang="zh-CN" b="1" dirty="0">
              <a:solidFill>
                <a:srgbClr val="FF66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FF6600"/>
                </a:solidFill>
              </a:rPr>
              <a:t>Do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cities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where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people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have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high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income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level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tend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to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generate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higher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profits?</a:t>
            </a: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BF3163-0FBF-F1F1-E6AD-BCC027BE981E}"/>
              </a:ext>
            </a:extLst>
          </p:cNvPr>
          <p:cNvSpPr txBox="1"/>
          <p:nvPr/>
        </p:nvSpPr>
        <p:spPr>
          <a:xfrm>
            <a:off x="8662735" y="2797679"/>
            <a:ext cx="3031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Yellow Cab performs better regardless of the income level</a:t>
            </a:r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DB12DB8F-1033-7B3D-A228-146A48431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84" y="1203158"/>
            <a:ext cx="8351857" cy="518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009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082DCF2-527F-1F9A-B041-254F60E07A1A}"/>
              </a:ext>
            </a:extLst>
          </p:cNvPr>
          <p:cNvSpPr txBox="1">
            <a:spLocks/>
          </p:cNvSpPr>
          <p:nvPr/>
        </p:nvSpPr>
        <p:spPr>
          <a:xfrm rot="5400000">
            <a:off x="5603172" y="-5603173"/>
            <a:ext cx="985655" cy="12192001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FF6600"/>
                </a:solidFill>
              </a:rPr>
              <a:t>Assumption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3: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endParaRPr lang="en-US" altLang="zh-CN" b="1" dirty="0">
              <a:solidFill>
                <a:srgbClr val="FF66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FF6600"/>
                </a:solidFill>
              </a:rPr>
              <a:t>Does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profits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have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seasonality?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59A63F-7A0F-05F8-0A51-DAA3C6D53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19" y="1126156"/>
            <a:ext cx="3723534" cy="560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4F09FFC-737A-005A-E742-B980F4D12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9742" y="1126156"/>
            <a:ext cx="3549182" cy="560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ACB06C4-5C00-9170-FB13-4DC1D76DE1A8}"/>
              </a:ext>
            </a:extLst>
          </p:cNvPr>
          <p:cNvCxnSpPr>
            <a:cxnSpLocks/>
          </p:cNvCxnSpPr>
          <p:nvPr/>
        </p:nvCxnSpPr>
        <p:spPr>
          <a:xfrm flipH="1">
            <a:off x="3922353" y="1501541"/>
            <a:ext cx="5148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F2EEB3-F3C4-8256-50D1-427A8A05718B}"/>
              </a:ext>
            </a:extLst>
          </p:cNvPr>
          <p:cNvSpPr txBox="1"/>
          <p:nvPr/>
        </p:nvSpPr>
        <p:spPr>
          <a:xfrm>
            <a:off x="4430867" y="1316875"/>
            <a:ext cx="222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Yellow</a:t>
            </a:r>
            <a:r>
              <a:rPr lang="zh-CN" altLang="en-US" dirty="0"/>
              <a:t> </a:t>
            </a:r>
            <a:r>
              <a:rPr lang="en-US" altLang="zh-CN" dirty="0"/>
              <a:t>Cab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BE5951-1A32-015E-AE5F-24B24EA93639}"/>
              </a:ext>
            </a:extLst>
          </p:cNvPr>
          <p:cNvCxnSpPr>
            <a:cxnSpLocks/>
          </p:cNvCxnSpPr>
          <p:nvPr/>
        </p:nvCxnSpPr>
        <p:spPr>
          <a:xfrm>
            <a:off x="7891034" y="1491916"/>
            <a:ext cx="463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6AC3C63-EC77-FF1D-E015-5E950D34CF87}"/>
              </a:ext>
            </a:extLst>
          </p:cNvPr>
          <p:cNvSpPr txBox="1"/>
          <p:nvPr/>
        </p:nvSpPr>
        <p:spPr>
          <a:xfrm>
            <a:off x="6873985" y="1316875"/>
            <a:ext cx="222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Pink</a:t>
            </a:r>
            <a:r>
              <a:rPr lang="zh-CN" altLang="en-US" dirty="0"/>
              <a:t> </a:t>
            </a:r>
            <a:r>
              <a:rPr lang="en-US" altLang="zh-CN" dirty="0"/>
              <a:t>Cab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9F55B2-CE54-4F69-73CC-F1C951AD37ED}"/>
              </a:ext>
            </a:extLst>
          </p:cNvPr>
          <p:cNvSpPr txBox="1"/>
          <p:nvPr/>
        </p:nvSpPr>
        <p:spPr>
          <a:xfrm>
            <a:off x="4517467" y="3012708"/>
            <a:ext cx="33671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Yellow</a:t>
            </a:r>
            <a:r>
              <a:rPr lang="zh-CN" altLang="en-US" dirty="0"/>
              <a:t> </a:t>
            </a:r>
            <a:r>
              <a:rPr lang="en-US" altLang="zh-CN" dirty="0"/>
              <a:t>Cab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seasonality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middle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year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Pink</a:t>
            </a:r>
            <a:r>
              <a:rPr lang="zh-CN" altLang="en-US" dirty="0"/>
              <a:t> </a:t>
            </a:r>
            <a:r>
              <a:rPr lang="en-US" altLang="zh-CN" dirty="0"/>
              <a:t>Cab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seasonality</a:t>
            </a:r>
            <a:r>
              <a:rPr lang="zh-CN" altLang="en-US" dirty="0"/>
              <a:t> </a:t>
            </a:r>
            <a:r>
              <a:rPr lang="en-US" altLang="zh-CN" dirty="0"/>
              <a:t>around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end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year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average</a:t>
            </a:r>
            <a:r>
              <a:rPr lang="zh-CN" altLang="en-US" dirty="0"/>
              <a:t> </a:t>
            </a:r>
            <a:r>
              <a:rPr lang="en-US" altLang="zh-CN" dirty="0"/>
              <a:t>profits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companies</a:t>
            </a:r>
            <a:r>
              <a:rPr lang="zh-CN" altLang="en-US" dirty="0"/>
              <a:t> </a:t>
            </a:r>
            <a:r>
              <a:rPr lang="en-US" altLang="zh-CN" dirty="0"/>
              <a:t>trend</a:t>
            </a:r>
            <a:r>
              <a:rPr lang="zh-CN" altLang="en-US" dirty="0"/>
              <a:t> </a:t>
            </a:r>
            <a:r>
              <a:rPr lang="en-US" altLang="zh-CN" dirty="0"/>
              <a:t>downward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175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092E3DC-1203-B50E-EA23-688865F17204}"/>
              </a:ext>
            </a:extLst>
          </p:cNvPr>
          <p:cNvSpPr txBox="1">
            <a:spLocks/>
          </p:cNvSpPr>
          <p:nvPr/>
        </p:nvSpPr>
        <p:spPr>
          <a:xfrm rot="5400000">
            <a:off x="5603172" y="-5603173"/>
            <a:ext cx="985655" cy="12192001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FF6600"/>
                </a:solidFill>
              </a:rPr>
              <a:t>Assumption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4: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endParaRPr lang="en-US" altLang="zh-CN" b="1" dirty="0">
              <a:solidFill>
                <a:srgbClr val="FF66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FF6600"/>
                </a:solidFill>
              </a:rPr>
              <a:t>Is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the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number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of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customers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positively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related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to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the</a:t>
            </a:r>
            <a:r>
              <a:rPr lang="zh-CN" altLang="en-US" b="1" dirty="0">
                <a:solidFill>
                  <a:srgbClr val="FF6600"/>
                </a:solidFill>
              </a:rPr>
              <a:t> </a:t>
            </a:r>
            <a:r>
              <a:rPr lang="en-US" altLang="zh-CN" b="1" dirty="0">
                <a:solidFill>
                  <a:srgbClr val="FF6600"/>
                </a:solidFill>
              </a:rPr>
              <a:t>profits?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E8B242-121E-480A-A0D0-9C7605A413E6}"/>
              </a:ext>
            </a:extLst>
          </p:cNvPr>
          <p:cNvSpPr txBox="1"/>
          <p:nvPr/>
        </p:nvSpPr>
        <p:spPr>
          <a:xfrm>
            <a:off x="7360118" y="1951672"/>
            <a:ext cx="48318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looking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average</a:t>
            </a:r>
            <a:r>
              <a:rPr lang="zh-CN" altLang="en-US" dirty="0"/>
              <a:t> </a:t>
            </a:r>
            <a:r>
              <a:rPr lang="en-US" altLang="zh-CN" dirty="0"/>
              <a:t>profits</a:t>
            </a:r>
            <a:r>
              <a:rPr lang="zh-CN" altLang="en-US" dirty="0"/>
              <a:t> </a:t>
            </a:r>
            <a:r>
              <a:rPr lang="en-US" altLang="zh-CN" dirty="0"/>
              <a:t>throughout</a:t>
            </a:r>
            <a:r>
              <a:rPr lang="zh-CN" altLang="en-US" dirty="0"/>
              <a:t> </a:t>
            </a:r>
            <a:r>
              <a:rPr lang="en-US" altLang="zh-CN" dirty="0"/>
              <a:t>three</a:t>
            </a:r>
            <a:r>
              <a:rPr lang="zh-CN" altLang="en-US" dirty="0"/>
              <a:t> </a:t>
            </a:r>
            <a:r>
              <a:rPr lang="en-US" altLang="zh-CN" dirty="0"/>
              <a:t>years,</a:t>
            </a:r>
            <a:r>
              <a:rPr lang="zh-CN" altLang="en-US" dirty="0"/>
              <a:t> </a:t>
            </a:r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companies</a:t>
            </a:r>
            <a:r>
              <a:rPr lang="zh-CN" altLang="en-US" dirty="0"/>
              <a:t> </a:t>
            </a:r>
            <a:r>
              <a:rPr lang="en-US" altLang="zh-CN" dirty="0"/>
              <a:t>perform</a:t>
            </a:r>
            <a:r>
              <a:rPr lang="zh-CN" altLang="en-US" dirty="0"/>
              <a:t> </a:t>
            </a:r>
            <a:r>
              <a:rPr lang="en-US" altLang="zh-CN" dirty="0"/>
              <a:t>worse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2018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customers</a:t>
            </a:r>
            <a:r>
              <a:rPr lang="zh-CN" altLang="en-US" dirty="0"/>
              <a:t> </a:t>
            </a:r>
            <a:r>
              <a:rPr lang="en-US" altLang="zh-CN" dirty="0"/>
              <a:t>goes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2017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less</a:t>
            </a:r>
            <a:r>
              <a:rPr lang="zh-CN" altLang="en-US" dirty="0"/>
              <a:t> </a:t>
            </a:r>
            <a:r>
              <a:rPr lang="en-US" altLang="zh-CN" dirty="0"/>
              <a:t>profit,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indicates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profit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quality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Yellow</a:t>
            </a:r>
            <a:r>
              <a:rPr lang="zh-CN" altLang="en-US" dirty="0"/>
              <a:t> </a:t>
            </a:r>
            <a:r>
              <a:rPr lang="en-US" altLang="zh-CN" dirty="0"/>
              <a:t>Cab</a:t>
            </a:r>
            <a:r>
              <a:rPr lang="zh-CN" altLang="en-US" dirty="0"/>
              <a:t> </a:t>
            </a:r>
            <a:r>
              <a:rPr lang="en-US" altLang="zh-CN" dirty="0"/>
              <a:t>still,</a:t>
            </a:r>
            <a:r>
              <a:rPr lang="zh-CN" altLang="en-US" dirty="0"/>
              <a:t> </a:t>
            </a:r>
            <a:r>
              <a:rPr lang="en-US" altLang="zh-CN" dirty="0"/>
              <a:t>however,</a:t>
            </a:r>
            <a:r>
              <a:rPr lang="zh-CN" altLang="en-US" dirty="0"/>
              <a:t> </a:t>
            </a:r>
            <a:r>
              <a:rPr lang="en-US" altLang="zh-CN" dirty="0"/>
              <a:t>outperforms</a:t>
            </a:r>
            <a:r>
              <a:rPr lang="zh-CN" altLang="en-US" dirty="0"/>
              <a:t> </a:t>
            </a:r>
            <a:r>
              <a:rPr lang="en-US" altLang="zh-CN" dirty="0"/>
              <a:t>Pink</a:t>
            </a:r>
            <a:r>
              <a:rPr lang="zh-CN" altLang="en-US" dirty="0"/>
              <a:t> </a:t>
            </a:r>
            <a:r>
              <a:rPr lang="en-US" altLang="zh-CN" dirty="0"/>
              <a:t>Cab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2142AFCD-E764-615F-A8F5-094AE4DC4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08" y="1081908"/>
            <a:ext cx="7005711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276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284</TotalTime>
  <Words>682</Words>
  <Application>Microsoft Macintosh PowerPoint</Application>
  <PresentationFormat>Widescreen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Luo, Siming</dc:creator>
  <cp:lastModifiedBy>Luo, Siming</cp:lastModifiedBy>
  <cp:revision>3</cp:revision>
  <dcterms:created xsi:type="dcterms:W3CDTF">2022-12-20T19:29:02Z</dcterms:created>
  <dcterms:modified xsi:type="dcterms:W3CDTF">2022-12-21T00:13:06Z</dcterms:modified>
</cp:coreProperties>
</file>