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0033" y="802894"/>
            <a:ext cx="658393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869" y="2133600"/>
            <a:ext cx="8215630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lang="en-IN" sz="2800" spc="-10" dirty="0" smtClean="0">
                <a:solidFill>
                  <a:srgbClr val="001F5F"/>
                </a:solidFill>
                <a:latin typeface="Arial Black"/>
                <a:cs typeface="Arial Black"/>
              </a:rPr>
              <a:t>Created</a:t>
            </a:r>
            <a:r>
              <a:rPr sz="2800" spc="10" smtClean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2800" spc="-10" smtClean="0">
                <a:solidFill>
                  <a:srgbClr val="001F5F"/>
                </a:solidFill>
                <a:latin typeface="Arial Black"/>
                <a:cs typeface="Arial Black"/>
              </a:rPr>
              <a:t>by:</a:t>
            </a:r>
            <a:endParaRPr lang="en-IN" sz="2800" spc="-10" dirty="0" smtClean="0">
              <a:solidFill>
                <a:srgbClr val="001F5F"/>
              </a:solidFill>
              <a:latin typeface="Arial Black"/>
              <a:cs typeface="Arial Black"/>
            </a:endParaRPr>
          </a:p>
          <a:p>
            <a:pPr marR="635" algn="ctr">
              <a:lnSpc>
                <a:spcPct val="100000"/>
              </a:lnSpc>
              <a:spcBef>
                <a:spcPts val="95"/>
              </a:spcBef>
            </a:pPr>
            <a:endParaRPr lang="en-IN" sz="2800" spc="-10" dirty="0">
              <a:solidFill>
                <a:srgbClr val="001F5F"/>
              </a:solidFill>
              <a:latin typeface="Arial Black"/>
              <a:cs typeface="Arial Black"/>
            </a:endParaRPr>
          </a:p>
          <a:p>
            <a:pPr marR="635">
              <a:lnSpc>
                <a:spcPct val="100000"/>
              </a:lnSpc>
              <a:spcBef>
                <a:spcPts val="95"/>
              </a:spcBef>
            </a:pPr>
            <a:r>
              <a:rPr lang="en-IN" sz="2800" spc="-10" dirty="0" smtClean="0">
                <a:solidFill>
                  <a:srgbClr val="001F5F"/>
                </a:solidFill>
                <a:latin typeface="Arial Black"/>
                <a:cs typeface="Arial Black"/>
              </a:rPr>
              <a:t> Enrollment No:-	     Name:-</a:t>
            </a:r>
          </a:p>
          <a:p>
            <a:pPr marR="635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latin typeface="Arial Black"/>
                <a:cs typeface="Arial Black"/>
              </a:rPr>
              <a:t> </a:t>
            </a:r>
            <a:r>
              <a:rPr lang="en-IN" sz="2800" dirty="0" smtClean="0">
                <a:latin typeface="Arial Black"/>
                <a:cs typeface="Arial Black"/>
              </a:rPr>
              <a:t>20SOECE13055	     DIPALI TANK</a:t>
            </a:r>
          </a:p>
          <a:p>
            <a:pPr marR="635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latin typeface="Arial Black"/>
                <a:cs typeface="Arial Black"/>
              </a:rPr>
              <a:t> </a:t>
            </a:r>
            <a:r>
              <a:rPr lang="en-IN" sz="2800" dirty="0" smtClean="0">
                <a:latin typeface="Arial Black"/>
                <a:cs typeface="Arial Black"/>
              </a:rPr>
              <a:t>20SOECE13011	     SPANA JETHVA</a:t>
            </a:r>
          </a:p>
          <a:p>
            <a:pPr marR="635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latin typeface="Arial Black"/>
                <a:cs typeface="Arial Black"/>
              </a:rPr>
              <a:t> </a:t>
            </a:r>
            <a:r>
              <a:rPr lang="en-IN" sz="2800" dirty="0" smtClean="0">
                <a:latin typeface="Arial Black"/>
                <a:cs typeface="Arial Black"/>
              </a:rPr>
              <a:t>20SOECE13057</a:t>
            </a:r>
            <a:r>
              <a:rPr lang="en-IN" sz="2800" dirty="0" smtClean="0">
                <a:latin typeface="Arial Black"/>
                <a:cs typeface="Arial Black"/>
              </a:rPr>
              <a:t>	     KIRTI SARDHARA</a:t>
            </a:r>
          </a:p>
          <a:p>
            <a:pPr marR="635">
              <a:lnSpc>
                <a:spcPct val="100000"/>
              </a:lnSpc>
              <a:spcBef>
                <a:spcPts val="95"/>
              </a:spcBef>
            </a:pPr>
            <a:r>
              <a:rPr lang="en-IN" sz="2800" dirty="0" smtClean="0">
                <a:latin typeface="Arial Black"/>
                <a:cs typeface="Arial Black"/>
              </a:rPr>
              <a:t> 20SOECE13039	     JANKI KARAVADIYA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0033" y="533400"/>
            <a:ext cx="658393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00"/>
              </a:spcBef>
            </a:pPr>
            <a:r>
              <a:rPr lang="en-IN" b="1" spc="-60" dirty="0" smtClean="0"/>
              <a:t>SMARTIES</a:t>
            </a:r>
            <a:br>
              <a:rPr lang="en-IN" b="1" spc="-60" dirty="0" smtClean="0"/>
            </a:br>
            <a:r>
              <a:rPr lang="en-IN" b="1" spc="-60" dirty="0" smtClean="0"/>
              <a:t> (E-LEARNINGSYSTEM)</a:t>
            </a:r>
            <a:endParaRPr b="1" spc="-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18999"/>
            <a:ext cx="5468620" cy="658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33600" algn="ctr">
              <a:lnSpc>
                <a:spcPct val="100000"/>
              </a:lnSpc>
              <a:spcBef>
                <a:spcPts val="105"/>
              </a:spcBef>
            </a:pPr>
            <a:r>
              <a:rPr sz="32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ADVANTAGES</a:t>
            </a:r>
            <a:r>
              <a:rPr sz="32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3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E-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endParaRPr sz="32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135" dirty="0">
                <a:latin typeface="Arial"/>
                <a:cs typeface="Arial"/>
              </a:rPr>
              <a:t>Easy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4" dirty="0">
                <a:latin typeface="Arial"/>
                <a:cs typeface="Arial"/>
              </a:rPr>
              <a:t>access</a:t>
            </a:r>
            <a:endParaRPr sz="320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spcBef>
                <a:spcPts val="1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45" dirty="0">
                <a:latin typeface="Arial"/>
                <a:cs typeface="Arial"/>
              </a:rPr>
              <a:t>Qualitative</a:t>
            </a:r>
            <a:endParaRPr sz="320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spcBef>
                <a:spcPts val="194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latin typeface="Arial"/>
                <a:cs typeface="Arial"/>
              </a:rPr>
              <a:t>Flexibility</a:t>
            </a:r>
            <a:endParaRPr sz="320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spcBef>
                <a:spcPts val="189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85" dirty="0">
                <a:latin typeface="Arial"/>
                <a:cs typeface="Arial"/>
              </a:rPr>
              <a:t>Effective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40" dirty="0">
                <a:latin typeface="Arial"/>
                <a:cs typeface="Arial"/>
              </a:rPr>
              <a:t>media</a:t>
            </a:r>
            <a:endParaRPr sz="320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spcBef>
                <a:spcPts val="194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5" dirty="0">
                <a:latin typeface="Arial"/>
                <a:cs typeface="Arial"/>
              </a:rPr>
              <a:t>Different </a:t>
            </a:r>
            <a:r>
              <a:rPr sz="3200" b="1" spc="20" dirty="0">
                <a:latin typeface="Arial"/>
                <a:cs typeface="Arial"/>
              </a:rPr>
              <a:t>learning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85" dirty="0">
                <a:latin typeface="Arial"/>
                <a:cs typeface="Arial"/>
              </a:rPr>
              <a:t>styles</a:t>
            </a:r>
            <a:endParaRPr sz="320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spcBef>
                <a:spcPts val="1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25" dirty="0">
                <a:latin typeface="Arial"/>
                <a:cs typeface="Arial"/>
              </a:rPr>
              <a:t>Individualized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10" dirty="0">
                <a:latin typeface="Arial"/>
                <a:cs typeface="Arial"/>
              </a:rPr>
              <a:t>instructions</a:t>
            </a:r>
            <a:endParaRPr sz="32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920"/>
              </a:spcBef>
              <a:buSzPct val="75000"/>
              <a:buFont typeface="Wingdings"/>
              <a:buChar char=""/>
              <a:tabLst>
                <a:tab pos="368300" algn="l"/>
              </a:tabLst>
            </a:pPr>
            <a:r>
              <a:rPr sz="3200" b="1" spc="-25" dirty="0">
                <a:latin typeface="Arial"/>
                <a:cs typeface="Arial"/>
              </a:rPr>
              <a:t>Interesting </a:t>
            </a:r>
            <a:r>
              <a:rPr sz="3200" b="1" spc="55" dirty="0">
                <a:latin typeface="Arial"/>
                <a:cs typeface="Arial"/>
              </a:rPr>
              <a:t>and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motivating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0"/>
            <a:ext cx="4343399" cy="3233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 smtClean="0"/>
              <a:t>3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171399"/>
            <a:ext cx="6238240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6702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DISAD</a:t>
            </a:r>
            <a:r>
              <a:rPr sz="3200" b="1" spc="-4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3200" b="1" spc="-27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AG</a:t>
            </a:r>
            <a:r>
              <a:rPr sz="32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S  </a:t>
            </a:r>
            <a:r>
              <a:rPr sz="3200" b="1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3200" b="1" spc="-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01F5F"/>
                </a:solidFill>
                <a:latin typeface="Times New Roman"/>
                <a:cs typeface="Times New Roman"/>
              </a:rPr>
              <a:t>E-LEARNING</a:t>
            </a:r>
            <a:endParaRPr lang="en-IN" sz="3200" b="1" dirty="0" smtClean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 marR="2867025" algn="ctr">
              <a:lnSpc>
                <a:spcPct val="100000"/>
              </a:lnSpc>
              <a:spcBef>
                <a:spcPts val="105"/>
              </a:spcBef>
            </a:pPr>
            <a:endParaRPr lang="en-IN" sz="3200" b="1" dirty="0" smtClean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337185" algn="l"/>
              </a:tabLst>
            </a:pPr>
            <a:r>
              <a:rPr sz="3200" b="1" spc="-110" smtClean="0">
                <a:latin typeface="Arial"/>
                <a:cs typeface="Arial"/>
              </a:rPr>
              <a:t>Lack </a:t>
            </a:r>
            <a:r>
              <a:rPr sz="3200" b="1" spc="30" dirty="0">
                <a:latin typeface="Arial"/>
                <a:cs typeface="Arial"/>
              </a:rPr>
              <a:t>of</a:t>
            </a:r>
            <a:r>
              <a:rPr sz="3200" b="1" spc="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equipment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925"/>
              </a:spcBef>
              <a:buFont typeface="Wingdings"/>
              <a:buChar char=""/>
              <a:tabLst>
                <a:tab pos="337185" algn="l"/>
              </a:tabLst>
            </a:pPr>
            <a:r>
              <a:rPr sz="3200" b="1" spc="-65" smtClean="0">
                <a:latin typeface="Arial"/>
                <a:cs typeface="Arial"/>
              </a:rPr>
              <a:t>Requires </a:t>
            </a:r>
            <a:r>
              <a:rPr sz="3200" b="1" spc="75" dirty="0">
                <a:latin typeface="Arial"/>
                <a:cs typeface="Arial"/>
              </a:rPr>
              <a:t>knowledge </a:t>
            </a:r>
            <a:r>
              <a:rPr sz="3200" b="1" spc="55" dirty="0">
                <a:latin typeface="Arial"/>
                <a:cs typeface="Arial"/>
              </a:rPr>
              <a:t>and</a:t>
            </a:r>
            <a:r>
              <a:rPr sz="3200" b="1" spc="-100" dirty="0">
                <a:latin typeface="Arial"/>
                <a:cs typeface="Arial"/>
              </a:rPr>
              <a:t> skills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914"/>
              </a:spcBef>
              <a:buFont typeface="Wingdings"/>
              <a:buChar char=""/>
              <a:tabLst>
                <a:tab pos="337185" algn="l"/>
              </a:tabLst>
            </a:pPr>
            <a:r>
              <a:rPr sz="3200" b="1" spc="-15" dirty="0">
                <a:latin typeface="Arial"/>
                <a:cs typeface="Arial"/>
              </a:rPr>
              <a:t>Adverse </a:t>
            </a:r>
            <a:r>
              <a:rPr sz="3200" b="1" spc="-40" dirty="0">
                <a:latin typeface="Arial"/>
                <a:cs typeface="Arial"/>
              </a:rPr>
              <a:t>effect </a:t>
            </a:r>
            <a:r>
              <a:rPr sz="3200" b="1" spc="-25">
                <a:latin typeface="Arial"/>
                <a:cs typeface="Arial"/>
              </a:rPr>
              <a:t>on</a:t>
            </a:r>
            <a:r>
              <a:rPr sz="3200" b="1" spc="20">
                <a:latin typeface="Arial"/>
                <a:cs typeface="Arial"/>
              </a:rPr>
              <a:t> </a:t>
            </a:r>
            <a:r>
              <a:rPr sz="3200" b="1" spc="10" smtClean="0">
                <a:latin typeface="Arial"/>
                <a:cs typeface="Arial"/>
              </a:rPr>
              <a:t>health</a:t>
            </a:r>
            <a:endParaRPr lang="en-IN" sz="3200" b="1" spc="10" dirty="0" smtClean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914"/>
              </a:spcBef>
              <a:buFont typeface="Wingdings"/>
              <a:buChar char=""/>
              <a:tabLst>
                <a:tab pos="337185" algn="l"/>
              </a:tabLst>
            </a:pPr>
            <a:r>
              <a:rPr lang="en-IN" sz="3200" b="1" spc="10" dirty="0" smtClean="0">
                <a:latin typeface="Arial"/>
                <a:cs typeface="Arial"/>
              </a:rPr>
              <a:t>Cheating prevention during online assessments</a:t>
            </a:r>
          </a:p>
          <a:p>
            <a:pPr marL="336550" indent="-324485">
              <a:lnSpc>
                <a:spcPct val="100000"/>
              </a:lnSpc>
              <a:spcBef>
                <a:spcPts val="1914"/>
              </a:spcBef>
              <a:buFont typeface="Wingdings"/>
              <a:buChar char=""/>
              <a:tabLst>
                <a:tab pos="337185" algn="l"/>
              </a:tabLst>
            </a:pPr>
            <a:r>
              <a:rPr lang="en-IN" sz="3200" b="1" spc="10" dirty="0" smtClean="0">
                <a:latin typeface="Arial"/>
                <a:cs typeface="Arial"/>
              </a:rPr>
              <a:t>Lacks face-to-face communication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28599"/>
            <a:ext cx="3928199" cy="251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838200"/>
            <a:ext cx="7819644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33400"/>
            <a:ext cx="81534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04800"/>
            <a:ext cx="8305800" cy="617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400557"/>
            <a:ext cx="8399145" cy="5314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CONCEPT</a:t>
            </a:r>
            <a:endParaRPr sz="3200" b="1">
              <a:latin typeface="Times New Roman"/>
              <a:cs typeface="Times New Roman"/>
            </a:endParaRPr>
          </a:p>
          <a:p>
            <a:pPr marL="12700" marR="405130">
              <a:lnSpc>
                <a:spcPct val="100000"/>
              </a:lnSpc>
              <a:spcBef>
                <a:spcPts val="2640"/>
              </a:spcBef>
              <a:buSzPct val="75000"/>
              <a:buFont typeface="Wingdings"/>
              <a:buChar char=""/>
              <a:tabLst>
                <a:tab pos="229235" algn="l"/>
              </a:tabLst>
            </a:pPr>
            <a:r>
              <a:rPr sz="3200" b="1" spc="-55" dirty="0">
                <a:latin typeface="Arial"/>
                <a:cs typeface="Arial"/>
              </a:rPr>
              <a:t>E-learning </a:t>
            </a:r>
            <a:r>
              <a:rPr sz="3200" b="1" spc="-185" dirty="0">
                <a:latin typeface="Arial"/>
                <a:cs typeface="Arial"/>
              </a:rPr>
              <a:t>is </a:t>
            </a:r>
            <a:r>
              <a:rPr sz="3200" b="1" spc="60" dirty="0">
                <a:latin typeface="Arial"/>
                <a:cs typeface="Arial"/>
              </a:rPr>
              <a:t>an </a:t>
            </a:r>
            <a:r>
              <a:rPr sz="3200" b="1" spc="45" dirty="0">
                <a:latin typeface="Arial"/>
                <a:cs typeface="Arial"/>
              </a:rPr>
              <a:t>abbreviation </a:t>
            </a:r>
            <a:r>
              <a:rPr sz="3200" b="1" spc="30" dirty="0">
                <a:latin typeface="Arial"/>
                <a:cs typeface="Arial"/>
              </a:rPr>
              <a:t>of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15" dirty="0">
                <a:latin typeface="Arial"/>
                <a:cs typeface="Arial"/>
              </a:rPr>
              <a:t>term  </a:t>
            </a:r>
            <a:r>
              <a:rPr sz="3200" b="1" spc="-75" dirty="0">
                <a:latin typeface="Arial"/>
                <a:cs typeface="Arial"/>
              </a:rPr>
              <a:t>electronic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learning.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3300">
              <a:latin typeface="Arial"/>
              <a:cs typeface="Arial"/>
            </a:endParaRPr>
          </a:p>
          <a:p>
            <a:pPr marL="12700" marR="127000">
              <a:lnSpc>
                <a:spcPct val="100000"/>
              </a:lnSpc>
              <a:buFont typeface="Wingdings"/>
              <a:buChar char=""/>
              <a:tabLst>
                <a:tab pos="311785" algn="l"/>
              </a:tabLst>
            </a:pPr>
            <a:r>
              <a:rPr sz="3200" b="1" spc="-55" dirty="0">
                <a:latin typeface="Arial"/>
                <a:cs typeface="Arial"/>
              </a:rPr>
              <a:t>E-learning </a:t>
            </a:r>
            <a:r>
              <a:rPr sz="3200" b="1" spc="-185" dirty="0">
                <a:latin typeface="Arial"/>
                <a:cs typeface="Arial"/>
              </a:rPr>
              <a:t>is </a:t>
            </a:r>
            <a:r>
              <a:rPr sz="3200" b="1" spc="204" dirty="0">
                <a:latin typeface="Arial"/>
                <a:cs typeface="Arial"/>
              </a:rPr>
              <a:t>a </a:t>
            </a:r>
            <a:r>
              <a:rPr sz="3200" b="1" spc="-35" dirty="0">
                <a:latin typeface="Arial"/>
                <a:cs typeface="Arial"/>
              </a:rPr>
              <a:t>technology </a:t>
            </a:r>
            <a:r>
              <a:rPr sz="3200" b="1" spc="-30" dirty="0">
                <a:latin typeface="Arial"/>
                <a:cs typeface="Arial"/>
              </a:rPr>
              <a:t>which </a:t>
            </a:r>
            <a:r>
              <a:rPr sz="3200" b="1" spc="-80" dirty="0">
                <a:latin typeface="Arial"/>
                <a:cs typeface="Arial"/>
              </a:rPr>
              <a:t>supports  </a:t>
            </a:r>
            <a:r>
              <a:rPr sz="3200" b="1" spc="-40" dirty="0">
                <a:latin typeface="Arial"/>
                <a:cs typeface="Arial"/>
              </a:rPr>
              <a:t>teaching </a:t>
            </a:r>
            <a:r>
              <a:rPr sz="3200" b="1" spc="50" dirty="0">
                <a:latin typeface="Arial"/>
                <a:cs typeface="Arial"/>
              </a:rPr>
              <a:t>and </a:t>
            </a:r>
            <a:r>
              <a:rPr sz="3200" b="1" spc="15" dirty="0">
                <a:latin typeface="Arial"/>
                <a:cs typeface="Arial"/>
              </a:rPr>
              <a:t>learning </a:t>
            </a:r>
            <a:r>
              <a:rPr sz="3200" b="1" spc="-95" dirty="0">
                <a:latin typeface="Arial"/>
                <a:cs typeface="Arial"/>
              </a:rPr>
              <a:t>using </a:t>
            </a:r>
            <a:r>
              <a:rPr sz="3200" b="1" spc="204" dirty="0">
                <a:latin typeface="Arial"/>
                <a:cs typeface="Arial"/>
              </a:rPr>
              <a:t>a </a:t>
            </a:r>
            <a:r>
              <a:rPr sz="3200" b="1" spc="-45" dirty="0">
                <a:latin typeface="Arial"/>
                <a:cs typeface="Arial"/>
              </a:rPr>
              <a:t>computer  </a:t>
            </a:r>
            <a:r>
              <a:rPr sz="3200" b="1" spc="165" dirty="0">
                <a:latin typeface="Arial"/>
                <a:cs typeface="Arial"/>
              </a:rPr>
              <a:t>web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technology.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"/>
              <a:tabLst>
                <a:tab pos="311785" algn="l"/>
              </a:tabLst>
            </a:pPr>
            <a:r>
              <a:rPr sz="3200" b="1" spc="-235" dirty="0">
                <a:latin typeface="Arial"/>
                <a:cs typeface="Arial"/>
              </a:rPr>
              <a:t>Focus </a:t>
            </a:r>
            <a:r>
              <a:rPr sz="3200" b="1" spc="-25" dirty="0">
                <a:latin typeface="Arial"/>
                <a:cs typeface="Arial"/>
              </a:rPr>
              <a:t>on </a:t>
            </a:r>
            <a:r>
              <a:rPr sz="3200" b="1" spc="-10" dirty="0">
                <a:latin typeface="Arial"/>
                <a:cs typeface="Arial"/>
              </a:rPr>
              <a:t>Learner </a:t>
            </a:r>
            <a:r>
              <a:rPr sz="3200" b="1" spc="140" dirty="0">
                <a:latin typeface="Arial"/>
                <a:cs typeface="Arial"/>
              </a:rPr>
              <a:t>– </a:t>
            </a:r>
            <a:r>
              <a:rPr sz="3200" b="1" spc="-70" dirty="0">
                <a:latin typeface="Arial"/>
                <a:cs typeface="Arial"/>
              </a:rPr>
              <a:t>Designing, </a:t>
            </a:r>
            <a:r>
              <a:rPr sz="3200" b="1" spc="-5" dirty="0">
                <a:latin typeface="Arial"/>
                <a:cs typeface="Arial"/>
              </a:rPr>
              <a:t>developing,  </a:t>
            </a:r>
            <a:r>
              <a:rPr sz="3200" b="1" spc="10" dirty="0">
                <a:latin typeface="Arial"/>
                <a:cs typeface="Arial"/>
              </a:rPr>
              <a:t>delivering </a:t>
            </a:r>
            <a:r>
              <a:rPr sz="3200" b="1" spc="50" dirty="0">
                <a:latin typeface="Arial"/>
                <a:cs typeface="Arial"/>
              </a:rPr>
              <a:t>and </a:t>
            </a:r>
            <a:r>
              <a:rPr sz="3200" b="1" spc="-135" dirty="0">
                <a:latin typeface="Arial"/>
                <a:cs typeface="Arial"/>
              </a:rPr>
              <a:t>assessing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learning.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476757"/>
            <a:ext cx="7850505" cy="5053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1904364" algn="l"/>
              </a:tabLst>
            </a:pPr>
            <a:r>
              <a:rPr sz="32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NATURE	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32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E-LEARNING</a:t>
            </a:r>
            <a:endParaRPr sz="32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buFont typeface="Wingdings"/>
              <a:buChar char=""/>
              <a:tabLst>
                <a:tab pos="525145" algn="l"/>
              </a:tabLst>
            </a:pPr>
            <a:r>
              <a:rPr sz="3600" b="1" dirty="0">
                <a:latin typeface="Arial"/>
                <a:cs typeface="Arial"/>
              </a:rPr>
              <a:t>Empowered </a:t>
            </a:r>
            <a:r>
              <a:rPr sz="3600" b="1" spc="105" dirty="0">
                <a:latin typeface="Arial"/>
                <a:cs typeface="Arial"/>
              </a:rPr>
              <a:t>by </a:t>
            </a:r>
            <a:r>
              <a:rPr sz="3600" b="1" spc="20" dirty="0">
                <a:latin typeface="Arial"/>
                <a:cs typeface="Arial"/>
              </a:rPr>
              <a:t>digital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technology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"/>
            </a:pPr>
            <a:endParaRPr sz="3700">
              <a:latin typeface="Arial"/>
              <a:cs typeface="Arial"/>
            </a:endParaRPr>
          </a:p>
          <a:p>
            <a:pPr marL="547370" indent="-535305">
              <a:lnSpc>
                <a:spcPct val="100000"/>
              </a:lnSpc>
              <a:buFont typeface="Wingdings"/>
              <a:buChar char=""/>
              <a:tabLst>
                <a:tab pos="548005" algn="l"/>
              </a:tabLst>
            </a:pPr>
            <a:r>
              <a:rPr sz="3600" b="1" spc="-50" dirty="0">
                <a:latin typeface="Arial"/>
                <a:cs typeface="Arial"/>
              </a:rPr>
              <a:t>Computer </a:t>
            </a:r>
            <a:r>
              <a:rPr sz="3600" b="1" spc="-45" dirty="0">
                <a:latin typeface="Arial"/>
                <a:cs typeface="Arial"/>
              </a:rPr>
              <a:t>enhanced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learning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750">
              <a:latin typeface="Arial"/>
              <a:cs typeface="Arial"/>
            </a:endParaRPr>
          </a:p>
          <a:p>
            <a:pPr marL="547370" indent="-535305">
              <a:lnSpc>
                <a:spcPct val="100000"/>
              </a:lnSpc>
              <a:buFont typeface="Wingdings"/>
              <a:buChar char=""/>
              <a:tabLst>
                <a:tab pos="548005" algn="l"/>
              </a:tabLst>
            </a:pPr>
            <a:r>
              <a:rPr sz="3600" b="1" spc="-90" dirty="0">
                <a:latin typeface="Arial"/>
                <a:cs typeface="Arial"/>
              </a:rPr>
              <a:t>Technology </a:t>
            </a:r>
            <a:r>
              <a:rPr sz="3600" b="1" spc="-45" dirty="0">
                <a:latin typeface="Arial"/>
                <a:cs typeface="Arial"/>
              </a:rPr>
              <a:t>enhanced</a:t>
            </a:r>
            <a:r>
              <a:rPr sz="3600" b="1" spc="114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learning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750">
              <a:latin typeface="Arial"/>
              <a:cs typeface="Arial"/>
            </a:endParaRPr>
          </a:p>
          <a:p>
            <a:pPr marL="547370" indent="-535305">
              <a:lnSpc>
                <a:spcPct val="100000"/>
              </a:lnSpc>
              <a:buFont typeface="Wingdings"/>
              <a:buChar char=""/>
              <a:tabLst>
                <a:tab pos="548005" algn="l"/>
              </a:tabLst>
            </a:pPr>
            <a:r>
              <a:rPr sz="3600" b="1" spc="-5" dirty="0">
                <a:latin typeface="Arial"/>
                <a:cs typeface="Arial"/>
              </a:rPr>
              <a:t>Online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learning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507238"/>
            <a:ext cx="7854950" cy="45143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CHARACTERISTICS OF E-</a:t>
            </a:r>
            <a:r>
              <a:rPr sz="3200" b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endParaRPr sz="32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247650">
              <a:lnSpc>
                <a:spcPct val="100000"/>
              </a:lnSpc>
              <a:buFont typeface="Wingdings"/>
              <a:buChar char=""/>
              <a:tabLst>
                <a:tab pos="488315" algn="l"/>
              </a:tabLst>
            </a:pPr>
            <a:r>
              <a:rPr sz="3200" b="1" spc="-55" smtClean="0">
                <a:latin typeface="Arial"/>
                <a:cs typeface="Arial"/>
              </a:rPr>
              <a:t>Confined </a:t>
            </a:r>
            <a:r>
              <a:rPr sz="3200" b="1" spc="10" dirty="0">
                <a:latin typeface="Arial"/>
                <a:cs typeface="Arial"/>
              </a:rPr>
              <a:t>to </a:t>
            </a:r>
            <a:r>
              <a:rPr sz="3200" b="1" spc="20" dirty="0">
                <a:latin typeface="Arial"/>
                <a:cs typeface="Arial"/>
              </a:rPr>
              <a:t>Web-based </a:t>
            </a:r>
            <a:r>
              <a:rPr sz="3200" b="1" spc="55" dirty="0">
                <a:latin typeface="Arial"/>
                <a:cs typeface="Arial"/>
              </a:rPr>
              <a:t>and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Internet-  </a:t>
            </a:r>
            <a:r>
              <a:rPr sz="3200" b="1" spc="-5" dirty="0">
                <a:latin typeface="Arial"/>
                <a:cs typeface="Arial"/>
              </a:rPr>
              <a:t>based learning.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3300">
              <a:latin typeface="Arial"/>
              <a:cs typeface="Arial"/>
            </a:endParaRPr>
          </a:p>
          <a:p>
            <a:pPr marL="487680" indent="-475615">
              <a:lnSpc>
                <a:spcPct val="100000"/>
              </a:lnSpc>
              <a:buFont typeface="Wingdings"/>
              <a:buChar char=""/>
              <a:tabLst>
                <a:tab pos="488315" algn="l"/>
              </a:tabLst>
            </a:pPr>
            <a:r>
              <a:rPr sz="3200" b="1" spc="105" dirty="0">
                <a:latin typeface="Arial"/>
                <a:cs typeface="Arial"/>
              </a:rPr>
              <a:t>More </a:t>
            </a:r>
            <a:r>
              <a:rPr sz="3200" b="1" spc="15" dirty="0">
                <a:latin typeface="Arial"/>
                <a:cs typeface="Arial"/>
              </a:rPr>
              <a:t>than </a:t>
            </a:r>
            <a:r>
              <a:rPr sz="3200" b="1" spc="-35" dirty="0">
                <a:latin typeface="Arial"/>
                <a:cs typeface="Arial"/>
              </a:rPr>
              <a:t>on-line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learning.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buFont typeface="Wingdings"/>
              <a:buChar char=""/>
              <a:tabLst>
                <a:tab pos="376555" algn="l"/>
              </a:tabLst>
            </a:pPr>
            <a:r>
              <a:rPr sz="3200" b="1" spc="-130" dirty="0">
                <a:latin typeface="Arial"/>
                <a:cs typeface="Arial"/>
              </a:rPr>
              <a:t>Exclusion </a:t>
            </a:r>
            <a:r>
              <a:rPr sz="3200" b="1" spc="30" dirty="0">
                <a:latin typeface="Arial"/>
                <a:cs typeface="Arial"/>
              </a:rPr>
              <a:t>of </a:t>
            </a:r>
            <a:r>
              <a:rPr sz="3200" b="1" spc="-15" dirty="0">
                <a:latin typeface="Arial"/>
                <a:cs typeface="Arial"/>
              </a:rPr>
              <a:t>non-Internet </a:t>
            </a:r>
            <a:r>
              <a:rPr sz="3200" b="1" spc="50" dirty="0">
                <a:latin typeface="Arial"/>
                <a:cs typeface="Arial"/>
              </a:rPr>
              <a:t>and </a:t>
            </a:r>
            <a:r>
              <a:rPr sz="3200" b="1" spc="15" dirty="0">
                <a:latin typeface="Arial"/>
                <a:cs typeface="Arial"/>
              </a:rPr>
              <a:t>non-Web  </a:t>
            </a:r>
            <a:r>
              <a:rPr sz="3200" b="1" spc="-45" dirty="0">
                <a:latin typeface="Arial"/>
                <a:cs typeface="Arial"/>
              </a:rPr>
              <a:t>technology.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8" y="324357"/>
            <a:ext cx="52552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MODES OF E-</a:t>
            </a:r>
            <a:r>
              <a:rPr sz="32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endParaRPr sz="3200" b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648" y="1188465"/>
            <a:ext cx="3761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solidFill>
                  <a:srgbClr val="000000"/>
                </a:solidFill>
                <a:latin typeface="Arial"/>
                <a:cs typeface="Arial"/>
              </a:rPr>
              <a:t>Support</a:t>
            </a:r>
            <a:r>
              <a:rPr b="1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7121" y="3383660"/>
            <a:ext cx="371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latin typeface="Arial"/>
                <a:cs typeface="Arial"/>
              </a:rPr>
              <a:t>Blended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learning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231" y="5581294"/>
            <a:ext cx="439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latin typeface="Arial"/>
                <a:cs typeface="Arial"/>
              </a:rPr>
              <a:t>Complete </a:t>
            </a:r>
            <a:r>
              <a:rPr sz="3600" b="1" spc="10" dirty="0">
                <a:latin typeface="Arial"/>
                <a:cs typeface="Arial"/>
              </a:rPr>
              <a:t>e-learning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9400" y="685800"/>
            <a:ext cx="2162555" cy="2371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093208" y="1359408"/>
            <a:ext cx="1004569" cy="330835"/>
            <a:chOff x="5093208" y="1359408"/>
            <a:chExt cx="1004569" cy="330835"/>
          </a:xfrm>
        </p:grpSpPr>
        <p:sp>
          <p:nvSpPr>
            <p:cNvPr id="9" name="object 9"/>
            <p:cNvSpPr/>
            <p:nvPr/>
          </p:nvSpPr>
          <p:spPr>
            <a:xfrm>
              <a:off x="5106162" y="1372362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826008" y="0"/>
                  </a:moveTo>
                  <a:lnTo>
                    <a:pt x="826008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826008" y="228600"/>
                  </a:lnTo>
                  <a:lnTo>
                    <a:pt x="826008" y="304800"/>
                  </a:lnTo>
                  <a:lnTo>
                    <a:pt x="978408" y="152400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6162" y="1372362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0" y="76200"/>
                  </a:moveTo>
                  <a:lnTo>
                    <a:pt x="826008" y="76200"/>
                  </a:lnTo>
                  <a:lnTo>
                    <a:pt x="826008" y="0"/>
                  </a:lnTo>
                  <a:lnTo>
                    <a:pt x="978408" y="152400"/>
                  </a:lnTo>
                  <a:lnTo>
                    <a:pt x="826008" y="304800"/>
                  </a:lnTo>
                  <a:lnTo>
                    <a:pt x="826008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4800" y="1981200"/>
            <a:ext cx="2695956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188207" y="3569208"/>
            <a:ext cx="1004569" cy="330835"/>
            <a:chOff x="3188207" y="3569208"/>
            <a:chExt cx="1004569" cy="330835"/>
          </a:xfrm>
        </p:grpSpPr>
        <p:sp>
          <p:nvSpPr>
            <p:cNvPr id="13" name="object 13"/>
            <p:cNvSpPr/>
            <p:nvPr/>
          </p:nvSpPr>
          <p:spPr>
            <a:xfrm>
              <a:off x="3201161" y="3582162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978408" y="228600"/>
                  </a:lnTo>
                  <a:lnTo>
                    <a:pt x="978408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1161" y="3582162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0" y="15240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978408" y="76200"/>
                  </a:lnTo>
                  <a:lnTo>
                    <a:pt x="978408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943600" y="4572000"/>
            <a:ext cx="2991611" cy="205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788408" y="5855208"/>
            <a:ext cx="1004569" cy="330835"/>
            <a:chOff x="4788408" y="5855208"/>
            <a:chExt cx="1004569" cy="330835"/>
          </a:xfrm>
        </p:grpSpPr>
        <p:sp>
          <p:nvSpPr>
            <p:cNvPr id="17" name="object 17"/>
            <p:cNvSpPr/>
            <p:nvPr/>
          </p:nvSpPr>
          <p:spPr>
            <a:xfrm>
              <a:off x="4801362" y="5868162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826008" y="0"/>
                  </a:moveTo>
                  <a:lnTo>
                    <a:pt x="826008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826008" y="228600"/>
                  </a:lnTo>
                  <a:lnTo>
                    <a:pt x="826008" y="304800"/>
                  </a:lnTo>
                  <a:lnTo>
                    <a:pt x="978408" y="152400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1362" y="5868162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0" y="76200"/>
                  </a:moveTo>
                  <a:lnTo>
                    <a:pt x="826008" y="76200"/>
                  </a:lnTo>
                  <a:lnTo>
                    <a:pt x="826008" y="0"/>
                  </a:lnTo>
                  <a:lnTo>
                    <a:pt x="978408" y="152400"/>
                  </a:lnTo>
                  <a:lnTo>
                    <a:pt x="826008" y="304800"/>
                  </a:lnTo>
                  <a:lnTo>
                    <a:pt x="826008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247599"/>
            <a:ext cx="4974590" cy="18370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E- </a:t>
            </a:r>
            <a:r>
              <a:rPr sz="3200" b="1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r>
              <a:rPr sz="3200" b="1" spc="-7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-70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200" b="1" spc="-40" smtClean="0">
                <a:solidFill>
                  <a:srgbClr val="001F5F"/>
                </a:solidFill>
                <a:latin typeface="Times New Roman"/>
                <a:cs typeface="Times New Roman"/>
              </a:rPr>
              <a:t>ATERIALS</a:t>
            </a:r>
            <a:endParaRPr sz="3200" b="1">
              <a:latin typeface="Times New Roman"/>
              <a:cs typeface="Times New Roman"/>
            </a:endParaRPr>
          </a:p>
          <a:p>
            <a:pPr marL="477520" indent="-464820">
              <a:lnSpc>
                <a:spcPct val="100000"/>
              </a:lnSpc>
              <a:spcBef>
                <a:spcPts val="2700"/>
              </a:spcBef>
              <a:buFont typeface="Wingdings"/>
              <a:buChar char=""/>
              <a:tabLst>
                <a:tab pos="477520" algn="l"/>
              </a:tabLst>
            </a:pPr>
            <a:r>
              <a:rPr sz="3200" b="1" spc="-325" dirty="0">
                <a:latin typeface="Arial"/>
                <a:cs typeface="Arial"/>
              </a:rPr>
              <a:t>E-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90" dirty="0">
                <a:latin typeface="Arial"/>
                <a:cs typeface="Arial"/>
              </a:rPr>
              <a:t>TEXTBOOK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990600"/>
            <a:ext cx="3299459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102608" y="1207008"/>
            <a:ext cx="1004569" cy="739140"/>
            <a:chOff x="4102608" y="1207008"/>
            <a:chExt cx="1004569" cy="739140"/>
          </a:xfrm>
        </p:grpSpPr>
        <p:sp>
          <p:nvSpPr>
            <p:cNvPr id="6" name="object 6"/>
            <p:cNvSpPr/>
            <p:nvPr/>
          </p:nvSpPr>
          <p:spPr>
            <a:xfrm>
              <a:off x="4115562" y="1219962"/>
              <a:ext cx="978535" cy="713740"/>
            </a:xfrm>
            <a:custGeom>
              <a:avLst/>
              <a:gdLst/>
              <a:ahLst/>
              <a:cxnLst/>
              <a:rect l="l" t="t" r="r" b="b"/>
              <a:pathLst>
                <a:path w="978535" h="713739">
                  <a:moveTo>
                    <a:pt x="621791" y="0"/>
                  </a:moveTo>
                  <a:lnTo>
                    <a:pt x="621791" y="178308"/>
                  </a:lnTo>
                  <a:lnTo>
                    <a:pt x="0" y="178308"/>
                  </a:lnTo>
                  <a:lnTo>
                    <a:pt x="0" y="534924"/>
                  </a:lnTo>
                  <a:lnTo>
                    <a:pt x="621791" y="534924"/>
                  </a:lnTo>
                  <a:lnTo>
                    <a:pt x="621791" y="713232"/>
                  </a:lnTo>
                  <a:lnTo>
                    <a:pt x="978408" y="356615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5562" y="1219962"/>
              <a:ext cx="978535" cy="713740"/>
            </a:xfrm>
            <a:custGeom>
              <a:avLst/>
              <a:gdLst/>
              <a:ahLst/>
              <a:cxnLst/>
              <a:rect l="l" t="t" r="r" b="b"/>
              <a:pathLst>
                <a:path w="978535" h="713739">
                  <a:moveTo>
                    <a:pt x="0" y="178308"/>
                  </a:moveTo>
                  <a:lnTo>
                    <a:pt x="621791" y="178308"/>
                  </a:lnTo>
                  <a:lnTo>
                    <a:pt x="621791" y="0"/>
                  </a:lnTo>
                  <a:lnTo>
                    <a:pt x="978408" y="356615"/>
                  </a:lnTo>
                  <a:lnTo>
                    <a:pt x="621791" y="713232"/>
                  </a:lnTo>
                  <a:lnTo>
                    <a:pt x="621791" y="534924"/>
                  </a:lnTo>
                  <a:lnTo>
                    <a:pt x="0" y="534924"/>
                  </a:lnTo>
                  <a:lnTo>
                    <a:pt x="0" y="1783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8600" y="3276600"/>
            <a:ext cx="4366260" cy="327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9809" y="4699253"/>
            <a:ext cx="2935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spc="-170" dirty="0">
                <a:latin typeface="Arial"/>
                <a:cs typeface="Arial"/>
              </a:rPr>
              <a:t>E-JOURNALS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4608" y="4712208"/>
            <a:ext cx="1016635" cy="711835"/>
            <a:chOff x="4864608" y="4712208"/>
            <a:chExt cx="1016635" cy="711835"/>
          </a:xfrm>
        </p:grpSpPr>
        <p:sp>
          <p:nvSpPr>
            <p:cNvPr id="11" name="object 11"/>
            <p:cNvSpPr/>
            <p:nvPr/>
          </p:nvSpPr>
          <p:spPr>
            <a:xfrm>
              <a:off x="4877562" y="4725162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342900" y="0"/>
                  </a:moveTo>
                  <a:lnTo>
                    <a:pt x="0" y="342900"/>
                  </a:lnTo>
                  <a:lnTo>
                    <a:pt x="342900" y="685800"/>
                  </a:lnTo>
                  <a:lnTo>
                    <a:pt x="342900" y="514350"/>
                  </a:lnTo>
                  <a:lnTo>
                    <a:pt x="990600" y="514350"/>
                  </a:lnTo>
                  <a:lnTo>
                    <a:pt x="990600" y="171450"/>
                  </a:lnTo>
                  <a:lnTo>
                    <a:pt x="342900" y="1714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7562" y="4725162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342900"/>
                  </a:moveTo>
                  <a:lnTo>
                    <a:pt x="342900" y="0"/>
                  </a:lnTo>
                  <a:lnTo>
                    <a:pt x="342900" y="171450"/>
                  </a:lnTo>
                  <a:lnTo>
                    <a:pt x="990600" y="171450"/>
                  </a:lnTo>
                  <a:lnTo>
                    <a:pt x="990600" y="514350"/>
                  </a:lnTo>
                  <a:lnTo>
                    <a:pt x="342900" y="514350"/>
                  </a:lnTo>
                  <a:lnTo>
                    <a:pt x="342900" y="68580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600200"/>
            <a:ext cx="75438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33400"/>
            <a:ext cx="680120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 indent="-465455" algn="ctr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78155" algn="l"/>
              </a:tabLst>
            </a:pPr>
            <a:r>
              <a:rPr sz="3200" b="1" spc="-35" smtClean="0">
                <a:solidFill>
                  <a:schemeClr val="tx2"/>
                </a:solidFill>
                <a:latin typeface="Times New Roman"/>
                <a:cs typeface="Times New Roman"/>
              </a:rPr>
              <a:t>DIGITAL</a:t>
            </a:r>
            <a:r>
              <a:rPr lang="en-IN" sz="3200" b="1" spc="-35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spc="-24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chemeClr val="tx2"/>
                </a:solidFill>
                <a:latin typeface="Times New Roman"/>
                <a:cs typeface="Times New Roman"/>
              </a:rPr>
              <a:t>LIBRARY</a:t>
            </a:r>
            <a:endParaRPr sz="3200" b="1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132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SMARTIES  (E-LEARNINGSYSTEM)</vt:lpstr>
      <vt:lpstr>Slide 2</vt:lpstr>
      <vt:lpstr>Slide 3</vt:lpstr>
      <vt:lpstr>Slide 4</vt:lpstr>
      <vt:lpstr>Slide 5</vt:lpstr>
      <vt:lpstr>Slide 6</vt:lpstr>
      <vt:lpstr>Support Learning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SMARTIES  (E-LEARNINGSYSTEM)</dc:title>
  <dc:creator>Yash</dc:creator>
  <cp:lastModifiedBy>BAPS</cp:lastModifiedBy>
  <cp:revision>2</cp:revision>
  <dcterms:created xsi:type="dcterms:W3CDTF">2021-02-17T13:02:16Z</dcterms:created>
  <dcterms:modified xsi:type="dcterms:W3CDTF">2021-02-17T13:24:49Z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2021-02-17T00:00:00Z</vt:filetime>
  </property>
</Properties>
</file>