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2" r:id="rId4"/>
    <p:sldId id="264" r:id="rId5"/>
    <p:sldId id="263" r:id="rId6"/>
    <p:sldId id="265" r:id="rId7"/>
    <p:sldId id="267" r:id="rId8"/>
    <p:sldId id="268" r:id="rId9"/>
    <p:sldId id="266" r:id="rId10"/>
    <p:sldId id="269" r:id="rId11"/>
    <p:sldId id="261" r:id="rId12"/>
    <p:sldId id="257" r:id="rId13"/>
    <p:sldId id="270" r:id="rId14"/>
    <p:sldId id="271" r:id="rId15"/>
  </p:sldIdLst>
  <p:sldSz cx="9144000" cy="6858000" type="screen4x3"/>
  <p:notesSz cx="9601200" cy="73152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Kubier (mkubier)" initials="MK(" lastIdx="9" clrIdx="0">
    <p:extLst>
      <p:ext uri="{19B8F6BF-5375-455C-9EA6-DF929625EA0E}">
        <p15:presenceInfo xmlns:p15="http://schemas.microsoft.com/office/powerpoint/2012/main" userId="S-1-5-21-321215033-2666519226-1312412968-100753" providerId="AD"/>
      </p:ext>
    </p:extLst>
  </p:cmAuthor>
  <p:cmAuthor id="2" name="Fabian Sesterhenn (fsesterh)" initials="FS(" lastIdx="2" clrIdx="1">
    <p:extLst>
      <p:ext uri="{19B8F6BF-5375-455C-9EA6-DF929625EA0E}">
        <p15:presenceInfo xmlns:p15="http://schemas.microsoft.com/office/powerpoint/2012/main" userId="S-1-5-21-321215033-2666519226-1312412968-102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64831" autoAdjust="0"/>
  </p:normalViewPr>
  <p:slideViewPr>
    <p:cSldViewPr snapToGrid="0" snapToObjects="1">
      <p:cViewPr varScale="1">
        <p:scale>
          <a:sx n="74" d="100"/>
          <a:sy n="74" d="100"/>
        </p:scale>
        <p:origin x="2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12159" y="94746"/>
            <a:ext cx="4800600" cy="480739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/>
          <p:cNvGrpSpPr>
            <a:grpSpLocks/>
          </p:cNvGrpSpPr>
          <p:nvPr/>
        </p:nvGrpSpPr>
        <p:grpSpPr bwMode="auto">
          <a:xfrm>
            <a:off x="1600948" y="0"/>
            <a:ext cx="8000252" cy="57315"/>
            <a:chOff x="1143000" y="-2"/>
            <a:chExt cx="5714999" cy="108000"/>
          </a:xfrm>
        </p:grpSpPr>
        <p:sp>
          <p:nvSpPr>
            <p:cNvPr id="7" name="Rechteck 6"/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639225" y="286573"/>
            <a:ext cx="1349818" cy="2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218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36FEE04A-B7DA-4BD9-A22B-4ED6B6760EF9}" type="slidenum">
              <a:rPr lang="de-DE" sz="900">
                <a:solidFill>
                  <a:srgbClr val="000000"/>
                </a:solidFill>
              </a:rPr>
              <a:pPr>
                <a:lnSpc>
                  <a:spcPts val="1218"/>
                </a:lnSpc>
              </a:pPr>
              <a:t>‹Nr.›</a:t>
            </a:fld>
            <a:endParaRPr lang="de-DE" sz="900"/>
          </a:p>
        </p:txBody>
      </p:sp>
      <p:pic>
        <p:nvPicPr>
          <p:cNvPr id="8197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07" y="6702287"/>
            <a:ext cx="1470898" cy="48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6639224" y="102933"/>
            <a:ext cx="1473140" cy="18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fld id="{3A6DA0C8-B110-EF42-9B42-44D642A5B286}" type="datetime1">
              <a:rPr lang="de-DE" sz="900"/>
              <a:pPr>
                <a:lnSpc>
                  <a:spcPts val="1223"/>
                </a:lnSpc>
                <a:defRPr/>
              </a:pPr>
              <a:t>20.02.2022</a:t>
            </a:fld>
            <a:endParaRPr lang="de-DE" sz="900" dirty="0"/>
          </a:p>
        </p:txBody>
      </p:sp>
      <p:sp>
        <p:nvSpPr>
          <p:cNvPr id="14" name="Fußzeilenplatzhalter 3"/>
          <p:cNvSpPr txBox="1">
            <a:spLocks/>
          </p:cNvSpPr>
          <p:nvPr/>
        </p:nvSpPr>
        <p:spPr>
          <a:xfrm>
            <a:off x="1600947" y="6709304"/>
            <a:ext cx="5542776" cy="659701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223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814672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30488" y="547688"/>
            <a:ext cx="2752725" cy="2065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600949" y="2724193"/>
            <a:ext cx="7648224" cy="3525426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1612159" y="111121"/>
            <a:ext cx="4800600" cy="355584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/>
          <p:cNvGrpSpPr>
            <a:grpSpLocks/>
          </p:cNvGrpSpPr>
          <p:nvPr/>
        </p:nvGrpSpPr>
        <p:grpSpPr bwMode="auto">
          <a:xfrm>
            <a:off x="1600948" y="0"/>
            <a:ext cx="8000252" cy="57315"/>
            <a:chOff x="1143000" y="-2"/>
            <a:chExt cx="5714999" cy="108000"/>
          </a:xfrm>
        </p:grpSpPr>
        <p:sp>
          <p:nvSpPr>
            <p:cNvPr id="9" name="Rechteck 8"/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6639225" y="302949"/>
            <a:ext cx="1349818" cy="2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218"/>
              </a:lnSpc>
            </a:pPr>
            <a:r>
              <a:rPr lang="de-DE" sz="900"/>
              <a:t>Chart</a:t>
            </a:r>
            <a:r>
              <a:rPr lang="de-DE" sz="900">
                <a:solidFill>
                  <a:srgbClr val="000000"/>
                </a:solidFill>
              </a:rPr>
              <a:t>: </a:t>
            </a:r>
            <a:fld id="{13D78A42-A9E9-440C-BAF8-732E5B2E3178}" type="slidenum">
              <a:rPr lang="de-DE" sz="900">
                <a:solidFill>
                  <a:srgbClr val="000000"/>
                </a:solidFill>
              </a:rPr>
              <a:pPr>
                <a:lnSpc>
                  <a:spcPts val="1218"/>
                </a:lnSpc>
              </a:pPr>
              <a:t>‹Nr.›</a:t>
            </a:fld>
            <a:endParaRPr lang="de-DE" sz="900"/>
          </a:p>
        </p:txBody>
      </p:sp>
      <p:pic>
        <p:nvPicPr>
          <p:cNvPr id="6151" name="Bild 7" descr="Logo_17pt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257" y="6522155"/>
            <a:ext cx="1470898" cy="48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/>
          <p:cNvSpPr txBox="1">
            <a:spLocks noChangeArrowheads="1"/>
          </p:cNvSpPr>
          <p:nvPr/>
        </p:nvSpPr>
        <p:spPr bwMode="auto">
          <a:xfrm>
            <a:off x="6639224" y="119309"/>
            <a:ext cx="1473140" cy="18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223"/>
                </a:lnSpc>
                <a:defRPr/>
              </a:pPr>
              <a:t>20.02.2022</a:t>
            </a:fld>
            <a:endParaRPr lang="de-DE" sz="900" dirty="0"/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>
          <a:xfrm>
            <a:off x="1600947" y="6529173"/>
            <a:ext cx="5542776" cy="659701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223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223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223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280736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470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Admin = Betreuer</a:t>
            </a:r>
          </a:p>
          <a:p>
            <a:r>
              <a:rPr lang="de-DE" dirty="0"/>
              <a:t>User = zu betreuende Person</a:t>
            </a:r>
          </a:p>
          <a:p>
            <a:endParaRPr lang="de-DE" dirty="0"/>
          </a:p>
          <a:p>
            <a:r>
              <a:rPr lang="de-DE" dirty="0"/>
              <a:t>Ablaufbeschreibung:</a:t>
            </a:r>
          </a:p>
          <a:p>
            <a:r>
              <a:rPr lang="de-DE" dirty="0"/>
              <a:t>https://github.com/SJetz/EPWS2122JetzPettinger/wiki/Ablaufbeschreibungen</a:t>
            </a:r>
          </a:p>
          <a:p>
            <a:r>
              <a:rPr lang="de-DE" dirty="0"/>
              <a:t>https://github.com/SJetz/EPWS2122JetzPettinger/tree/main/Artefakte/Audit%204/FlowCharts</a:t>
            </a:r>
          </a:p>
          <a:p>
            <a:endParaRPr lang="de-DE" dirty="0"/>
          </a:p>
          <a:p>
            <a:r>
              <a:rPr lang="de-DE" dirty="0"/>
              <a:t>Bearbeiten: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Warnung wird ausgegeben, dass der Warenkorb gelöscht wird.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Dies ist der Fall, da der gesamte User gelöscht wird. D.h. sein Eintrag in der Userdaten-Tabelle, sowie die </a:t>
            </a:r>
            <a:r>
              <a:rPr lang="de-DE" dirty="0" err="1"/>
              <a:t>Warenkorb+Name-Tabelle</a:t>
            </a:r>
            <a:r>
              <a:rPr lang="de-DE" dirty="0"/>
              <a:t> wird gelöscht und mit den neuen Daten angelegt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Als die Tabellen geupdatet werden sollten gab es Probleme mit den Tabellen, deswegen wurde sich dazu entschieden den User zu löschen und neu anzulegen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Löschen: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highlight>
                  <a:srgbClr val="FFFF00"/>
                </a:highlight>
                <a:latin typeface="Corbel" panose="020B0503020204020204" pitchFamily="34" charset="0"/>
                <a:sym typeface="Wingdings" panose="05000000000000000000" pitchFamily="2" charset="2"/>
              </a:rPr>
              <a:t>Wenn alle User gelöscht wurden  Aufforderung zum Anlegen eines neuen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>
                <a:highlight>
                  <a:srgbClr val="FFFF00"/>
                </a:highlight>
                <a:latin typeface="Corbel" panose="020B0503020204020204" pitchFamily="34" charset="0"/>
                <a:sym typeface="Wingdings" panose="05000000000000000000" pitchFamily="2" charset="2"/>
              </a:rPr>
              <a:t>Hier für wird die </a:t>
            </a:r>
            <a:r>
              <a:rPr lang="de-DE" sz="1200" dirty="0" err="1">
                <a:highlight>
                  <a:srgbClr val="FFFF00"/>
                </a:highlight>
                <a:latin typeface="Corbel" panose="020B0503020204020204" pitchFamily="34" charset="0"/>
                <a:sym typeface="Wingdings" panose="05000000000000000000" pitchFamily="2" charset="2"/>
              </a:rPr>
              <a:t>UserCreationActivity</a:t>
            </a:r>
            <a:r>
              <a:rPr lang="de-DE" sz="1200" dirty="0">
                <a:highlight>
                  <a:srgbClr val="FFFF00"/>
                </a:highlight>
                <a:latin typeface="Corbel" panose="020B0503020204020204" pitchFamily="34" charset="0"/>
                <a:sym typeface="Wingdings" panose="05000000000000000000" pitchFamily="2" charset="2"/>
              </a:rPr>
              <a:t> aufgerufen und kann nicht umgangen werden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470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-Link zum Code: https://github.com/ppetting/EP_SJPP_Prototyp</a:t>
            </a:r>
          </a:p>
          <a:p>
            <a:r>
              <a:rPr lang="de-DE" dirty="0"/>
              <a:t>Methodenerläuterung:</a:t>
            </a:r>
          </a:p>
        </p:txBody>
      </p:sp>
    </p:spTree>
    <p:extLst>
      <p:ext uri="{BB962C8B-B14F-4D97-AF65-F5344CB8AC3E}">
        <p14:creationId xmlns:p14="http://schemas.microsoft.com/office/powerpoint/2010/main" val="2301748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de-DE" b="0" i="0" dirty="0">
                <a:effectLst/>
                <a:latin typeface="-apple-system"/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6546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Weitere positive Punkte: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Positive Einschätzung von einem Experten: https://github.com/SJetz/EPWS2122JetzPettinger/blob/main/Artefakte/Audit%204/Experteneinsch%C3%A4tzung_ElisabethJetz.pdf</a:t>
            </a:r>
          </a:p>
        </p:txBody>
      </p:sp>
    </p:spTree>
    <p:extLst>
      <p:ext uri="{BB962C8B-B14F-4D97-AF65-F5344CB8AC3E}">
        <p14:creationId xmlns:p14="http://schemas.microsoft.com/office/powerpoint/2010/main" val="3488556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Es handelt sich um einen digitalen Einkaufsplaner, jedoch nicht mit Supermarktangeboten, sondern mit einer eigener Sortiment-Tabelle</a:t>
            </a:r>
            <a:endParaRPr lang="de-DE" dirty="0"/>
          </a:p>
          <a:p>
            <a:endParaRPr lang="de-DE" dirty="0"/>
          </a:p>
          <a:p>
            <a:r>
              <a:rPr lang="de-DE" dirty="0"/>
              <a:t>Weitere negativen Punkte:</a:t>
            </a:r>
          </a:p>
          <a:p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Wenig Zeit für die vielen Ideen 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gibt noch einige potentielle Features (siehe unten)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eventuell wurden Edge Cases nicht beachten/gefunden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Zu wenig Usertests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Risiko ist eingetreten: Testergebnisse wurden nicht rechtzeitig erhalten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Potenzielle Features: https://github.com/SJetz/EPWS2122JetzPettinger/wiki/potenzielle-Features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Die </a:t>
            </a:r>
            <a:r>
              <a:rPr lang="de-DE" b="0" i="0" dirty="0" err="1">
                <a:solidFill>
                  <a:srgbClr val="C9D1D9"/>
                </a:solidFill>
                <a:effectLst/>
                <a:latin typeface="-apple-system"/>
              </a:rPr>
              <a:t>Flagfarbe</a:t>
            </a: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 soll den entsprechenden </a:t>
            </a:r>
            <a:r>
              <a:rPr lang="de-DE" b="0" i="0" dirty="0" err="1">
                <a:solidFill>
                  <a:srgbClr val="C9D1D9"/>
                </a:solidFill>
                <a:effectLst/>
                <a:latin typeface="-apple-system"/>
              </a:rPr>
              <a:t>ImageButton</a:t>
            </a: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 umranden (z.B. Apfel ist grün umrandet)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Flags können vom Admin selbst gesetzt werden. (z.B. Schokolade erhält </a:t>
            </a:r>
            <a:r>
              <a:rPr lang="de-DE" b="0" i="0" dirty="0" err="1">
                <a:solidFill>
                  <a:srgbClr val="C9D1D9"/>
                </a:solidFill>
                <a:effectLst/>
                <a:latin typeface="-apple-system"/>
              </a:rPr>
              <a:t>Flagrot</a:t>
            </a: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Betreuer soll auswählen können, ob Unverträglichkeiten exzitieren und ob Produkte mit entsprechenden Inhaltstoffe aussortiert werden sollen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Individualisierung der Löschabfragen (z.B. An-/Abschalten der Abfrage, ob der gesamte Warenkorbgelöscht werden soll)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Sounds bei der ersten Anwendung jedes Objekts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Fotos von Produkten per Kamera aufnehmen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Jeder User kann seine eigenen Produktbilder speichern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Admin kann eigene Produkte zum Sortiment hinzufügen (Bildaufnehmen und Flaggen)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Bilder von Betreuten einfügen in die Userübersicht (</a:t>
            </a:r>
            <a:r>
              <a:rPr lang="de-DE" b="0" i="0" dirty="0" err="1">
                <a:solidFill>
                  <a:srgbClr val="C9D1D9"/>
                </a:solidFill>
                <a:effectLst/>
                <a:latin typeface="-apple-system"/>
              </a:rPr>
              <a:t>Sensibeldaten</a:t>
            </a: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 --&gt; Passwortspeicherfunktion muss überarbeitet werden (Passwort-</a:t>
            </a:r>
            <a:r>
              <a:rPr lang="de-DE" b="0" i="0" dirty="0" err="1">
                <a:solidFill>
                  <a:srgbClr val="C9D1D9"/>
                </a:solidFill>
                <a:effectLst/>
                <a:latin typeface="-apple-system"/>
              </a:rPr>
              <a:t>Hashing</a:t>
            </a: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))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C9D1D9"/>
                </a:solidFill>
                <a:effectLst/>
                <a:latin typeface="-apple-system"/>
              </a:rPr>
              <a:t>Möglichkeit Passwort zu ändern</a:t>
            </a:r>
          </a:p>
          <a:p>
            <a:br>
              <a:rPr lang="de-DE" b="0" i="0" dirty="0">
                <a:effectLst/>
                <a:latin typeface="-apple-system"/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12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7183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Ablaufbeschreibung: </a:t>
            </a:r>
            <a:br>
              <a:rPr lang="de-DE" dirty="0"/>
            </a:br>
            <a:r>
              <a:rPr lang="de-DE" dirty="0"/>
              <a:t>https://github.com/SJetz/EPWS2122JetzPettinger/wiki/Ablaufbeschreibungen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First-App-Start</a:t>
            </a:r>
          </a:p>
          <a:p>
            <a:pPr marL="171450" indent="-171450">
              <a:buFontTx/>
              <a:buChar char="-"/>
            </a:pPr>
            <a:r>
              <a:rPr lang="de-DE" dirty="0"/>
              <a:t>Regulärer App-Start</a:t>
            </a:r>
          </a:p>
          <a:p>
            <a:pPr marL="171450" indent="-171450">
              <a:buFontTx/>
              <a:buChar char="-"/>
            </a:pPr>
            <a:r>
              <a:rPr lang="de-DE" dirty="0"/>
              <a:t>Useroptionen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Produkte aus Warenkorb löschen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Bilder von Produkten verändern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Produkte zum Warenkorb hinzufügen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User erstellen</a:t>
            </a:r>
          </a:p>
        </p:txBody>
      </p:sp>
    </p:spTree>
    <p:extLst>
      <p:ext uri="{BB962C8B-B14F-4D97-AF65-F5344CB8AC3E}">
        <p14:creationId xmlns:p14="http://schemas.microsoft.com/office/powerpoint/2010/main" val="4243116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Admin = Betreuer</a:t>
            </a:r>
          </a:p>
          <a:p>
            <a:r>
              <a:rPr lang="de-DE" dirty="0"/>
              <a:t>User = zu betreuende Person</a:t>
            </a:r>
          </a:p>
          <a:p>
            <a:endParaRPr lang="de-DE" dirty="0"/>
          </a:p>
          <a:p>
            <a:r>
              <a:rPr lang="de-DE" dirty="0"/>
              <a:t>Ablaufbeschreibung: </a:t>
            </a:r>
          </a:p>
          <a:p>
            <a:r>
              <a:rPr lang="de-DE" dirty="0"/>
              <a:t>https://github.com/SJetz/EPWS2122JetzPettinger/wiki/Ablaufbeschreibungen</a:t>
            </a:r>
          </a:p>
          <a:p>
            <a:r>
              <a:rPr lang="de-DE" dirty="0"/>
              <a:t>https://github.com/SJetz/EPWS2122JetzPettinger/tree/main/Artefakte/Audit%204/FlowCharts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8421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Ablaufbeschreibung:</a:t>
            </a:r>
          </a:p>
          <a:p>
            <a:r>
              <a:rPr lang="de-DE" dirty="0"/>
              <a:t>https://github.com/SJetz/EPWS2122JetzPettinger/wiki/Ablaufbeschreibungen</a:t>
            </a:r>
          </a:p>
          <a:p>
            <a:r>
              <a:rPr lang="de-DE" dirty="0"/>
              <a:t>https://github.com/SJetz/EPWS2122JetzPettinger/tree/main/Artefakte/Audit%204/FlowCharts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Dieser Ablauf wird in der Ablaufbeschreibung unter dem Punkt „regulärer Ablauf“ beschrieben.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9097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Ablaufbeschreibung: </a:t>
            </a:r>
          </a:p>
          <a:p>
            <a:r>
              <a:rPr lang="de-DE" dirty="0"/>
              <a:t>https://github.com/SJetz/EPWS2122JetzPettinger/wiki/Ablaufbeschreibungen</a:t>
            </a:r>
          </a:p>
          <a:p>
            <a:r>
              <a:rPr lang="de-DE" dirty="0"/>
              <a:t>https://github.com/SJetz/EPWS2122JetzPettinger/tree/main/Artefakte/Audit%204/FlowCharts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70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Admin = Betreuer</a:t>
            </a:r>
          </a:p>
          <a:p>
            <a:r>
              <a:rPr lang="de-DE" dirty="0"/>
              <a:t>User = zu betreuende Person</a:t>
            </a:r>
          </a:p>
          <a:p>
            <a:endParaRPr lang="de-DE" dirty="0"/>
          </a:p>
          <a:p>
            <a:r>
              <a:rPr lang="de-DE" dirty="0"/>
              <a:t>Ablaufbeschreibung: </a:t>
            </a:r>
          </a:p>
          <a:p>
            <a:r>
              <a:rPr lang="de-DE" dirty="0"/>
              <a:t>https://github.com/SJetz/EPWS2122JetzPettinger/wiki/Ablaufbeschreibungen</a:t>
            </a:r>
          </a:p>
          <a:p>
            <a:r>
              <a:rPr lang="de-DE" dirty="0"/>
              <a:t>https://github.com/SJetz/EPWS2122JetzPettinger/tree/main/Artefakte/Audit%204/FlowCharts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Nutzen der App beim Einkaufen selbst: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Mit der Warenkorb-Liste kann der Betreute beim Einkaufen direkt nach seinem Produkt suchen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Wenn er dieses gefunden und in seinen Einkaufswagen gelegt hat, kann er einzeln das Produkt aus der Liste entfernen und  seinen Einkauf so fortsetzen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2119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Admin = Betreuer</a:t>
            </a:r>
          </a:p>
          <a:p>
            <a:r>
              <a:rPr lang="de-DE" dirty="0"/>
              <a:t>User = zu betreuende Person</a:t>
            </a:r>
          </a:p>
          <a:p>
            <a:br>
              <a:rPr lang="de-DE" dirty="0"/>
            </a:br>
            <a:r>
              <a:rPr lang="de-DE" dirty="0"/>
              <a:t>Ablaufbeschreibung: </a:t>
            </a:r>
          </a:p>
          <a:p>
            <a:r>
              <a:rPr lang="de-DE" dirty="0"/>
              <a:t>https://github.com/SJetz/EPWS2122JetzPettinger/wiki/Ablaufbeschreibungen</a:t>
            </a:r>
          </a:p>
          <a:p>
            <a:r>
              <a:rPr lang="de-DE" dirty="0"/>
              <a:t>https://github.com/SJetz/EPWS2122JetzPettinger/tree/main/Artefakte/Audit%204/FlowCharts</a:t>
            </a:r>
          </a:p>
          <a:p>
            <a:endParaRPr lang="de-DE" dirty="0"/>
          </a:p>
          <a:p>
            <a:r>
              <a:rPr lang="de-DE" dirty="0"/>
              <a:t>Weitere Feature: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Für jeden Nutzer die Bilder einzeln Speichern und je nach aktiven Nutzer die entsprechenden Bilder laden.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Fotos von Kamera aufnehmen und speichern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605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Admin = Betreuer</a:t>
            </a:r>
          </a:p>
          <a:p>
            <a:r>
              <a:rPr lang="de-DE" dirty="0"/>
              <a:t>User = zu betreuende Person</a:t>
            </a:r>
          </a:p>
          <a:p>
            <a:endParaRPr lang="de-DE" dirty="0"/>
          </a:p>
          <a:p>
            <a:r>
              <a:rPr lang="de-DE" dirty="0"/>
              <a:t>Ablaufbeschreibung: </a:t>
            </a:r>
          </a:p>
          <a:p>
            <a:r>
              <a:rPr lang="de-DE" dirty="0"/>
              <a:t>https://github.com/SJetz/EPWS2122JetzPettinger/wiki/Ablaufbeschreibungen</a:t>
            </a:r>
          </a:p>
          <a:p>
            <a:r>
              <a:rPr lang="de-DE" dirty="0"/>
              <a:t>https://github.com/SJetz/EPWS2122JetzPettinger/tree/main/Artefakte/Audit%204/FlowCharts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666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4502" y="72001"/>
            <a:ext cx="82395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903819" y="4629898"/>
            <a:ext cx="81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904875" y="5366723"/>
            <a:ext cx="81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03C0D-0707-4A07-942E-3F0C914DAF04}" type="datetime1">
              <a:rPr lang="de-DE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334651-DA3B-4EB7-B98A-13466C4842B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11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904878" y="1357313"/>
            <a:ext cx="8099823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CBA54-30FD-4718-9862-FA8DE106E2AC}" type="datetime1">
              <a:rPr lang="de-DE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BA1C4DF-B313-402B-B18E-730A7468394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91" y="520701"/>
            <a:ext cx="8101012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904875" y="1357314"/>
            <a:ext cx="3915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5112321" y="1361436"/>
            <a:ext cx="3891499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904505" y="150130"/>
            <a:ext cx="8117263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8F7FE-B936-44CE-B01E-7D46A79E1B18}" type="datetime1">
              <a:rPr lang="de-DE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89D14D2-7B3A-4B4E-9DF1-D06C823ED2E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289" y="520701"/>
            <a:ext cx="8099235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896263" y="2029137"/>
            <a:ext cx="3915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5087523" y="2029137"/>
            <a:ext cx="3915000" cy="3665740"/>
          </a:xfrm>
        </p:spPr>
        <p:txBody>
          <a:bodyPr/>
          <a:lstStyle>
            <a:lvl1pPr algn="l" defTabSz="455613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13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899592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5087523" y="1340768"/>
            <a:ext cx="3915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5D477-4E3C-41F1-B09E-3FA2207BEE79}" type="datetime1">
              <a:rPr lang="de-DE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00E6985-0308-466B-B67E-5CFC3D56F4E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4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904875" y="520700"/>
            <a:ext cx="8099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9144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5C1D3-D35A-4DBE-85BB-0D62F8D70C02}" type="datetime1">
              <a:rPr lang="de-DE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BCB8251-582C-427C-83CC-21E6348B037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0FA76-521D-410D-9484-84D53670E16D}" type="datetime1">
              <a:rPr lang="de-DE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3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060F5A-8BD2-4B7E-B062-4E938760948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904500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904500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3669909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3669909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6419135" y="1520826"/>
            <a:ext cx="2592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6419135" y="4341767"/>
            <a:ext cx="2592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903819" y="521252"/>
            <a:ext cx="81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E0988-F860-4782-AB30-BC8F0F300BD8}" type="datetime1">
              <a:rPr lang="de-DE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12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8CDF0AF-4C37-4B6A-AE18-304ACB6A6A3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904501" y="150130"/>
            <a:ext cx="8089107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904500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904500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3661819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3661819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6402951" y="5399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6402951" y="2812230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904500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904500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3667884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3667884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6404432" y="3201820"/>
            <a:ext cx="2592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6404432" y="5474129"/>
            <a:ext cx="2592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470BF-E6ED-422A-A807-06FF340C5F16}" type="datetime1">
              <a:rPr lang="de-DE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54B29EA-598E-4BB9-979D-D7ADABC8E79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1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903288" y="454025"/>
            <a:ext cx="81010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Überschrift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904875" y="1547813"/>
            <a:ext cx="80994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Fußzeilenplatzhalter 3"/>
          <p:cNvSpPr txBox="1">
            <a:spLocks/>
          </p:cNvSpPr>
          <p:nvPr/>
        </p:nvSpPr>
        <p:spPr>
          <a:xfrm>
            <a:off x="1943100" y="6011863"/>
            <a:ext cx="3941763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e-DE" sz="900" b="0" dirty="0"/>
              <a:t>Sarah Elisabeth Jetz, Patrick Alexander </a:t>
            </a:r>
            <a:r>
              <a:rPr lang="de-DE" sz="900" b="0" dirty="0" err="1"/>
              <a:t>Pettinger</a:t>
            </a:r>
            <a:br>
              <a:rPr lang="de-DE" sz="900" b="0" dirty="0"/>
            </a:br>
            <a:r>
              <a:rPr lang="de-DE" sz="900" b="0" i="0" u="none" strike="noStrike" dirty="0">
                <a:solidFill>
                  <a:srgbClr val="000000"/>
                </a:solidFill>
                <a:effectLst/>
                <a:latin typeface="+mn-lt"/>
              </a:rPr>
              <a:t>Entwicklungsprojekt 2021/22</a:t>
            </a:r>
            <a:br>
              <a:rPr lang="de-DE" sz="900" b="0" i="0" u="none" strike="noStrike" dirty="0">
                <a:solidFill>
                  <a:srgbClr val="000000"/>
                </a:solidFill>
                <a:effectLst/>
                <a:latin typeface="+mn-lt"/>
              </a:rPr>
            </a:br>
            <a:endParaRPr lang="de-DE" sz="900" b="0" dirty="0"/>
          </a:p>
        </p:txBody>
      </p:sp>
      <p:grpSp>
        <p:nvGrpSpPr>
          <p:cNvPr id="1029" name="Gruppierung 11"/>
          <p:cNvGrpSpPr>
            <a:grpSpLocks/>
          </p:cNvGrpSpPr>
          <p:nvPr/>
        </p:nvGrpSpPr>
        <p:grpSpPr bwMode="auto">
          <a:xfrm>
            <a:off x="903288" y="0"/>
            <a:ext cx="8243887" cy="71438"/>
            <a:chOff x="903819" y="0"/>
            <a:chExt cx="8244000" cy="108000"/>
          </a:xfrm>
        </p:grpSpPr>
        <p:sp>
          <p:nvSpPr>
            <p:cNvPr id="13" name="Rechteck 12"/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904875" y="5951538"/>
            <a:ext cx="824071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904875" y="6011863"/>
            <a:ext cx="97155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dirty="0" err="1"/>
              <a:t>WiSe</a:t>
            </a:r>
            <a:r>
              <a:rPr lang="de-DE" dirty="0"/>
              <a:t> 2021/22</a:t>
            </a:r>
          </a:p>
        </p:txBody>
      </p:sp>
      <p:sp>
        <p:nvSpPr>
          <p:cNvPr id="1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4875" y="6361113"/>
            <a:ext cx="97155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/>
              <a:t>Seite </a:t>
            </a:r>
            <a:fld id="{3DB3A08D-AC0F-4909-816B-0F9F93039D0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1033" name="Bild 7" descr="Logo_17pt.wmf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hdr="0" ftr="0"/>
  <p:txStyles>
    <p:titleStyle>
      <a:lvl1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13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2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4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6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800" algn="l" defTabSz="455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600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88" indent="-169863" algn="l" defTabSz="455613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50" indent="-176213" algn="l" defTabSz="455613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Jetz/EPWS2122JetzPettinger/wiki/Ablaufbeschreibunge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petting/EP_SJPP_Prototy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Jetz/EPWS2122JetzPettinger/blob/main/Artefakte/wissenschaftliches%20Poster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Jetz/EPWS2122JetzPettinger/wiki/Ablaufbeschreibunge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etz/EPWS2122JetzPettinger/wiki/Ablaufbeschreibunge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Jetz/EPWS2122JetzPettinger/wiki/Ablaufbeschreibunge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Jetz/EPWS2122JetzPettinger/wiki/Ablaufbeschreibunge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Jetz/EPWS2122JetzPettinger/wiki/Ablaufbeschreibunge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Jetz/EPWS2122JetzPettinger/wiki/Ablaufbeschreibung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Agenda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Wissenschaftliches Poster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Codeinspektion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de-DE" dirty="0">
                <a:latin typeface="Corbel" panose="020B0503020204020204" pitchFamily="34" charset="0"/>
              </a:rPr>
              <a:t>Fazit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64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BBFFF77-4891-49AD-B965-EF0D31CBB9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3" r="4791"/>
          <a:stretch/>
        </p:blipFill>
        <p:spPr>
          <a:xfrm>
            <a:off x="0" y="1626297"/>
            <a:ext cx="4800600" cy="2867090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„User können bearbeitet werden“: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Admin erhält nach Klick auf User einen Dialog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Hier kann er den User wechseln, bearbeiten oder löschen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Wechseln: als aktiver Nutzer wird ausgewählter Nutzer in einer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SharedPreference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gespeichert und die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MainActivity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wird geladen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Bearbeiten: die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UserCreationActivity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wird leicht abgeändert geladen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In den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EditText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Feldern steht der aktuelle 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    Name und die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Flaganzahlen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. Diese können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    nun Bearbeitet und dann gespeichert werden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Löschen: Userdaten-Tabellen-Eintrag und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Warenkorb+Name-Tabelle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werden gelöscht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Falls alle User gelöscht werden, wird der User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	   aufgefordert einen neuen User anzulegen</a:t>
            </a:r>
            <a:br>
              <a:rPr lang="de-DE" sz="1600" dirty="0">
                <a:highlight>
                  <a:srgbClr val="FFFF00"/>
                </a:highlight>
                <a:latin typeface="Corbel" panose="020B0503020204020204" pitchFamily="34" charset="0"/>
                <a:sym typeface="Wingdings" panose="05000000000000000000" pitchFamily="2" charset="2"/>
              </a:rPr>
            </a:br>
            <a:endParaRPr lang="de-DE" sz="1600" dirty="0">
              <a:highlight>
                <a:srgbClr val="FFFF00"/>
              </a:highlight>
              <a:latin typeface="Corbel" panose="020B050302020402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B731DA0-1094-444D-8D0A-B99014A440E3}"/>
              </a:ext>
            </a:extLst>
          </p:cNvPr>
          <p:cNvSpPr txBox="1"/>
          <p:nvPr/>
        </p:nvSpPr>
        <p:spPr>
          <a:xfrm>
            <a:off x="1863546" y="6331620"/>
            <a:ext cx="54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https://github.com/SJetz/EPWS2122JetzPettinger/wiki/Ablaufbeschreibungen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69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Codeinspektion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22E4CD-65FA-460B-95F9-93CD18E287E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https://github.com/ppetting/EP_SJPP_Prototyp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BDAF249-95E7-4C2C-88BD-D514BDB61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765" y="668782"/>
            <a:ext cx="2592333" cy="518466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8F7DA7F-3574-472E-A086-E5AD81E8FF54}"/>
              </a:ext>
            </a:extLst>
          </p:cNvPr>
          <p:cNvSpPr txBox="1"/>
          <p:nvPr/>
        </p:nvSpPr>
        <p:spPr>
          <a:xfrm>
            <a:off x="1863546" y="6331620"/>
            <a:ext cx="54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https://github.com/ppetting/EP_SJPP_Prototyp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5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orbel" panose="020B0503020204020204" pitchFamily="34" charset="0"/>
              </a:rPr>
              <a:t>Usprungsidee</a:t>
            </a: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b="1" i="0" dirty="0">
                <a:effectLst/>
                <a:latin typeface="-apple-system"/>
              </a:rPr>
              <a:t>Strategisches Ziel: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-apple-system"/>
              </a:rPr>
              <a:t>Inklusion und Autonomie des zu Betreuenden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-apple-system"/>
              </a:rPr>
              <a:t>Arbeitsalltagserleichterung des Betreuungspersonals</a:t>
            </a:r>
          </a:p>
          <a:p>
            <a:pPr algn="l"/>
            <a:r>
              <a:rPr lang="de-DE" b="1" i="0" dirty="0">
                <a:effectLst/>
                <a:latin typeface="-apple-system"/>
              </a:rPr>
              <a:t>Taktisches Ziel: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-apple-system"/>
              </a:rPr>
              <a:t>Einen digitalen Einkaufsplaner, der das aktuelle Supermarktangebote in vereinfachter audiovisueller Form darstellt</a:t>
            </a:r>
          </a:p>
          <a:p>
            <a:pPr algn="l"/>
            <a:r>
              <a:rPr lang="de-DE" b="1" i="0" dirty="0">
                <a:effectLst/>
                <a:latin typeface="-apple-system"/>
              </a:rPr>
              <a:t>Operative Ziele: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-apple-system"/>
              </a:rPr>
              <a:t>Klar verständliche und einfache gehaltene Audiospuren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-apple-system"/>
              </a:rPr>
              <a:t>Eindeutige und einfache gehaltene (Symbol-)Bilder und Farben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-apple-system"/>
              </a:rPr>
              <a:t>Eindeutige Semantik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-apple-system"/>
              </a:rPr>
              <a:t>Einfache Bedien- und Anzeigeelemente</a:t>
            </a:r>
          </a:p>
          <a:p>
            <a:pPr marL="730250" lvl="4" indent="0">
              <a:lnSpc>
                <a:spcPct val="100000"/>
              </a:lnSpc>
              <a:buNone/>
            </a:pP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3BC9511-C166-48FB-BD8E-1841871E71D3}"/>
              </a:ext>
            </a:extLst>
          </p:cNvPr>
          <p:cNvSpPr txBox="1"/>
          <p:nvPr/>
        </p:nvSpPr>
        <p:spPr>
          <a:xfrm>
            <a:off x="1863546" y="6331620"/>
            <a:ext cx="54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https://github.com/SJetz/EPWS2122JetzPettinger</a:t>
            </a:r>
            <a:endParaRPr lang="de-DE" sz="900" dirty="0"/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74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Welche Ziele wurden erreicht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Inklusion und Autonomie des zu Betreuenden wurde </a:t>
            </a:r>
            <a:r>
              <a:rPr lang="de-DE" sz="1600" dirty="0">
                <a:latin typeface="-apple-system"/>
              </a:rPr>
              <a:t>größtenteils </a:t>
            </a:r>
            <a:r>
              <a:rPr lang="de-DE" sz="1600" b="0" i="0" dirty="0">
                <a:effectLst/>
                <a:latin typeface="-apple-system"/>
              </a:rPr>
              <a:t>erreicht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Einkauf kann vom Betreuten alleine geplant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Einkaufszettel wird durch die App ersetzt und es können, die in den Einkaufswagen gelegten, Produkte entfernt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Es können Bilder mit Hilfe des Betreuers hinterlegt werden, so kann der Betreute seine Produkte abgleichen</a:t>
            </a:r>
            <a:endParaRPr lang="de-DE" sz="1600" dirty="0"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Mittels dem Sound kann der Betreute die App alleine bedienen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Arbeitsalltagserleichterung des Betreuungspersonals wurde teils erreicht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Nach einmaligen Einstellen der App kann der Betreute ohne Hilfe seinen eigenen Einkauf planen </a:t>
            </a:r>
            <a:r>
              <a:rPr lang="de-DE" sz="1600" b="0" i="0" dirty="0">
                <a:effectLst/>
                <a:latin typeface="-apple-system"/>
                <a:sym typeface="Wingdings" panose="05000000000000000000" pitchFamily="2" charset="2"/>
              </a:rPr>
              <a:t> Es müssen keine Einkaufszettel mit ausgedruckten Bilder geschrieben werden</a:t>
            </a:r>
            <a:endParaRPr lang="de-DE" sz="16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Klare verständliche Audiospuren wurden umgesetzt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Eindeutige und einfach gehaltene (Symbol-)Bilder und Farben wurden umgesetzt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Zusatzfunktion: Eigene Bilder können hinterlegt werden </a:t>
            </a:r>
            <a:r>
              <a:rPr lang="de-DE" sz="1600" dirty="0">
                <a:latin typeface="-apple-system"/>
                <a:sym typeface="Wingdings" panose="05000000000000000000" pitchFamily="2" charset="2"/>
              </a:rPr>
              <a:t> Produkte einfacher zu erkennen</a:t>
            </a:r>
            <a:endParaRPr lang="de-DE" sz="16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Eindeutige Semantik, einfache Bedien- und Anzeigeelemente wurden umgesetzt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Es wurden nur Funktionen, die man auch aus andere Apps kennt, genutzt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Abfragen im Betreuten-Bereich sind vertont und Auswahl findet mittels Symbolen statt</a:t>
            </a:r>
            <a:endParaRPr lang="de-DE" sz="1600" b="0" i="0" dirty="0">
              <a:effectLst/>
              <a:latin typeface="-apple-system"/>
            </a:endParaRPr>
          </a:p>
          <a:p>
            <a:pPr marL="730250" lvl="4" indent="0">
              <a:lnSpc>
                <a:spcPct val="100000"/>
              </a:lnSpc>
              <a:buNone/>
            </a:pP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356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Welche Ziele wurden nicht erreicht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Einen digitalen Einkaufsplaner, der das aktuelle Supermarktangebote in vereinfachter audiovisueller Form darstellt.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Zu große Menge an Geschäften in denen potentiell eingekauft werden kann und deren Produkte in das Sortiment der App aufgenommen werden muss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Unmöglich die riesige Produktanzahl auf eine geringere Anzahl herunterzubrechen und zu vereinfachen, ohne dass der Betreuer das gesamte Sortiment aller Supermärkte durch geht und davon etwas auswählen muss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-apple-system"/>
              </a:rPr>
              <a:t>Ebenso konnten Rabatte</a:t>
            </a:r>
            <a:r>
              <a:rPr lang="de-DE" sz="1600" dirty="0">
                <a:latin typeface="-apple-system"/>
              </a:rPr>
              <a:t>, Preisänderungen sowie ausverkaufte Produkte im Supermarkt der Region nicht  realistisch übertragen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Idee der Preiskalkulierung wurde verworfen, da es zu viele verschiedene Preise für eine Produktart gibt und ein Mittelwert nicht den gewünschten Effekt erzielt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600" dirty="0">
                <a:latin typeface="-apple-system"/>
              </a:rPr>
              <a:t>Für die Budgetgeber zählt bei der Abrechnung allein die Rechnung und der reelle Geldbetrag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de-DE" sz="1600" b="0" i="0" dirty="0">
              <a:effectLst/>
              <a:latin typeface="-apple-system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96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Wissenschaftliches Poster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D1B5DA1-AB4A-4752-BE28-EB0099F2CE17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 rotWithShape="1">
          <a:blip r:embed="rId3"/>
          <a:srcRect l="1127" r="1301"/>
          <a:stretch/>
        </p:blipFill>
        <p:spPr>
          <a:xfrm>
            <a:off x="2794000" y="874089"/>
            <a:ext cx="3549650" cy="5034510"/>
          </a:xfr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B4A7764-CEB4-4030-8D52-A34D035E784B}"/>
              </a:ext>
            </a:extLst>
          </p:cNvPr>
          <p:cNvSpPr txBox="1"/>
          <p:nvPr/>
        </p:nvSpPr>
        <p:spPr>
          <a:xfrm>
            <a:off x="1863546" y="6331620"/>
            <a:ext cx="54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https://github.com/SJetz/EPWS2122JetzPettinger/blob/main/Artefakte/wissenschaftliches%20Poster.pdf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52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Konzepte: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First-App-Start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Corbel" panose="020B0503020204020204" pitchFamily="34" charset="0"/>
              </a:rPr>
              <a:t>Menübereich mit Passwort sichern</a:t>
            </a:r>
            <a:endParaRPr lang="de-DE" sz="1600" dirty="0">
              <a:latin typeface="Corbel" panose="020B05030202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Produkte können nur in den Warenkorb hinzugefügt werden, wenn die </a:t>
            </a:r>
            <a:r>
              <a:rPr lang="de-DE" sz="1600" dirty="0" err="1">
                <a:latin typeface="Corbel" panose="020B0503020204020204" pitchFamily="34" charset="0"/>
              </a:rPr>
              <a:t>Flag</a:t>
            </a:r>
            <a:r>
              <a:rPr lang="de-DE" sz="1600" dirty="0">
                <a:latin typeface="Corbel" panose="020B0503020204020204" pitchFamily="34" charset="0"/>
              </a:rPr>
              <a:t>-Anzahl nicht überschritten wurde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Produkte können im Warenkorb einzeln gelöscht werden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Eigene Produktbilder können hinterlegt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Mehrere User können angelegt werden und zwischen diesen kann gewechselt werden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User können bearbeitet werden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sz="1600" dirty="0"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4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4C8A3D3-8107-412A-8D33-144269B89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58" y="1295657"/>
            <a:ext cx="4397768" cy="4546474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„First-App-Start“: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Erstellung der Datenbank mit den Tabellen „Sortiment“ und „Userdaten“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Admin soll nun Passwort setzen, welches in den </a:t>
            </a:r>
            <a:r>
              <a:rPr lang="de-DE" sz="1600" dirty="0" err="1">
                <a:latin typeface="Corbel" panose="020B0503020204020204" pitchFamily="34" charset="0"/>
              </a:rPr>
              <a:t>SharedPreferences</a:t>
            </a:r>
            <a:r>
              <a:rPr lang="de-DE" sz="1600" dirty="0">
                <a:latin typeface="Corbel" panose="020B0503020204020204" pitchFamily="34" charset="0"/>
              </a:rPr>
              <a:t> gespeichert wird.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Das kann nicht umgangen werden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   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 	bis Passwort gesetzt wurde, wird die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		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Activity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aufgerufen</a:t>
            </a:r>
            <a:endParaRPr lang="de-DE" sz="1600" dirty="0">
              <a:latin typeface="Corbel" panose="020B0503020204020204" pitchFamily="34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Erster User soll angelegt werden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Eintragen des Namen sowie die </a:t>
            </a:r>
            <a:r>
              <a:rPr lang="de-DE" sz="1600" dirty="0" err="1">
                <a:latin typeface="Corbel" panose="020B0503020204020204" pitchFamily="34" charset="0"/>
              </a:rPr>
              <a:t>Flag</a:t>
            </a:r>
            <a:r>
              <a:rPr lang="de-DE" sz="1600" dirty="0">
                <a:latin typeface="Corbel" panose="020B0503020204020204" pitchFamily="34" charset="0"/>
              </a:rPr>
              <a:t>-Anzahl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Kann nicht umgangen werden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   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 	bis alles gesetzt wurde, wird die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		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Activity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aufgerufen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Diese Daten werden in der Usertabelle 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    gespeichert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die Tabelle „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Warenkorb+Name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“ wird erstellt</a:t>
            </a:r>
            <a:endParaRPr lang="de-DE" sz="1600" dirty="0">
              <a:latin typeface="Corbel" panose="020B0503020204020204" pitchFamily="34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orbel" panose="020B0503020204020204" pitchFamily="34" charset="0"/>
              </a:rPr>
              <a:t>MainActivity</a:t>
            </a:r>
            <a:r>
              <a:rPr lang="de-DE" sz="1600" dirty="0">
                <a:latin typeface="Corbel" panose="020B0503020204020204" pitchFamily="34" charset="0"/>
              </a:rPr>
              <a:t> wird gestartet 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 regulärer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Appstart</a:t>
            </a:r>
            <a:endParaRPr lang="de-DE" sz="1600" dirty="0"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9F0702-7EC2-4A9D-8A24-1C0E0A8E76C9}"/>
              </a:ext>
            </a:extLst>
          </p:cNvPr>
          <p:cNvSpPr txBox="1"/>
          <p:nvPr/>
        </p:nvSpPr>
        <p:spPr>
          <a:xfrm>
            <a:off x="1863546" y="6331620"/>
            <a:ext cx="54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https://github.com/SJetz/EPWS2122JetzPettinger/wiki/Ablaufbeschreibungen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0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sz="1600" b="0" i="0" dirty="0">
                <a:effectLst/>
                <a:latin typeface="Corbel" panose="020B0503020204020204" pitchFamily="34" charset="0"/>
              </a:rPr>
              <a:t>Konzept „Menübereich mit Passwort sichern“:</a:t>
            </a:r>
            <a:endParaRPr lang="de-DE" sz="16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Corbel" panose="020B0503020204020204" pitchFamily="34" charset="0"/>
              </a:rPr>
              <a:t>Wie in „First-App-Start“ beschrieben wird ein Passwort gesetzt und in einer </a:t>
            </a:r>
            <a:r>
              <a:rPr lang="de-DE" sz="1600" b="0" i="0" dirty="0" err="1">
                <a:effectLst/>
                <a:latin typeface="Corbel" panose="020B0503020204020204" pitchFamily="34" charset="0"/>
              </a:rPr>
              <a:t>SharedPreference</a:t>
            </a:r>
            <a:r>
              <a:rPr lang="de-DE" sz="1600" b="0" i="0" dirty="0">
                <a:effectLst/>
                <a:latin typeface="Corbel" panose="020B0503020204020204" pitchFamily="34" charset="0"/>
              </a:rPr>
              <a:t> gespeichert</a:t>
            </a:r>
            <a:endParaRPr lang="de-DE" sz="1600" dirty="0">
              <a:latin typeface="Corbel" panose="020B05030202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Corbel" panose="020B0503020204020204" pitchFamily="34" charset="0"/>
              </a:rPr>
              <a:t>Wenn </a:t>
            </a:r>
            <a:r>
              <a:rPr lang="de-DE" sz="1600" dirty="0">
                <a:latin typeface="Corbel" panose="020B0503020204020204" pitchFamily="34" charset="0"/>
              </a:rPr>
              <a:t>in den Menübereich gewechselt werden soll, erfolgt ein Dialog mit einer Passwortabfrage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Corbel" panose="020B0503020204020204" pitchFamily="34" charset="0"/>
              </a:rPr>
              <a:t>Nur wenn das richtige Passwort eingegeben wird, wird in den Menübereich (</a:t>
            </a:r>
            <a:r>
              <a:rPr lang="de-DE" sz="1600" b="0" i="0" dirty="0" err="1">
                <a:effectLst/>
                <a:latin typeface="Corbel" panose="020B0503020204020204" pitchFamily="34" charset="0"/>
              </a:rPr>
              <a:t>UserOverView</a:t>
            </a:r>
            <a:r>
              <a:rPr lang="de-DE" sz="1600" dirty="0" err="1">
                <a:latin typeface="Corbel" panose="020B0503020204020204" pitchFamily="34" charset="0"/>
              </a:rPr>
              <a:t>Activity</a:t>
            </a:r>
            <a:r>
              <a:rPr lang="de-DE" sz="1600" dirty="0">
                <a:latin typeface="Corbel" panose="020B0503020204020204" pitchFamily="34" charset="0"/>
              </a:rPr>
              <a:t>)</a:t>
            </a:r>
            <a:r>
              <a:rPr lang="de-DE" sz="1600" b="0" i="0" dirty="0">
                <a:effectLst/>
                <a:latin typeface="Corbel" panose="020B0503020204020204" pitchFamily="34" charset="0"/>
              </a:rPr>
              <a:t> gewechselt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sz="1600" dirty="0">
              <a:latin typeface="Corbel" panose="020B0503020204020204" pitchFamily="34" charset="0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8ABB3FB-8A65-472E-9B80-06FCE66BD66C}"/>
              </a:ext>
            </a:extLst>
          </p:cNvPr>
          <p:cNvSpPr txBox="1"/>
          <p:nvPr/>
        </p:nvSpPr>
        <p:spPr>
          <a:xfrm>
            <a:off x="1863546" y="6331620"/>
            <a:ext cx="54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https://github.com/SJetz/EPWS2122JetzPettinger/wiki/Ablaufbeschreibungen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53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C6E2E55-0A0B-4946-80CF-C1C8622CF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7" r="5302"/>
          <a:stretch/>
        </p:blipFill>
        <p:spPr>
          <a:xfrm>
            <a:off x="0" y="1567733"/>
            <a:ext cx="4572000" cy="4320000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„Zu Warenkorb hinzufügen“: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Produkt wird in </a:t>
            </a:r>
            <a:r>
              <a:rPr lang="de-DE" sz="1600" dirty="0" err="1">
                <a:latin typeface="Corbel" panose="020B0503020204020204" pitchFamily="34" charset="0"/>
              </a:rPr>
              <a:t>Warenkorb+Name</a:t>
            </a:r>
            <a:r>
              <a:rPr lang="de-DE" sz="1600" dirty="0">
                <a:latin typeface="Corbel" panose="020B0503020204020204" pitchFamily="34" charset="0"/>
              </a:rPr>
              <a:t> gespeichert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Name ist der </a:t>
            </a:r>
            <a:r>
              <a:rPr lang="de-DE" sz="1600" dirty="0" err="1">
                <a:latin typeface="Corbel" panose="020B0503020204020204" pitchFamily="34" charset="0"/>
              </a:rPr>
              <a:t>aktiveNutzer</a:t>
            </a:r>
            <a:r>
              <a:rPr lang="de-DE" sz="1600" dirty="0">
                <a:latin typeface="Corbel" panose="020B0503020204020204" pitchFamily="34" charset="0"/>
              </a:rPr>
              <a:t>-Name aus den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	   </a:t>
            </a:r>
            <a:r>
              <a:rPr lang="de-DE" sz="1600" dirty="0" err="1">
                <a:latin typeface="Corbel" panose="020B0503020204020204" pitchFamily="34" charset="0"/>
              </a:rPr>
              <a:t>SharedPreferences</a:t>
            </a:r>
            <a:endParaRPr lang="de-DE" sz="1600" dirty="0">
              <a:latin typeface="Corbel" panose="020B0503020204020204" pitchFamily="34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Es werden Produkte nur hinzugefügt, wenn die maximale </a:t>
            </a:r>
            <a:r>
              <a:rPr lang="de-DE" sz="1600" dirty="0" err="1">
                <a:latin typeface="Corbel" panose="020B0503020204020204" pitchFamily="34" charset="0"/>
              </a:rPr>
              <a:t>Flaganzahl</a:t>
            </a:r>
            <a:r>
              <a:rPr lang="de-DE" sz="1600" dirty="0">
                <a:latin typeface="Corbel" panose="020B0503020204020204" pitchFamily="34" charset="0"/>
              </a:rPr>
              <a:t> für den </a:t>
            </a:r>
            <a:r>
              <a:rPr lang="de-DE" sz="1600" dirty="0" err="1">
                <a:latin typeface="Corbel" panose="020B0503020204020204" pitchFamily="34" charset="0"/>
              </a:rPr>
              <a:t>Flag</a:t>
            </a:r>
            <a:r>
              <a:rPr lang="de-DE" sz="1600" dirty="0">
                <a:latin typeface="Corbel" panose="020B0503020204020204" pitchFamily="34" charset="0"/>
              </a:rPr>
              <a:t> des Produktes nicht überschritten wird.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Abgleich der Anzahl an Produkten  der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entsprechenden </a:t>
            </a:r>
            <a:r>
              <a:rPr lang="de-DE" sz="1600" dirty="0" err="1">
                <a:latin typeface="Corbel" panose="020B0503020204020204" pitchFamily="34" charset="0"/>
              </a:rPr>
              <a:t>Flagfarbe</a:t>
            </a:r>
            <a:r>
              <a:rPr lang="de-DE" sz="1600" dirty="0">
                <a:latin typeface="Corbel" panose="020B0503020204020204" pitchFamily="34" charset="0"/>
              </a:rPr>
              <a:t> mit der in den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Userdaten für die </a:t>
            </a:r>
            <a:r>
              <a:rPr lang="de-DE" sz="1600" dirty="0" err="1">
                <a:latin typeface="Corbel" panose="020B0503020204020204" pitchFamily="34" charset="0"/>
              </a:rPr>
              <a:t>Flagfarbe</a:t>
            </a:r>
            <a:r>
              <a:rPr lang="de-DE" sz="1600" dirty="0">
                <a:latin typeface="Corbel" panose="020B0503020204020204" pitchFamily="34" charset="0"/>
              </a:rPr>
              <a:t> hinterlegten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maximalen </a:t>
            </a:r>
            <a:r>
              <a:rPr lang="de-DE" sz="1600" dirty="0" err="1">
                <a:latin typeface="Corbel" panose="020B0503020204020204" pitchFamily="34" charset="0"/>
              </a:rPr>
              <a:t>Flaganzahl</a:t>
            </a:r>
            <a:endParaRPr lang="de-DE" sz="1600" dirty="0">
              <a:latin typeface="Corbel" panose="020B0503020204020204" pitchFamily="34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Wenn es hinzugefügt werden darf, wird die Animation ausgeführt und das Produkt wird in der </a:t>
            </a:r>
            <a:r>
              <a:rPr lang="de-DE" sz="1600" dirty="0" err="1">
                <a:latin typeface="Corbel" panose="020B0503020204020204" pitchFamily="34" charset="0"/>
              </a:rPr>
              <a:t>Warenkob+Name</a:t>
            </a:r>
            <a:r>
              <a:rPr lang="de-DE" sz="1600" dirty="0">
                <a:latin typeface="Corbel" panose="020B0503020204020204" pitchFamily="34" charset="0"/>
              </a:rPr>
              <a:t> Tabelle gespeichert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Wenn es nicht hinzugefügt werden darf, wird ein Soundhinweis und Toast ausgegeben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4328FF0-E09F-4E12-8893-B1BB9B2FD821}"/>
              </a:ext>
            </a:extLst>
          </p:cNvPr>
          <p:cNvSpPr txBox="1"/>
          <p:nvPr/>
        </p:nvSpPr>
        <p:spPr>
          <a:xfrm>
            <a:off x="1863546" y="6331620"/>
            <a:ext cx="54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https://github.com/SJetz/EPWS2122JetzPettinger/wiki/Ablaufbeschreibungen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85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EFEFD3C-44C3-4D58-9B69-F398F7C9A5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0" r="9175"/>
          <a:stretch/>
        </p:blipFill>
        <p:spPr>
          <a:xfrm>
            <a:off x="0" y="1357313"/>
            <a:ext cx="4660900" cy="4071954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„Produkte können einzeln aus dem Warenkorb gelöscht werden“: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Entscheidung, ob einzelne Produkte oder der gesamte Warenkorb gelöscht werden soll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Falls der gesamte Warenkorb gelöscht wird, erscheint dem User ein Dialog, die Funktion ausgeführt werden soll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Dialog ist vertont und die Auswahl-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</a:t>
            </a:r>
            <a:r>
              <a:rPr lang="de-DE" sz="1600" dirty="0" err="1">
                <a:latin typeface="Corbel" panose="020B0503020204020204" pitchFamily="34" charset="0"/>
              </a:rPr>
              <a:t>möglichkeiten</a:t>
            </a:r>
            <a:r>
              <a:rPr lang="de-DE" sz="1600" dirty="0">
                <a:latin typeface="Corbel" panose="020B0503020204020204" pitchFamily="34" charset="0"/>
              </a:rPr>
              <a:t> werden durch Bilder dargestellt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Einzelnes Löschen entfernt in </a:t>
            </a:r>
            <a:r>
              <a:rPr lang="de-DE" sz="1600" dirty="0" err="1">
                <a:latin typeface="Corbel" panose="020B0503020204020204" pitchFamily="34" charset="0"/>
              </a:rPr>
              <a:t>Warenkorb+Name</a:t>
            </a:r>
            <a:r>
              <a:rPr lang="de-DE" sz="1600" dirty="0">
                <a:latin typeface="Corbel" panose="020B0503020204020204" pitchFamily="34" charset="0"/>
              </a:rPr>
              <a:t> Tabelle nur das durch Buttondruck ausgewählte Produkt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Diese Funktion kann auch als „Abhaken“ beim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Einkauf genutzt werden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	- Damit keine Verwirrung herrscht, wird das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gelöschte Produkt aus dem Warenkorb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entfernt, dabei wird auch eine Animation </a:t>
            </a:r>
            <a:br>
              <a:rPr lang="de-DE" sz="1600" dirty="0">
                <a:latin typeface="Corbel" panose="020B0503020204020204" pitchFamily="34" charset="0"/>
              </a:rPr>
            </a:br>
            <a:r>
              <a:rPr lang="de-DE" sz="1600" dirty="0">
                <a:latin typeface="Corbel" panose="020B0503020204020204" pitchFamily="34" charset="0"/>
              </a:rPr>
              <a:t>        ausgeführt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ACDEA9-86CC-4AD0-8454-91B4ADE2E05C}"/>
              </a:ext>
            </a:extLst>
          </p:cNvPr>
          <p:cNvSpPr txBox="1"/>
          <p:nvPr/>
        </p:nvSpPr>
        <p:spPr>
          <a:xfrm>
            <a:off x="1863546" y="6331620"/>
            <a:ext cx="54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https://github.com/SJetz/EPWS2122JetzPettinger/wiki/Ablaufbeschreibungen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76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EA04C3D-951A-4CAC-BF81-1DB8197A2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82" t="4859" r="7571" b="12609"/>
          <a:stretch/>
        </p:blipFill>
        <p:spPr>
          <a:xfrm>
            <a:off x="749300" y="1549934"/>
            <a:ext cx="3505200" cy="4376998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„Eigene Produktbilder hinterlegen“: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Der Admin kann im abgesicherten Menübereich per Buttondruck auf die </a:t>
            </a:r>
            <a:r>
              <a:rPr lang="de-DE" sz="1600" dirty="0" err="1">
                <a:latin typeface="Corbel" panose="020B0503020204020204" pitchFamily="34" charset="0"/>
              </a:rPr>
              <a:t>ibtnChancerActivity</a:t>
            </a:r>
            <a:r>
              <a:rPr lang="de-DE" sz="1600" dirty="0">
                <a:latin typeface="Corbel" panose="020B0503020204020204" pitchFamily="34" charset="0"/>
              </a:rPr>
              <a:t> gelangen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Hier sieht er eine Liste mit allen Produkten, ihren Namen und Bilder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Per Buttondruck kann er entsprechendes Bild verändern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Dafür kann er aus der </a:t>
            </a:r>
            <a:r>
              <a:rPr lang="de-DE" sz="1600" dirty="0" err="1">
                <a:latin typeface="Corbel" panose="020B0503020204020204" pitchFamily="34" charset="0"/>
              </a:rPr>
              <a:t>Gallerie</a:t>
            </a:r>
            <a:r>
              <a:rPr lang="de-DE" sz="1600" dirty="0">
                <a:latin typeface="Corbel" panose="020B0503020204020204" pitchFamily="34" charset="0"/>
              </a:rPr>
              <a:t> seines Handys ein Bild auswählen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Seine Auswahl muss nun bestätigt werden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Danach wird das Bild in der Sortiment-Tabelle hinterlegt und in allen anderen </a:t>
            </a:r>
            <a:r>
              <a:rPr lang="de-DE" sz="1600" dirty="0" err="1">
                <a:latin typeface="Corbel" panose="020B0503020204020204" pitchFamily="34" charset="0"/>
              </a:rPr>
              <a:t>Activities</a:t>
            </a:r>
            <a:r>
              <a:rPr lang="de-DE" sz="1600" dirty="0">
                <a:latin typeface="Corbel" panose="020B0503020204020204" pitchFamily="34" charset="0"/>
              </a:rPr>
              <a:t> von nun an genutzt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6E8188B-5D20-4893-9FFA-3AC3E828BF81}"/>
              </a:ext>
            </a:extLst>
          </p:cNvPr>
          <p:cNvSpPr txBox="1"/>
          <p:nvPr/>
        </p:nvSpPr>
        <p:spPr>
          <a:xfrm>
            <a:off x="1863546" y="6331620"/>
            <a:ext cx="54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https://github.com/SJetz/EPWS2122JetzPettinger/wiki/Ablaufbeschreibungen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95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2A4ADB6-1572-43CA-B40F-1C4E255EB7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34" b="11010"/>
          <a:stretch/>
        </p:blipFill>
        <p:spPr>
          <a:xfrm>
            <a:off x="144829" y="1567733"/>
            <a:ext cx="4541471" cy="4358806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5310A8A3-5C3B-427A-83BE-2B45CDC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rbel" panose="020B0503020204020204" pitchFamily="34" charset="0"/>
              </a:rPr>
              <a:t>Vorstellung des funktionalen Prototypen</a:t>
            </a:r>
            <a:br>
              <a:rPr lang="de-DE" dirty="0">
                <a:latin typeface="Corbel" panose="020B0503020204020204" pitchFamily="34" charset="0"/>
              </a:rPr>
            </a:br>
            <a:endParaRPr lang="de-DE" dirty="0">
              <a:latin typeface="Corbel" panose="020B0503020204020204" pitchFamily="34" charset="0"/>
            </a:endParaRP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29C102FF-5B5C-4AE3-A34C-6C250D62A3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de-DE" sz="1600" b="0" i="0" dirty="0">
                <a:effectLst/>
                <a:latin typeface="Corbel" panose="020B0503020204020204" pitchFamily="34" charset="0"/>
              </a:rPr>
              <a:t>Konzept „Mehrere User können angelegt werden“: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orbel" panose="020B0503020204020204" pitchFamily="34" charset="0"/>
              </a:rPr>
              <a:t>UserCreationActivity</a:t>
            </a:r>
            <a:r>
              <a:rPr lang="de-DE" sz="1600" dirty="0">
                <a:latin typeface="Corbel" panose="020B0503020204020204" pitchFamily="34" charset="0"/>
              </a:rPr>
              <a:t> wird aufgerufen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>
                <a:latin typeface="Corbel" panose="020B0503020204020204" pitchFamily="34" charset="0"/>
              </a:rPr>
              <a:t>Admin wird aufgefordert Name, und </a:t>
            </a:r>
            <a:r>
              <a:rPr lang="de-DE" sz="1600" dirty="0" err="1">
                <a:latin typeface="Corbel" panose="020B0503020204020204" pitchFamily="34" charset="0"/>
              </a:rPr>
              <a:t>Flaganzahl</a:t>
            </a:r>
            <a:r>
              <a:rPr lang="de-DE" sz="1600" dirty="0">
                <a:latin typeface="Corbel" panose="020B0503020204020204" pitchFamily="34" charset="0"/>
              </a:rPr>
              <a:t> einzugeben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Diese Daten werden in der Userdaten-Tabelle  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        gespeichert</a:t>
            </a:r>
            <a:b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	- die Tabelle „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Warenkorb+Name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“ wird erstellt</a:t>
            </a:r>
            <a:endParaRPr lang="de-DE" sz="1600" dirty="0">
              <a:latin typeface="Corbel" panose="020B0503020204020204" pitchFamily="34" charset="0"/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orbel" panose="020B0503020204020204" pitchFamily="34" charset="0"/>
              </a:rPr>
              <a:t>MainActivity</a:t>
            </a:r>
            <a:r>
              <a:rPr lang="de-DE" sz="1600" dirty="0">
                <a:latin typeface="Corbel" panose="020B0503020204020204" pitchFamily="34" charset="0"/>
              </a:rPr>
              <a:t> wird gestartet </a:t>
            </a:r>
            <a:r>
              <a:rPr lang="de-DE" sz="1600" dirty="0">
                <a:latin typeface="Corbel" panose="020B0503020204020204" pitchFamily="34" charset="0"/>
                <a:sym typeface="Wingdings" panose="05000000000000000000" pitchFamily="2" charset="2"/>
              </a:rPr>
              <a:t> regulärer </a:t>
            </a:r>
            <a:r>
              <a:rPr lang="de-DE" sz="1600" dirty="0" err="1">
                <a:latin typeface="Corbel" panose="020B0503020204020204" pitchFamily="34" charset="0"/>
                <a:sym typeface="Wingdings" panose="05000000000000000000" pitchFamily="2" charset="2"/>
              </a:rPr>
              <a:t>Appstart</a:t>
            </a:r>
            <a:endParaRPr lang="de-DE" sz="1600" dirty="0">
              <a:latin typeface="Corbel" panose="020B050302020402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2D76A2-9CAD-4D64-9A5F-4F011AEE814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9720F-1CD0-4FF4-9890-2105ED7BAD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0503C0D-0707-4A07-942E-3F0C914DAF04}" type="datetime1">
              <a:rPr lang="de-DE" smtClean="0"/>
              <a:pPr>
                <a:defRPr/>
              </a:pPr>
              <a:t>20.02.2022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B34F3-0515-4B69-BAFC-42E1429BE8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</a:t>
            </a:r>
            <a:fld id="{35334651-DA3B-4EB7-B98A-13466C4842BA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1B256A3-E9BA-46BA-A83B-B08D50FA7241}"/>
              </a:ext>
            </a:extLst>
          </p:cNvPr>
          <p:cNvSpPr txBox="1"/>
          <p:nvPr/>
        </p:nvSpPr>
        <p:spPr>
          <a:xfrm>
            <a:off x="1863546" y="6331620"/>
            <a:ext cx="549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https://github.com/SJetz/EPWS2122JetzPettinger/wiki/Ablaufbeschreibungen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82053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0</TotalTime>
  <Words>2032</Words>
  <Application>Microsoft Office PowerPoint</Application>
  <PresentationFormat>Bildschirmpräsentation (4:3)</PresentationFormat>
  <Paragraphs>218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Corbel</vt:lpstr>
      <vt:lpstr>Symbol</vt:lpstr>
      <vt:lpstr>Wingdings</vt:lpstr>
      <vt:lpstr>Masterfolien ohne Erklärung_4_3_neu</vt:lpstr>
      <vt:lpstr>Agenda</vt:lpstr>
      <vt:lpstr>Wissenschaftliches Poster</vt:lpstr>
      <vt:lpstr>Vorstellung des funktionalen Prototypen </vt:lpstr>
      <vt:lpstr>Vorstellung des funktionalen Prototypen </vt:lpstr>
      <vt:lpstr>Vorstellung des funktionalen Prototypen </vt:lpstr>
      <vt:lpstr>Vorstellung des funktionalen Prototypen </vt:lpstr>
      <vt:lpstr>Vorstellung des funktionalen Prototypen </vt:lpstr>
      <vt:lpstr>Vorstellung des funktionalen Prototypen </vt:lpstr>
      <vt:lpstr>Vorstellung des funktionalen Prototypen </vt:lpstr>
      <vt:lpstr>Vorstellung des funktionalen Prototypen </vt:lpstr>
      <vt:lpstr>Codeinspektion</vt:lpstr>
      <vt:lpstr>Usprungsidee</vt:lpstr>
      <vt:lpstr>Welche Ziele wurden erreicht</vt:lpstr>
      <vt:lpstr>Welche Ziele wurden nicht erreicht</vt:lpstr>
    </vt:vector>
  </TitlesOfParts>
  <Company>Fachhochschule Köln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Michelle Kubier (mkubier)</dc:creator>
  <cp:lastModifiedBy>Sarah Elisabeth Jetz (sjetz)</cp:lastModifiedBy>
  <cp:revision>163</cp:revision>
  <cp:lastPrinted>2021-11-08T12:37:45Z</cp:lastPrinted>
  <dcterms:created xsi:type="dcterms:W3CDTF">2016-10-18T12:05:04Z</dcterms:created>
  <dcterms:modified xsi:type="dcterms:W3CDTF">2022-02-20T00:55:36Z</dcterms:modified>
</cp:coreProperties>
</file>