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60" r:id="rId3"/>
    <p:sldId id="272" r:id="rId4"/>
    <p:sldId id="262" r:id="rId5"/>
    <p:sldId id="277" r:id="rId6"/>
    <p:sldId id="264" r:id="rId7"/>
    <p:sldId id="268" r:id="rId8"/>
    <p:sldId id="265" r:id="rId9"/>
    <p:sldId id="266" r:id="rId10"/>
    <p:sldId id="267" r:id="rId11"/>
    <p:sldId id="269" r:id="rId12"/>
    <p:sldId id="273" r:id="rId13"/>
    <p:sldId id="275" r:id="rId14"/>
  </p:sldIdLst>
  <p:sldSz cx="9144000" cy="6858000" type="screen4x3"/>
  <p:notesSz cx="10234613" cy="7099300"/>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Kubier (mkubier)" initials="MK(" lastIdx="9" clrIdx="0">
    <p:extLst>
      <p:ext uri="{19B8F6BF-5375-455C-9EA6-DF929625EA0E}">
        <p15:presenceInfo xmlns:p15="http://schemas.microsoft.com/office/powerpoint/2012/main" userId="S-1-5-21-321215033-2666519226-1312412968-100753" providerId="AD"/>
      </p:ext>
    </p:extLst>
  </p:cmAuthor>
  <p:cmAuthor id="2" name="Fabian Sesterhenn (fsesterh)" initials="FS(" lastIdx="2" clrIdx="1">
    <p:extLst>
      <p:ext uri="{19B8F6BF-5375-455C-9EA6-DF929625EA0E}">
        <p15:presenceInfo xmlns:p15="http://schemas.microsoft.com/office/powerpoint/2012/main" userId="S-1-5-21-321215033-2666519226-1312412968-1026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4831" autoAdjust="0"/>
  </p:normalViewPr>
  <p:slideViewPr>
    <p:cSldViewPr snapToGrid="0" snapToObjects="1">
      <p:cViewPr varScale="1">
        <p:scale>
          <a:sx n="74" d="100"/>
          <a:sy n="74" d="100"/>
        </p:scale>
        <p:origin x="2532" y="6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718517" y="91949"/>
            <a:ext cx="5117306" cy="466551"/>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8195" name="Gruppierung 2"/>
          <p:cNvGrpSpPr>
            <a:grpSpLocks/>
          </p:cNvGrpSpPr>
          <p:nvPr/>
        </p:nvGrpSpPr>
        <p:grpSpPr bwMode="auto">
          <a:xfrm>
            <a:off x="1706566" y="0"/>
            <a:ext cx="8528047" cy="55623"/>
            <a:chOff x="1143000" y="-2"/>
            <a:chExt cx="5714999" cy="108000"/>
          </a:xfrm>
        </p:grpSpPr>
        <p:sp>
          <p:nvSpPr>
            <p:cNvPr id="7" name="Rechteck 6"/>
            <p:cNvSpPr/>
            <p:nvPr userDrawn="1"/>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Rechteck 7"/>
            <p:cNvSpPr/>
            <p:nvPr userDrawn="1"/>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9" name="Rechteck 8"/>
            <p:cNvSpPr/>
            <p:nvPr userDrawn="1"/>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8196" name="Rectangle 4"/>
          <p:cNvSpPr>
            <a:spLocks noChangeArrowheads="1"/>
          </p:cNvSpPr>
          <p:nvPr/>
        </p:nvSpPr>
        <p:spPr bwMode="auto">
          <a:xfrm>
            <a:off x="7077229" y="278115"/>
            <a:ext cx="1438869" cy="2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18"/>
              </a:lnSpc>
            </a:pPr>
            <a:r>
              <a:rPr lang="de-DE" sz="900"/>
              <a:t>Chart</a:t>
            </a:r>
            <a:r>
              <a:rPr lang="de-DE" sz="900">
                <a:solidFill>
                  <a:srgbClr val="000000"/>
                </a:solidFill>
              </a:rPr>
              <a:t>: </a:t>
            </a:r>
            <a:fld id="{36FEE04A-B7DA-4BD9-A22B-4ED6B6760EF9}" type="slidenum">
              <a:rPr lang="de-DE" sz="900">
                <a:solidFill>
                  <a:srgbClr val="000000"/>
                </a:solidFill>
              </a:rPr>
              <a:pPr>
                <a:lnSpc>
                  <a:spcPts val="1218"/>
                </a:lnSpc>
              </a:pPr>
              <a:t>‹Nr.›</a:t>
            </a:fld>
            <a:endParaRPr lang="de-DE" sz="900"/>
          </a:p>
        </p:txBody>
      </p:sp>
      <p:pic>
        <p:nvPicPr>
          <p:cNvPr id="8197"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7049" y="6504476"/>
            <a:ext cx="1567937" cy="4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7077229" y="99895"/>
            <a:ext cx="1570326" cy="17822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a:pPr>
                <a:lnSpc>
                  <a:spcPts val="1223"/>
                </a:lnSpc>
                <a:defRPr/>
              </a:pPr>
              <a:t>06.11.2021</a:t>
            </a:fld>
            <a:endParaRPr lang="de-DE" sz="900" dirty="0"/>
          </a:p>
        </p:txBody>
      </p:sp>
      <p:sp>
        <p:nvSpPr>
          <p:cNvPr id="14" name="Fußzeilenplatzhalter 3"/>
          <p:cNvSpPr txBox="1">
            <a:spLocks/>
          </p:cNvSpPr>
          <p:nvPr/>
        </p:nvSpPr>
        <p:spPr>
          <a:xfrm>
            <a:off x="1706565" y="6511286"/>
            <a:ext cx="5908446" cy="640231"/>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dirty="0"/>
              <a:t>Prof. Dr. Elisabeth Exempel</a:t>
            </a:r>
          </a:p>
          <a:p>
            <a:pPr>
              <a:lnSpc>
                <a:spcPts val="1223"/>
              </a:lnSpc>
              <a:defRPr/>
            </a:pPr>
            <a:r>
              <a:rPr lang="de-DE" sz="900" b="0" dirty="0">
                <a:solidFill>
                  <a:schemeClr val="tx1"/>
                </a:solidFill>
              </a:rPr>
              <a:t>Ggf. Funktionsbezeichnung</a:t>
            </a:r>
          </a:p>
          <a:p>
            <a:pPr>
              <a:lnSpc>
                <a:spcPts val="1223"/>
              </a:lnSpc>
              <a:defRPr/>
            </a:pPr>
            <a:r>
              <a:rPr lang="de-DE" sz="900" b="0" dirty="0">
                <a:solidFill>
                  <a:schemeClr val="tx1"/>
                </a:solidFill>
              </a:rPr>
              <a:t>Instituts- und/oder Fakultäts-, Referats-, Teambezeichnung</a:t>
            </a:r>
            <a:br>
              <a:rPr lang="de-DE" sz="900" b="0" dirty="0">
                <a:solidFill>
                  <a:schemeClr val="tx1"/>
                </a:solidFill>
              </a:rPr>
            </a:br>
            <a:r>
              <a:rPr lang="de-DE" sz="900" b="0" dirty="0">
                <a:solidFill>
                  <a:schemeClr val="tx1"/>
                </a:solidFill>
              </a:rPr>
              <a:t>maximal drei Zeilen möglich (editierbar im </a:t>
            </a:r>
            <a:r>
              <a:rPr lang="de-DE" sz="900" b="0" dirty="0" err="1">
                <a:solidFill>
                  <a:schemeClr val="tx1"/>
                </a:solidFill>
              </a:rPr>
              <a:t>Foliemaster</a:t>
            </a:r>
            <a:r>
              <a:rPr lang="de-DE" sz="900" b="0" dirty="0">
                <a:solidFill>
                  <a:schemeClr val="tx1"/>
                </a:solidFill>
              </a:rPr>
              <a:t>)</a:t>
            </a:r>
          </a:p>
          <a:p>
            <a:pPr>
              <a:lnSpc>
                <a:spcPts val="1223"/>
              </a:lnSpc>
              <a:defRPr/>
            </a:pPr>
            <a:endParaRPr lang="de-DE" sz="1000" dirty="0"/>
          </a:p>
        </p:txBody>
      </p:sp>
    </p:spTree>
    <p:extLst>
      <p:ext uri="{BB962C8B-B14F-4D97-AF65-F5344CB8AC3E}">
        <p14:creationId xmlns:p14="http://schemas.microsoft.com/office/powerpoint/2010/main" val="3814672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2936875" y="531813"/>
            <a:ext cx="2668588" cy="2003425"/>
          </a:xfrm>
          <a:prstGeom prst="rect">
            <a:avLst/>
          </a:prstGeom>
          <a:noFill/>
          <a:ln w="12700">
            <a:solidFill>
              <a:prstClr val="black"/>
            </a:solidFill>
          </a:ln>
        </p:spPr>
        <p:txBody>
          <a:bodyPr vert="horz" lIns="94759" tIns="47380" rIns="94759" bIns="47380" rtlCol="0" anchor="ctr"/>
          <a:lstStyle/>
          <a:p>
            <a:pPr lvl="0"/>
            <a:endParaRPr lang="de-DE" noProof="0"/>
          </a:p>
        </p:txBody>
      </p:sp>
      <p:sp>
        <p:nvSpPr>
          <p:cNvPr id="5" name="Notizenplatzhalter 4"/>
          <p:cNvSpPr>
            <a:spLocks noGrp="1"/>
          </p:cNvSpPr>
          <p:nvPr>
            <p:ph type="body" sz="quarter" idx="3"/>
          </p:nvPr>
        </p:nvSpPr>
        <p:spPr>
          <a:xfrm>
            <a:off x="1706567" y="2643791"/>
            <a:ext cx="8152795" cy="3421377"/>
          </a:xfrm>
          <a:prstGeom prst="rect">
            <a:avLst/>
          </a:prstGeom>
        </p:spPr>
        <p:txBody>
          <a:bodyPr vert="horz" lIns="94759" tIns="47380" rIns="94759" bIns="47380" rtlCol="0"/>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 name="Überschriftenplatzhalter 1"/>
          <p:cNvSpPr>
            <a:spLocks noGrp="1"/>
          </p:cNvSpPr>
          <p:nvPr>
            <p:ph type="hdr" sz="quarter"/>
          </p:nvPr>
        </p:nvSpPr>
        <p:spPr>
          <a:xfrm>
            <a:off x="1718517" y="107841"/>
            <a:ext cx="5117306" cy="345089"/>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6149" name="Gruppierung 1"/>
          <p:cNvGrpSpPr>
            <a:grpSpLocks/>
          </p:cNvGrpSpPr>
          <p:nvPr/>
        </p:nvGrpSpPr>
        <p:grpSpPr bwMode="auto">
          <a:xfrm>
            <a:off x="1706566" y="0"/>
            <a:ext cx="8528047" cy="55623"/>
            <a:chOff x="1143000" y="-2"/>
            <a:chExt cx="5714999" cy="108000"/>
          </a:xfrm>
        </p:grpSpPr>
        <p:sp>
          <p:nvSpPr>
            <p:cNvPr id="9" name="Rechteck 8"/>
            <p:cNvSpPr/>
            <p:nvPr/>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 name="Rechteck 9"/>
            <p:cNvSpPr/>
            <p:nvPr/>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Rechteck 10"/>
            <p:cNvSpPr/>
            <p:nvPr/>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6150" name="Rectangle 4"/>
          <p:cNvSpPr>
            <a:spLocks noChangeArrowheads="1"/>
          </p:cNvSpPr>
          <p:nvPr/>
        </p:nvSpPr>
        <p:spPr bwMode="auto">
          <a:xfrm>
            <a:off x="7077229" y="294007"/>
            <a:ext cx="1438869" cy="2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18"/>
              </a:lnSpc>
            </a:pPr>
            <a:r>
              <a:rPr lang="de-DE" sz="900"/>
              <a:t>Chart</a:t>
            </a:r>
            <a:r>
              <a:rPr lang="de-DE" sz="900">
                <a:solidFill>
                  <a:srgbClr val="000000"/>
                </a:solidFill>
              </a:rPr>
              <a:t>: </a:t>
            </a:r>
            <a:fld id="{13D78A42-A9E9-440C-BAF8-732E5B2E3178}" type="slidenum">
              <a:rPr lang="de-DE" sz="900">
                <a:solidFill>
                  <a:srgbClr val="000000"/>
                </a:solidFill>
              </a:rPr>
              <a:pPr>
                <a:lnSpc>
                  <a:spcPts val="1218"/>
                </a:lnSpc>
              </a:pPr>
              <a:t>‹Nr.›</a:t>
            </a:fld>
            <a:endParaRPr lang="de-DE" sz="900"/>
          </a:p>
        </p:txBody>
      </p:sp>
      <p:pic>
        <p:nvPicPr>
          <p:cNvPr id="6151"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3235" y="6329661"/>
            <a:ext cx="1567937" cy="4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7077229" y="115787"/>
            <a:ext cx="1570326" cy="17822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06.11.2021</a:t>
            </a:fld>
            <a:endParaRPr lang="de-DE" sz="900" dirty="0"/>
          </a:p>
        </p:txBody>
      </p:sp>
      <p:sp>
        <p:nvSpPr>
          <p:cNvPr id="15" name="Fußzeilenplatzhalter 3"/>
          <p:cNvSpPr txBox="1">
            <a:spLocks/>
          </p:cNvSpPr>
          <p:nvPr/>
        </p:nvSpPr>
        <p:spPr>
          <a:xfrm>
            <a:off x="1706565" y="6336471"/>
            <a:ext cx="5908446" cy="640231"/>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dirty="0"/>
              <a:t>Prof. Dr. Elisabeth Exempel</a:t>
            </a:r>
          </a:p>
          <a:p>
            <a:pPr>
              <a:lnSpc>
                <a:spcPts val="1223"/>
              </a:lnSpc>
              <a:defRPr/>
            </a:pPr>
            <a:r>
              <a:rPr lang="de-DE" sz="900" b="0" dirty="0">
                <a:solidFill>
                  <a:schemeClr val="tx1"/>
                </a:solidFill>
              </a:rPr>
              <a:t>Ggf. Funktionsbezeichnung</a:t>
            </a:r>
          </a:p>
          <a:p>
            <a:pPr>
              <a:lnSpc>
                <a:spcPts val="1223"/>
              </a:lnSpc>
              <a:defRPr/>
            </a:pPr>
            <a:r>
              <a:rPr lang="de-DE" sz="900" b="0" dirty="0">
                <a:solidFill>
                  <a:schemeClr val="tx1"/>
                </a:solidFill>
              </a:rPr>
              <a:t>Instituts- und/oder Fakultäts-, Referats-, Teambezeichnung</a:t>
            </a:r>
            <a:br>
              <a:rPr lang="de-DE" sz="900" b="0" dirty="0">
                <a:solidFill>
                  <a:schemeClr val="tx1"/>
                </a:solidFill>
              </a:rPr>
            </a:br>
            <a:r>
              <a:rPr lang="de-DE" sz="900" b="0" dirty="0">
                <a:solidFill>
                  <a:schemeClr val="tx1"/>
                </a:solidFill>
              </a:rPr>
              <a:t>maximal drei Zeilen möglich (editierbar im </a:t>
            </a:r>
            <a:r>
              <a:rPr lang="de-DE" sz="900" b="0" dirty="0" err="1">
                <a:solidFill>
                  <a:schemeClr val="tx1"/>
                </a:solidFill>
              </a:rPr>
              <a:t>Foliemaster</a:t>
            </a:r>
            <a:r>
              <a:rPr lang="de-DE" sz="900" b="0" dirty="0">
                <a:solidFill>
                  <a:schemeClr val="tx1"/>
                </a:solidFill>
              </a:rPr>
              <a:t>)</a:t>
            </a:r>
          </a:p>
          <a:p>
            <a:pPr>
              <a:lnSpc>
                <a:spcPts val="1223"/>
              </a:lnSpc>
              <a:defRPr/>
            </a:pPr>
            <a:endParaRPr lang="de-DE" sz="1000" dirty="0"/>
          </a:p>
        </p:txBody>
      </p:sp>
    </p:spTree>
    <p:extLst>
      <p:ext uri="{BB962C8B-B14F-4D97-AF65-F5344CB8AC3E}">
        <p14:creationId xmlns:p14="http://schemas.microsoft.com/office/powerpoint/2010/main" val="2628073629"/>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000470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Erfordernisse, Anforderungen und Use Cases sind auf </a:t>
            </a:r>
            <a:r>
              <a:rPr lang="de-DE"/>
              <a:t>der Wiki-Seite hinterlegt.</a:t>
            </a:r>
            <a:endParaRPr lang="de-DE" dirty="0"/>
          </a:p>
        </p:txBody>
      </p:sp>
    </p:spTree>
    <p:extLst>
      <p:ext uri="{BB962C8B-B14F-4D97-AF65-F5344CB8AC3E}">
        <p14:creationId xmlns:p14="http://schemas.microsoft.com/office/powerpoint/2010/main" val="2491125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Weitere nicht technische Risiken sind auf der Wiki Seite zu finden.</a:t>
            </a:r>
          </a:p>
          <a:p>
            <a:r>
              <a:rPr lang="de-DE" dirty="0"/>
              <a:t>Zum Einen könnte es sein, dass die Testergebnisse nicht rechtzeitig eingereicht werden und so die Iteration nur verzögert stattfinden kann.</a:t>
            </a:r>
          </a:p>
          <a:p>
            <a:r>
              <a:rPr lang="de-DE" dirty="0"/>
              <a:t>Zum andern könnte auch die Kommunikation fehlschlangen, die Analyse und Kommunikation über dritte (dem Betreuungspersonal) stattfindet. </a:t>
            </a:r>
          </a:p>
          <a:p>
            <a:r>
              <a:rPr lang="de-DE" dirty="0"/>
              <a:t>Auch dass das Betreuungspersonal zu ungeschult im Umgang mit der Technik ist könnte ein großes Problem da stellen. </a:t>
            </a:r>
          </a:p>
        </p:txBody>
      </p:sp>
    </p:spTree>
    <p:extLst>
      <p:ext uri="{BB962C8B-B14F-4D97-AF65-F5344CB8AC3E}">
        <p14:creationId xmlns:p14="http://schemas.microsoft.com/office/powerpoint/2010/main" val="11485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Alle Quellen sind auf der Wiki-Seite verlinkt und genauer beschrieben. </a:t>
            </a:r>
          </a:p>
        </p:txBody>
      </p:sp>
    </p:spTree>
    <p:extLst>
      <p:ext uri="{BB962C8B-B14F-4D97-AF65-F5344CB8AC3E}">
        <p14:creationId xmlns:p14="http://schemas.microsoft.com/office/powerpoint/2010/main" val="312782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0928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571577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SIDEEFFEKTE</a:t>
            </a:r>
          </a:p>
          <a:p>
            <a:endParaRPr lang="de-DE" dirty="0"/>
          </a:p>
          <a:p>
            <a:r>
              <a:rPr lang="de-DE" dirty="0"/>
              <a:t>Alltagsherausforderungen eigenständig meistern, um das Selbstwertgefühl betroffener Personen anzuheben</a:t>
            </a:r>
          </a:p>
          <a:p>
            <a:r>
              <a:rPr lang="de-DE" dirty="0"/>
              <a:t>Betreuungspersonal entlasten </a:t>
            </a:r>
          </a:p>
        </p:txBody>
      </p:sp>
    </p:spTree>
    <p:extLst>
      <p:ext uri="{BB962C8B-B14F-4D97-AF65-F5344CB8AC3E}">
        <p14:creationId xmlns:p14="http://schemas.microsoft.com/office/powerpoint/2010/main" val="238169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Untersuchung des Problemraums mittels Fish-</a:t>
            </a:r>
            <a:r>
              <a:rPr lang="de-DE" dirty="0" err="1"/>
              <a:t>Bone</a:t>
            </a:r>
            <a:r>
              <a:rPr lang="de-DE" dirty="0"/>
              <a:t> Diagramm</a:t>
            </a:r>
          </a:p>
          <a:p>
            <a:pPr marL="171450" indent="-171450">
              <a:buFont typeface="Arial" panose="020B0604020202020204" pitchFamily="34" charset="0"/>
              <a:buChar char="•"/>
            </a:pPr>
            <a:r>
              <a:rPr lang="de-DE" dirty="0"/>
              <a:t>Personen mit mentaler Retardierung haben fällt es schwer alleine einzukaufen/ dein Einkauf zu planen</a:t>
            </a:r>
          </a:p>
          <a:p>
            <a:pPr marL="171450" indent="-171450">
              <a:buFont typeface="Arial" panose="020B0604020202020204" pitchFamily="34" charset="0"/>
              <a:buChar char="•"/>
            </a:pPr>
            <a:r>
              <a:rPr lang="de-DE" dirty="0"/>
              <a:t>Ursachen liegen herbei </a:t>
            </a:r>
          </a:p>
          <a:p>
            <a:pPr marL="628650" lvl="1" indent="-171450">
              <a:buFont typeface="Arial" panose="020B0604020202020204" pitchFamily="34" charset="0"/>
              <a:buChar char="•"/>
            </a:pPr>
            <a:r>
              <a:rPr lang="de-DE" dirty="0"/>
              <a:t>zu einem bei der Überforderung</a:t>
            </a:r>
          </a:p>
          <a:p>
            <a:pPr marL="1085850" lvl="2" indent="-171450">
              <a:buFont typeface="Arial" panose="020B0604020202020204" pitchFamily="34" charset="0"/>
              <a:buChar char="•"/>
            </a:pPr>
            <a:r>
              <a:rPr lang="de-DE" dirty="0"/>
              <a:t>Großes Angebot auf die Breite Masse ausgelegt </a:t>
            </a:r>
            <a:r>
              <a:rPr lang="de-DE" dirty="0">
                <a:sym typeface="Wingdings" panose="05000000000000000000" pitchFamily="2" charset="2"/>
              </a:rPr>
              <a:t> Reizüberflutung</a:t>
            </a:r>
          </a:p>
          <a:p>
            <a:pPr marL="1085850" lvl="2" indent="-171450">
              <a:buFont typeface="Arial" panose="020B0604020202020204" pitchFamily="34" charset="0"/>
              <a:buChar char="•"/>
            </a:pPr>
            <a:r>
              <a:rPr lang="de-DE" dirty="0">
                <a:sym typeface="Wingdings" panose="05000000000000000000" pitchFamily="2" charset="2"/>
              </a:rPr>
              <a:t>Diese Menge kann teilweise schwer verarbeitet werden</a:t>
            </a:r>
            <a:endParaRPr lang="de-DE" dirty="0"/>
          </a:p>
          <a:p>
            <a:pPr marL="628650" lvl="1" indent="-171450">
              <a:buFont typeface="Arial" panose="020B0604020202020204" pitchFamily="34" charset="0"/>
              <a:buChar char="•"/>
            </a:pPr>
            <a:r>
              <a:rPr lang="de-DE" dirty="0"/>
              <a:t>Zum anderen an fehlenden Kulturtechniken </a:t>
            </a:r>
          </a:p>
          <a:p>
            <a:pPr marL="1085850" marR="0" lvl="2"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Es fällt schwerer Lesen, Rechnen, schreiben zu erlernen oder das auf die schnelle Anzuwenden, auf Grund der Beeinträchtigung</a:t>
            </a:r>
          </a:p>
          <a:p>
            <a:pPr marL="628650" lvl="1" indent="-171450">
              <a:buFont typeface="Arial" panose="020B0604020202020204" pitchFamily="34" charset="0"/>
              <a:buChar char="•"/>
            </a:pPr>
            <a:r>
              <a:rPr lang="de-DE" dirty="0"/>
              <a:t>Des Weiteren fehlt teilweise Hilfestellungen</a:t>
            </a:r>
          </a:p>
          <a:p>
            <a:pPr marL="1085850" lvl="2" indent="-171450">
              <a:buFont typeface="Arial" panose="020B0604020202020204" pitchFamily="34" charset="0"/>
              <a:buChar char="•"/>
            </a:pPr>
            <a:r>
              <a:rPr lang="de-DE" dirty="0"/>
              <a:t>Zeitmangel der Betreuer und Personalmangel sorgen dafür, dass auf einzelne Personen einzugehen schwerfällt. </a:t>
            </a:r>
          </a:p>
          <a:p>
            <a:pPr marL="1543050" marR="0" lvl="3"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(zu ein Betreuer hat zu viele Personen gleichzeitig </a:t>
            </a:r>
            <a:r>
              <a:rPr lang="de-DE" dirty="0">
                <a:sym typeface="Wingdings" panose="05000000000000000000" pitchFamily="2" charset="2"/>
              </a:rPr>
              <a:t> Planungen mit ihnen zusammen können so zulange dauern da noch mehr gemacht werden muss z.B. Pflege, etc.)</a:t>
            </a:r>
            <a:endParaRPr lang="de-DE" dirty="0"/>
          </a:p>
          <a:p>
            <a:pPr marL="1085850" lvl="2" indent="-171450">
              <a:buFont typeface="Arial" panose="020B0604020202020204" pitchFamily="34" charset="0"/>
              <a:buChar char="•"/>
            </a:pPr>
            <a:r>
              <a:rPr lang="de-DE" dirty="0"/>
              <a:t>Hilfsmittel, welche den Alltag erleichtern, fehlen oder müssen mit mehr Zeitaufwand erstellt werden</a:t>
            </a:r>
          </a:p>
          <a:p>
            <a:pPr marL="1543050" lvl="3" indent="-171450">
              <a:buFont typeface="Arial" panose="020B0604020202020204" pitchFamily="34" charset="0"/>
              <a:buChar char="•"/>
            </a:pPr>
            <a:r>
              <a:rPr lang="de-DE" dirty="0"/>
              <a:t>Z.B. Ausdrucken von Bildern für den Einkauf</a:t>
            </a:r>
          </a:p>
          <a:p>
            <a:pPr marL="1543050" lvl="3" indent="-171450">
              <a:buFont typeface="Arial" panose="020B0604020202020204" pitchFamily="34" charset="0"/>
              <a:buChar char="•"/>
            </a:pPr>
            <a:endParaRPr lang="de-DE" dirty="0">
              <a:sym typeface="Wingdings" panose="05000000000000000000" pitchFamily="2" charset="2"/>
            </a:endParaRPr>
          </a:p>
          <a:p>
            <a:pPr marL="1371600" lvl="3" indent="0">
              <a:buFont typeface="Arial" panose="020B0604020202020204" pitchFamily="34" charset="0"/>
              <a:buNone/>
            </a:pPr>
            <a:endParaRPr lang="de-DE" dirty="0"/>
          </a:p>
          <a:p>
            <a:pPr marL="1085850" lvl="2" indent="-171450">
              <a:buFont typeface="Arial" panose="020B0604020202020204" pitchFamily="34" charset="0"/>
              <a:buChar char="•"/>
            </a:pPr>
            <a:endParaRPr lang="de-DE" dirty="0"/>
          </a:p>
          <a:p>
            <a:pPr marL="914400" lvl="2" indent="0">
              <a:buFont typeface="Arial" panose="020B0604020202020204" pitchFamily="34" charset="0"/>
              <a:buNone/>
            </a:pPr>
            <a:endParaRPr lang="de-DE" dirty="0"/>
          </a:p>
          <a:p>
            <a:pPr marL="628650" marR="0" lvl="1"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dirty="0">
              <a:sym typeface="Wingdings" panose="05000000000000000000" pitchFamily="2" charset="2"/>
            </a:endParaRPr>
          </a:p>
          <a:p>
            <a:pPr marL="628650" lvl="1" indent="-171450">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84212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Stakeholder ergeben sich aus der Domänenanalyse, welche im Domänenmodell auf der nächsten Folie genauer erklärt wird. </a:t>
            </a:r>
          </a:p>
          <a:p>
            <a:r>
              <a:rPr lang="de-DE" dirty="0"/>
              <a:t>Die Personen mit mentaler Retardierung zählen zu unseren primären und das Betreuungspersonal zu unseren sekundären Stakeholdern. </a:t>
            </a:r>
          </a:p>
          <a:p>
            <a:r>
              <a:rPr lang="de-DE" dirty="0"/>
              <a:t>Der Prototyp, welcher angestrebt wird, soll vor allem auf die primären Stakeholder ausgelegt sein </a:t>
            </a:r>
          </a:p>
        </p:txBody>
      </p:sp>
    </p:spTree>
    <p:extLst>
      <p:ext uri="{BB962C8B-B14F-4D97-AF65-F5344CB8AC3E}">
        <p14:creationId xmlns:p14="http://schemas.microsoft.com/office/powerpoint/2010/main" val="351730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dem Domänenmodell wird gezeigt, wie die einzelnen Stakeholder mit einander in Verbindung stehen und interagieren. </a:t>
            </a:r>
          </a:p>
          <a:p>
            <a:pPr marL="171450" indent="-171450">
              <a:buFont typeface="Arial" panose="020B0604020202020204" pitchFamily="34" charset="0"/>
              <a:buChar char="•"/>
            </a:pPr>
            <a:r>
              <a:rPr lang="de-DE" dirty="0"/>
              <a:t>So erhält die Wohneinrichtung von verschiedensten Finanzierungsquellen das Geld, welches sie an Betreuungspersonal weitergeben</a:t>
            </a:r>
          </a:p>
          <a:p>
            <a:pPr marL="171450" indent="-171450">
              <a:buFont typeface="Arial" panose="020B0604020202020204" pitchFamily="34" charset="0"/>
              <a:buChar char="•"/>
            </a:pPr>
            <a:r>
              <a:rPr lang="de-DE" dirty="0"/>
              <a:t>Die Wohneinrichtung muss an die Finanzierungsquellen weitergeben, welch Produkte mit dem Geld gekauft wurden</a:t>
            </a:r>
          </a:p>
          <a:p>
            <a:pPr marL="171450" indent="-171450">
              <a:buFont typeface="Arial" panose="020B0604020202020204" pitchFamily="34" charset="0"/>
              <a:buChar char="•"/>
            </a:pPr>
            <a:r>
              <a:rPr lang="de-DE" dirty="0"/>
              <a:t>Hier für müssen die Betreuer wissen was die zu betreuenden Personen möchten und wie viel Geld die einzelne Personen zur Verfügung stehen. </a:t>
            </a:r>
          </a:p>
          <a:p>
            <a:pPr marL="171450" indent="-171450">
              <a:buFont typeface="Arial" panose="020B0604020202020204" pitchFamily="34" charset="0"/>
              <a:buChar char="•"/>
            </a:pPr>
            <a:r>
              <a:rPr lang="de-DE" dirty="0"/>
              <a:t>Betreuer welche das Geld verwalten und die Einkaufsplanung mit den mental Retardieren Personen betreiben, arbeiten sowohl in Betreuungsstätten als auch in Wohneinrichtungen</a:t>
            </a:r>
          </a:p>
          <a:p>
            <a:pPr marL="171450" indent="-171450">
              <a:buFont typeface="Arial" panose="020B0604020202020204" pitchFamily="34" charset="0"/>
              <a:buChar char="•"/>
            </a:pPr>
            <a:r>
              <a:rPr lang="de-DE" dirty="0"/>
              <a:t>Eben so sind die Betreuer verpflichten die Einkaufsplanung und den Einkaufselbst zu unterstützen und sich ggf. für die Finalen Produkte entscheiden (Preislich, Gesundheitstechnisch etc.)</a:t>
            </a:r>
          </a:p>
          <a:p>
            <a:pPr marL="171450" indent="-171450">
              <a:buFont typeface="Arial" panose="020B0604020202020204" pitchFamily="34" charset="0"/>
              <a:buChar char="•"/>
            </a:pPr>
            <a:r>
              <a:rPr lang="de-DE" dirty="0"/>
              <a:t>In den Einkaufszentren werden Produkte entweder von den beeinträchtigten Personen selbst, mit Unterstützung von dem Betreuer oder nur vom Betreuer gekauft. Dies hängt von der Einschätzung des Betreuers und dem Grad der Beeinträchtigung ab.  </a:t>
            </a:r>
          </a:p>
        </p:txBody>
      </p:sp>
    </p:spTree>
    <p:extLst>
      <p:ext uri="{BB962C8B-B14F-4D97-AF65-F5344CB8AC3E}">
        <p14:creationId xmlns:p14="http://schemas.microsoft.com/office/powerpoint/2010/main" val="423788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Zielgruppe schränkt die primären Stakeholder (Personen mit mentaler Retardierung) genauer ein.</a:t>
            </a:r>
          </a:p>
          <a:p>
            <a:r>
              <a:rPr lang="de-DE" dirty="0"/>
              <a:t>Laut den unseren Quellen benötigen Personen mit </a:t>
            </a:r>
          </a:p>
          <a:p>
            <a:pPr marL="171450" indent="-171450">
              <a:buFont typeface="Arial" panose="020B0604020202020204" pitchFamily="34" charset="0"/>
              <a:buChar char="•"/>
            </a:pPr>
            <a:r>
              <a:rPr lang="de-DE" dirty="0"/>
              <a:t>Motorischen Störungen</a:t>
            </a:r>
          </a:p>
          <a:p>
            <a:pPr marL="171450" indent="-171450">
              <a:buFont typeface="Arial" panose="020B0604020202020204" pitchFamily="34" charset="0"/>
              <a:buChar char="•"/>
            </a:pPr>
            <a:r>
              <a:rPr lang="de-DE" dirty="0"/>
              <a:t>Geistigen Behinderungen</a:t>
            </a:r>
          </a:p>
          <a:p>
            <a:pPr marL="171450" indent="-171450">
              <a:buFont typeface="Arial" panose="020B0604020202020204" pitchFamily="34" charset="0"/>
              <a:buChar char="•"/>
            </a:pPr>
            <a:r>
              <a:rPr lang="de-DE" dirty="0"/>
              <a:t>Autismus</a:t>
            </a:r>
          </a:p>
          <a:p>
            <a:pPr marL="171450" indent="-171450">
              <a:buFont typeface="Arial" panose="020B0604020202020204" pitchFamily="34" charset="0"/>
              <a:buChar char="•"/>
            </a:pPr>
            <a:r>
              <a:rPr lang="de-DE" dirty="0"/>
              <a:t>Verzögerter Sprachentwicklung</a:t>
            </a:r>
          </a:p>
          <a:p>
            <a:pPr marL="171450" indent="-171450">
              <a:buFont typeface="Arial" panose="020B0604020202020204" pitchFamily="34" charset="0"/>
              <a:buChar char="•"/>
            </a:pPr>
            <a:r>
              <a:rPr lang="de-DE" dirty="0"/>
              <a:t>Anderen entwicklungsbedingten oder erworbenen Sprach- und Sprechstörungen</a:t>
            </a:r>
          </a:p>
          <a:p>
            <a:r>
              <a:rPr lang="de-DE" dirty="0"/>
              <a:t>Kommunikationshilfen.</a:t>
            </a:r>
          </a:p>
          <a:p>
            <a:r>
              <a:rPr lang="de-DE" dirty="0"/>
              <a:t>Da unser System ebenfalls eine Art der Kommunikationshilfe für die Einkaufsplanung sein soll, sind Personen mit obengenannten Beeinträchtigungen Teil unserer Zielgruppe</a:t>
            </a:r>
          </a:p>
          <a:p>
            <a:r>
              <a:rPr lang="de-DE" dirty="0"/>
              <a:t>Jedoch kann man Krankheitsbilder allgemein nicht nennen, da diese immer sehr individuell sind und so die Breuer selbst einschätzen müssen, inwieweit Personen mit Beeinträchtigungen damit umgehen können.</a:t>
            </a:r>
          </a:p>
          <a:p>
            <a:r>
              <a:rPr lang="de-DE" dirty="0"/>
              <a:t>Die Empfehlung der Altersgruppe ergibt sich aus der Erfahrung von befragten Betreuern. Vor allem jüngere Personen sind bereits geübt mit dem Umgang von Handys und ähnlichem. Die Wahrscheinlichkeit, unser System nutzen zu können, ist in dieser Altersgruppe höher, da sie bereits den Umgang mit dem geplanten Medium erlernt haben</a:t>
            </a:r>
          </a:p>
        </p:txBody>
      </p:sp>
    </p:spTree>
    <p:extLst>
      <p:ext uri="{BB962C8B-B14F-4D97-AF65-F5344CB8AC3E}">
        <p14:creationId xmlns:p14="http://schemas.microsoft.com/office/powerpoint/2010/main" val="278614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menschzentrierte Vorgehensmodell eignet sich für das Projekt am besten, denn die Personen mit mentaler Retardierung stehen im Mittelpunkt. </a:t>
            </a:r>
          </a:p>
          <a:p>
            <a:r>
              <a:rPr lang="de-DE" dirty="0"/>
              <a:t>Diese Personen sind die Einzigen, mit welchen wir das System auf die gewünschten Ergebnisse testen und evaluieren können, da nicht alle Probleme im Vorhinein festgestellt können. </a:t>
            </a:r>
          </a:p>
          <a:p>
            <a:r>
              <a:rPr lang="de-DE" dirty="0"/>
              <a:t>Somit ist die Iteration einer großer Bestandteil des Projekts</a:t>
            </a:r>
          </a:p>
        </p:txBody>
      </p:sp>
    </p:spTree>
    <p:extLst>
      <p:ext uri="{BB962C8B-B14F-4D97-AF65-F5344CB8AC3E}">
        <p14:creationId xmlns:p14="http://schemas.microsoft.com/office/powerpoint/2010/main" val="81762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904502" y="72001"/>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Titelmasterformat durch Klicken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dirty="0"/>
              <a:t>Textmasterformat bearbeiten</a:t>
            </a:r>
          </a:p>
        </p:txBody>
      </p:sp>
      <p:sp>
        <p:nvSpPr>
          <p:cNvPr id="5" name="Datumsplatzhalter 3"/>
          <p:cNvSpPr>
            <a:spLocks noGrp="1"/>
          </p:cNvSpPr>
          <p:nvPr>
            <p:ph type="dt" sz="half" idx="16"/>
          </p:nvPr>
        </p:nvSpPr>
        <p:spPr/>
        <p:txBody>
          <a:bodyPr/>
          <a:lstStyle>
            <a:lvl1pPr>
              <a:defRPr/>
            </a:lvl1pPr>
          </a:lstStyle>
          <a:p>
            <a:pPr>
              <a:defRPr/>
            </a:pPr>
            <a:fld id="{90503C0D-0707-4A07-942E-3F0C914DAF04}" type="datetime1">
              <a:rPr lang="de-DE"/>
              <a:pPr>
                <a:defRPr/>
              </a:pPr>
              <a:t>06.11.2021</a:t>
            </a:fld>
            <a:endParaRPr lang="de-DE" dirty="0"/>
          </a:p>
        </p:txBody>
      </p:sp>
      <p:sp>
        <p:nvSpPr>
          <p:cNvPr id="8" name="Foliennummernplatzhalter 4"/>
          <p:cNvSpPr>
            <a:spLocks noGrp="1"/>
          </p:cNvSpPr>
          <p:nvPr>
            <p:ph type="sldNum" sz="quarter" idx="17"/>
          </p:nvPr>
        </p:nvSpPr>
        <p:spPr/>
        <p:txBody>
          <a:bodyPr/>
          <a:lstStyle>
            <a:lvl1pPr>
              <a:defRPr/>
            </a:lvl1pPr>
          </a:lstStyle>
          <a:p>
            <a:r>
              <a:rPr lang="de-DE"/>
              <a:t>Seite </a:t>
            </a:r>
            <a:fld id="{35334651-DA3B-4EB7-B98A-13466C4842BA}" type="slidenum">
              <a:rPr lang="de-DE"/>
              <a:pPr/>
              <a:t>‹Nr.›</a:t>
            </a:fld>
            <a:endParaRPr lang="de-DE"/>
          </a:p>
        </p:txBody>
      </p:sp>
    </p:spTree>
    <p:extLst>
      <p:ext uri="{BB962C8B-B14F-4D97-AF65-F5344CB8AC3E}">
        <p14:creationId xmlns:p14="http://schemas.microsoft.com/office/powerpoint/2010/main" val="357011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Titelmasterformat durch Klicken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5" name="Datumsplatzhalter 3"/>
          <p:cNvSpPr>
            <a:spLocks noGrp="1"/>
          </p:cNvSpPr>
          <p:nvPr>
            <p:ph type="dt" sz="half" idx="14"/>
          </p:nvPr>
        </p:nvSpPr>
        <p:spPr/>
        <p:txBody>
          <a:bodyPr/>
          <a:lstStyle>
            <a:lvl1pPr>
              <a:defRPr/>
            </a:lvl1pPr>
          </a:lstStyle>
          <a:p>
            <a:pPr>
              <a:defRPr/>
            </a:pPr>
            <a:fld id="{B64CBA54-30FD-4718-9862-FA8DE106E2AC}" type="datetime1">
              <a:rPr lang="de-DE"/>
              <a:pPr>
                <a:defRPr/>
              </a:pPr>
              <a:t>06.11.2021</a:t>
            </a:fld>
            <a:endParaRPr lang="de-DE" dirty="0"/>
          </a:p>
        </p:txBody>
      </p:sp>
      <p:sp>
        <p:nvSpPr>
          <p:cNvPr id="6" name="Foliennummernplatzhalter 4"/>
          <p:cNvSpPr>
            <a:spLocks noGrp="1"/>
          </p:cNvSpPr>
          <p:nvPr>
            <p:ph type="sldNum" sz="quarter" idx="15"/>
          </p:nvPr>
        </p:nvSpPr>
        <p:spPr/>
        <p:txBody>
          <a:bodyPr/>
          <a:lstStyle>
            <a:lvl1pPr>
              <a:defRPr/>
            </a:lvl1pPr>
          </a:lstStyle>
          <a:p>
            <a:r>
              <a:rPr lang="de-DE"/>
              <a:t>Seite </a:t>
            </a:r>
            <a:fld id="{8BA1C4DF-B313-402B-B18E-730A74683949}" type="slidenum">
              <a:rPr lang="de-DE"/>
              <a:pPr/>
              <a:t>‹Nr.›</a:t>
            </a:fld>
            <a:endParaRPr lang="de-DE"/>
          </a:p>
        </p:txBody>
      </p:sp>
    </p:spTree>
    <p:extLst>
      <p:ext uri="{BB962C8B-B14F-4D97-AF65-F5344CB8AC3E}">
        <p14:creationId xmlns:p14="http://schemas.microsoft.com/office/powerpoint/2010/main" val="414624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Titelmasterformat durch Klicken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Textmasterformat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Textmasterformat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8" name="Datumsplatzhalter 3"/>
          <p:cNvSpPr>
            <a:spLocks noGrp="1"/>
          </p:cNvSpPr>
          <p:nvPr>
            <p:ph type="dt" sz="half" idx="15"/>
          </p:nvPr>
        </p:nvSpPr>
        <p:spPr/>
        <p:txBody>
          <a:bodyPr/>
          <a:lstStyle>
            <a:lvl1pPr>
              <a:defRPr/>
            </a:lvl1pPr>
          </a:lstStyle>
          <a:p>
            <a:pPr>
              <a:defRPr/>
            </a:pPr>
            <a:fld id="{6AB8F7FE-B936-44CE-B01E-7D46A79E1B18}" type="datetime1">
              <a:rPr lang="de-DE"/>
              <a:pPr>
                <a:defRPr/>
              </a:pPr>
              <a:t>06.11.2021</a:t>
            </a:fld>
            <a:endParaRPr lang="de-DE" dirty="0"/>
          </a:p>
        </p:txBody>
      </p:sp>
      <p:sp>
        <p:nvSpPr>
          <p:cNvPr id="10" name="Foliennummernplatzhalter 4"/>
          <p:cNvSpPr>
            <a:spLocks noGrp="1"/>
          </p:cNvSpPr>
          <p:nvPr>
            <p:ph type="sldNum" sz="quarter" idx="16"/>
          </p:nvPr>
        </p:nvSpPr>
        <p:spPr/>
        <p:txBody>
          <a:bodyPr/>
          <a:lstStyle>
            <a:lvl1pPr>
              <a:defRPr/>
            </a:lvl1pPr>
          </a:lstStyle>
          <a:p>
            <a:r>
              <a:rPr lang="de-DE"/>
              <a:t>Seite </a:t>
            </a:r>
            <a:fld id="{489D14D2-7B3A-4B4E-9DF1-D06C823ED2EE}" type="slidenum">
              <a:rPr lang="de-DE"/>
              <a:pPr/>
              <a:t>‹Nr.›</a:t>
            </a:fld>
            <a:endParaRPr lang="de-DE"/>
          </a:p>
        </p:txBody>
      </p:sp>
    </p:spTree>
    <p:extLst>
      <p:ext uri="{BB962C8B-B14F-4D97-AF65-F5344CB8AC3E}">
        <p14:creationId xmlns:p14="http://schemas.microsoft.com/office/powerpoint/2010/main" val="69199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Titelmasterformat durch Klicken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Textmasterformat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Textmasterformat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8" name="Datumsplatzhalter 3"/>
          <p:cNvSpPr>
            <a:spLocks noGrp="1"/>
          </p:cNvSpPr>
          <p:nvPr>
            <p:ph type="dt" sz="half" idx="21"/>
          </p:nvPr>
        </p:nvSpPr>
        <p:spPr/>
        <p:txBody>
          <a:bodyPr/>
          <a:lstStyle>
            <a:lvl1pPr>
              <a:defRPr/>
            </a:lvl1pPr>
          </a:lstStyle>
          <a:p>
            <a:pPr>
              <a:defRPr/>
            </a:pPr>
            <a:fld id="{69A5D477-4E3C-41F1-B09E-3FA2207BEE79}" type="datetime1">
              <a:rPr lang="de-DE"/>
              <a:pPr>
                <a:defRPr/>
              </a:pPr>
              <a:t>06.11.2021</a:t>
            </a:fld>
            <a:endParaRPr lang="de-DE" dirty="0"/>
          </a:p>
        </p:txBody>
      </p:sp>
      <p:sp>
        <p:nvSpPr>
          <p:cNvPr id="9" name="Foliennummernplatzhalter 4"/>
          <p:cNvSpPr>
            <a:spLocks noGrp="1"/>
          </p:cNvSpPr>
          <p:nvPr>
            <p:ph type="sldNum" sz="quarter" idx="22"/>
          </p:nvPr>
        </p:nvSpPr>
        <p:spPr/>
        <p:txBody>
          <a:bodyPr/>
          <a:lstStyle>
            <a:lvl1pPr>
              <a:defRPr/>
            </a:lvl1pPr>
          </a:lstStyle>
          <a:p>
            <a:r>
              <a:rPr lang="de-DE"/>
              <a:t>Seite </a:t>
            </a:r>
            <a:fld id="{100E6985-0308-466B-B67E-5CFC3D56F4E2}" type="slidenum">
              <a:rPr lang="de-DE"/>
              <a:pPr/>
              <a:t>‹Nr.›</a:t>
            </a:fld>
            <a:endParaRPr lang="de-DE"/>
          </a:p>
        </p:txBody>
      </p:sp>
    </p:spTree>
    <p:extLst>
      <p:ext uri="{BB962C8B-B14F-4D97-AF65-F5344CB8AC3E}">
        <p14:creationId xmlns:p14="http://schemas.microsoft.com/office/powerpoint/2010/main" val="201244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ur Überschrift">
    <p:spTree>
      <p:nvGrpSpPr>
        <p:cNvPr id="1" name=""/>
        <p:cNvGrpSpPr/>
        <p:nvPr/>
      </p:nvGrpSpPr>
      <p:grpSpPr>
        <a:xfrm>
          <a:off x="0" y="0"/>
          <a:ext cx="0" cy="0"/>
          <a:chOff x="0" y="0"/>
          <a:chExt cx="0" cy="0"/>
        </a:xfrm>
      </p:grpSpPr>
      <p:sp>
        <p:nvSpPr>
          <p:cNvPr id="3" name="Titel 1"/>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dirty="0"/>
              <a:t>Textmasterformat bearbeiten</a:t>
            </a:r>
          </a:p>
        </p:txBody>
      </p:sp>
      <p:sp>
        <p:nvSpPr>
          <p:cNvPr id="4" name="Datumsplatzhalter 3"/>
          <p:cNvSpPr>
            <a:spLocks noGrp="1"/>
          </p:cNvSpPr>
          <p:nvPr>
            <p:ph type="dt" sz="half" idx="14"/>
          </p:nvPr>
        </p:nvSpPr>
        <p:spPr/>
        <p:txBody>
          <a:bodyPr/>
          <a:lstStyle>
            <a:lvl1pPr>
              <a:defRPr/>
            </a:lvl1pPr>
          </a:lstStyle>
          <a:p>
            <a:pPr>
              <a:defRPr/>
            </a:pPr>
            <a:fld id="{2685C1D3-D35A-4DBE-85BB-0D62F8D70C02}" type="datetime1">
              <a:rPr lang="de-DE"/>
              <a:pPr>
                <a:defRPr/>
              </a:pPr>
              <a:t>06.11.2021</a:t>
            </a:fld>
            <a:endParaRPr lang="de-DE" dirty="0"/>
          </a:p>
        </p:txBody>
      </p:sp>
      <p:sp>
        <p:nvSpPr>
          <p:cNvPr id="5" name="Foliennummernplatzhalter 4"/>
          <p:cNvSpPr>
            <a:spLocks noGrp="1"/>
          </p:cNvSpPr>
          <p:nvPr>
            <p:ph type="sldNum" sz="quarter" idx="15"/>
          </p:nvPr>
        </p:nvSpPr>
        <p:spPr/>
        <p:txBody>
          <a:bodyPr/>
          <a:lstStyle>
            <a:lvl1pPr>
              <a:defRPr/>
            </a:lvl1pPr>
          </a:lstStyle>
          <a:p>
            <a:r>
              <a:rPr lang="de-DE"/>
              <a:t>Seite </a:t>
            </a:r>
            <a:fld id="{7BCB8251-582C-427C-83CC-21E6348B0373}" type="slidenum">
              <a:rPr lang="de-DE"/>
              <a:pPr/>
              <a:t>‹Nr.›</a:t>
            </a:fld>
            <a:endParaRPr lang="de-DE"/>
          </a:p>
        </p:txBody>
      </p:sp>
    </p:spTree>
    <p:extLst>
      <p:ext uri="{BB962C8B-B14F-4D97-AF65-F5344CB8AC3E}">
        <p14:creationId xmlns:p14="http://schemas.microsoft.com/office/powerpoint/2010/main" val="1789019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mit Logo">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6D30FA76-521D-410D-9484-84D53670E16D}" type="datetime1">
              <a:rPr lang="de-DE"/>
              <a:pPr>
                <a:defRPr/>
              </a:pPr>
              <a:t>06.11.2021</a:t>
            </a:fld>
            <a:endParaRPr lang="de-DE" dirty="0"/>
          </a:p>
        </p:txBody>
      </p:sp>
      <p:sp>
        <p:nvSpPr>
          <p:cNvPr id="3" name="Foliennummernplatzhalter 4"/>
          <p:cNvSpPr>
            <a:spLocks noGrp="1"/>
          </p:cNvSpPr>
          <p:nvPr>
            <p:ph type="sldNum" sz="quarter" idx="11"/>
          </p:nvPr>
        </p:nvSpPr>
        <p:spPr/>
        <p:txBody>
          <a:bodyPr/>
          <a:lstStyle>
            <a:lvl1pPr>
              <a:defRPr/>
            </a:lvl1pPr>
          </a:lstStyle>
          <a:p>
            <a:r>
              <a:rPr lang="de-DE"/>
              <a:t>Seite </a:t>
            </a:r>
            <a:fld id="{B7060F5A-8BD2-4B7E-B062-4E9387609486}" type="slidenum">
              <a:rPr lang="de-DE"/>
              <a:pPr/>
              <a:t>‹Nr.›</a:t>
            </a:fld>
            <a:endParaRPr lang="de-DE"/>
          </a:p>
        </p:txBody>
      </p:sp>
    </p:spTree>
    <p:extLst>
      <p:ext uri="{BB962C8B-B14F-4D97-AF65-F5344CB8AC3E}">
        <p14:creationId xmlns:p14="http://schemas.microsoft.com/office/powerpoint/2010/main" val="272766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2" name="Rechteck 1"/>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56821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Titelmasterformat durch Klicken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1" name="Datumsplatzhalter 3"/>
          <p:cNvSpPr>
            <a:spLocks noGrp="1"/>
          </p:cNvSpPr>
          <p:nvPr>
            <p:ph type="dt" sz="half" idx="21"/>
          </p:nvPr>
        </p:nvSpPr>
        <p:spPr/>
        <p:txBody>
          <a:bodyPr/>
          <a:lstStyle>
            <a:lvl1pPr>
              <a:defRPr/>
            </a:lvl1pPr>
          </a:lstStyle>
          <a:p>
            <a:pPr>
              <a:defRPr/>
            </a:pPr>
            <a:fld id="{F89E0988-F860-4782-AB30-BC8F0F300BD8}" type="datetime1">
              <a:rPr lang="de-DE"/>
              <a:pPr>
                <a:defRPr/>
              </a:pPr>
              <a:t>06.11.2021</a:t>
            </a:fld>
            <a:endParaRPr lang="de-DE" dirty="0"/>
          </a:p>
        </p:txBody>
      </p:sp>
      <p:sp>
        <p:nvSpPr>
          <p:cNvPr id="12" name="Foliennummernplatzhalter 4"/>
          <p:cNvSpPr>
            <a:spLocks noGrp="1"/>
          </p:cNvSpPr>
          <p:nvPr>
            <p:ph type="sldNum" sz="quarter" idx="22"/>
          </p:nvPr>
        </p:nvSpPr>
        <p:spPr/>
        <p:txBody>
          <a:bodyPr/>
          <a:lstStyle>
            <a:lvl1pPr>
              <a:defRPr/>
            </a:lvl1pPr>
          </a:lstStyle>
          <a:p>
            <a:r>
              <a:rPr lang="de-DE"/>
              <a:t>Seite </a:t>
            </a:r>
            <a:fld id="{18CDF0AF-4C37-4B6A-AE18-304ACB6A6A33}" type="slidenum">
              <a:rPr lang="de-DE"/>
              <a:pPr/>
              <a:t>‹Nr.›</a:t>
            </a:fld>
            <a:endParaRPr lang="de-DE"/>
          </a:p>
        </p:txBody>
      </p:sp>
    </p:spTree>
    <p:extLst>
      <p:ext uri="{BB962C8B-B14F-4D97-AF65-F5344CB8AC3E}">
        <p14:creationId xmlns:p14="http://schemas.microsoft.com/office/powerpoint/2010/main" val="193259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Textmasterformat bearbeiten</a:t>
            </a:r>
          </a:p>
        </p:txBody>
      </p:sp>
      <p:sp>
        <p:nvSpPr>
          <p:cNvPr id="15" name="Datumsplatzhalter 3"/>
          <p:cNvSpPr>
            <a:spLocks noGrp="1"/>
          </p:cNvSpPr>
          <p:nvPr>
            <p:ph type="dt" sz="half" idx="34"/>
          </p:nvPr>
        </p:nvSpPr>
        <p:spPr/>
        <p:txBody>
          <a:bodyPr/>
          <a:lstStyle>
            <a:lvl1pPr>
              <a:defRPr/>
            </a:lvl1pPr>
          </a:lstStyle>
          <a:p>
            <a:pPr>
              <a:defRPr/>
            </a:pPr>
            <a:fld id="{4B2470BF-E6ED-422A-A807-06FF340C5F16}" type="datetime1">
              <a:rPr lang="de-DE"/>
              <a:pPr>
                <a:defRPr/>
              </a:pPr>
              <a:t>06.11.2021</a:t>
            </a:fld>
            <a:endParaRPr lang="de-DE" dirty="0"/>
          </a:p>
        </p:txBody>
      </p:sp>
      <p:sp>
        <p:nvSpPr>
          <p:cNvPr id="16" name="Foliennummernplatzhalter 4"/>
          <p:cNvSpPr>
            <a:spLocks noGrp="1"/>
          </p:cNvSpPr>
          <p:nvPr>
            <p:ph type="sldNum" sz="quarter" idx="35"/>
          </p:nvPr>
        </p:nvSpPr>
        <p:spPr/>
        <p:txBody>
          <a:bodyPr/>
          <a:lstStyle>
            <a:lvl1pPr>
              <a:defRPr/>
            </a:lvl1pPr>
          </a:lstStyle>
          <a:p>
            <a:r>
              <a:rPr lang="de-DE"/>
              <a:t>Seite </a:t>
            </a:r>
            <a:fld id="{354B29EA-598E-4BB9-979D-D7ADABC8E79E}" type="slidenum">
              <a:rPr lang="de-DE"/>
              <a:pPr/>
              <a:t>‹Nr.›</a:t>
            </a:fld>
            <a:endParaRPr lang="de-DE"/>
          </a:p>
        </p:txBody>
      </p:sp>
    </p:spTree>
    <p:extLst>
      <p:ext uri="{BB962C8B-B14F-4D97-AF65-F5344CB8AC3E}">
        <p14:creationId xmlns:p14="http://schemas.microsoft.com/office/powerpoint/2010/main" val="133091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Überschrift</a:t>
            </a:r>
          </a:p>
        </p:txBody>
      </p:sp>
      <p:sp>
        <p:nvSpPr>
          <p:cNvPr id="1027" name="Textplatzhalter 2"/>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Text</a:t>
            </a:r>
          </a:p>
          <a:p>
            <a:pPr lvl="1"/>
            <a:r>
              <a:rPr lang="de-DE"/>
              <a:t>Zweite Ebene</a:t>
            </a:r>
          </a:p>
          <a:p>
            <a:pPr lvl="2"/>
            <a:r>
              <a:rPr lang="de-DE"/>
              <a:t>Dritte Ebene</a:t>
            </a:r>
          </a:p>
          <a:p>
            <a:pPr lvl="3"/>
            <a:r>
              <a:rPr lang="de-DE"/>
              <a:t>Vierte Ebene</a:t>
            </a:r>
          </a:p>
        </p:txBody>
      </p:sp>
      <p:sp>
        <p:nvSpPr>
          <p:cNvPr id="11" name="Fußzeilenplatzhalter 3"/>
          <p:cNvSpPr txBox="1">
            <a:spLocks/>
          </p:cNvSpPr>
          <p:nvPr/>
        </p:nvSpPr>
        <p:spPr>
          <a:xfrm>
            <a:off x="1943100" y="6011863"/>
            <a:ext cx="3941763"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marL="0" marR="0" lvl="0" indent="0" algn="l" defTabSz="457200" rtl="0" eaLnBrk="1" fontAlgn="base" latinLnBrk="0" hangingPunct="1">
              <a:lnSpc>
                <a:spcPct val="100000"/>
              </a:lnSpc>
              <a:spcBef>
                <a:spcPct val="0"/>
              </a:spcBef>
              <a:spcAft>
                <a:spcPts val="600"/>
              </a:spcAft>
              <a:buClrTx/>
              <a:buSzTx/>
              <a:buFontTx/>
              <a:buNone/>
              <a:tabLst/>
              <a:defRPr/>
            </a:pPr>
            <a:r>
              <a:rPr lang="de-DE" sz="900" b="0" dirty="0"/>
              <a:t>Sarah Elisabeth Jetz, Patrick Alexander </a:t>
            </a:r>
            <a:r>
              <a:rPr lang="de-DE" sz="900" b="0" dirty="0" err="1"/>
              <a:t>Pettinger</a:t>
            </a:r>
            <a:br>
              <a:rPr lang="de-DE" sz="900" b="0" dirty="0"/>
            </a:br>
            <a:r>
              <a:rPr lang="de-DE" sz="900" b="0" i="0" u="none" strike="noStrike" dirty="0">
                <a:solidFill>
                  <a:srgbClr val="000000"/>
                </a:solidFill>
                <a:effectLst/>
                <a:latin typeface="+mn-lt"/>
              </a:rPr>
              <a:t>Entwicklungsprojekt 2021/22</a:t>
            </a:r>
            <a:br>
              <a:rPr lang="de-DE" sz="900" b="0" i="0" u="none" strike="noStrike" dirty="0">
                <a:solidFill>
                  <a:srgbClr val="000000"/>
                </a:solidFill>
                <a:effectLst/>
                <a:latin typeface="+mn-lt"/>
              </a:rPr>
            </a:br>
            <a:endParaRPr lang="de-DE" sz="900" b="0" dirty="0"/>
          </a:p>
        </p:txBody>
      </p:sp>
      <p:grpSp>
        <p:nvGrpSpPr>
          <p:cNvPr id="1029" name="Gruppierung 11"/>
          <p:cNvGrpSpPr>
            <a:grpSpLocks/>
          </p:cNvGrpSpPr>
          <p:nvPr/>
        </p:nvGrpSpPr>
        <p:grpSpPr bwMode="auto">
          <a:xfrm>
            <a:off x="903288" y="0"/>
            <a:ext cx="8243887" cy="71438"/>
            <a:chOff x="903819" y="0"/>
            <a:chExt cx="8244000" cy="108000"/>
          </a:xfrm>
        </p:grpSpPr>
        <p:sp>
          <p:nvSpPr>
            <p:cNvPr id="13" name="Rechteck 12"/>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r>
              <a:rPr lang="de-DE" dirty="0" err="1"/>
              <a:t>WiSe</a:t>
            </a:r>
            <a:r>
              <a:rPr lang="de-DE" dirty="0"/>
              <a:t> 2021/22</a:t>
            </a:r>
          </a:p>
        </p:txBody>
      </p:sp>
      <p:sp>
        <p:nvSpPr>
          <p:cNvPr id="18" name="Foliennummernplatzhalter 4"/>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t>Seite </a:t>
            </a:r>
            <a:fld id="{3DB3A08D-AC0F-4909-816B-0F9F93039D09}" type="slidenum">
              <a:rPr lang="de-DE"/>
              <a:pPr/>
              <a:t>‹Nr.›</a:t>
            </a:fld>
            <a:endParaRPr lang="de-DE"/>
          </a:p>
        </p:txBody>
      </p:sp>
      <p:pic>
        <p:nvPicPr>
          <p:cNvPr id="1033" name="Bild 7" descr="Logo_17pt.wmf"/>
          <p:cNvPicPr>
            <a:picLocks/>
          </p:cNvPicPr>
          <p:nvPr/>
        </p:nvPicPr>
        <p:blipFill>
          <a:blip r:embed="rId11">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Jetz/EPWS2122JetzPettinger/wiki/Zielgruppe" TargetMode="External"/><Relationship Id="rId3" Type="http://schemas.openxmlformats.org/officeDocument/2006/relationships/hyperlink" Target="https://github.com/SJetz/EPWS2122JetzPettinger/wiki/Expos%C3%A9" TargetMode="External"/><Relationship Id="rId7" Type="http://schemas.openxmlformats.org/officeDocument/2006/relationships/hyperlink" Target="https://github.com/SJetz/EPWS2122JetzPettinger/wiki/Dom%C3%A4nenmodell" TargetMode="External"/><Relationship Id="rId12" Type="http://schemas.openxmlformats.org/officeDocument/2006/relationships/hyperlink" Target="https://github.com/SJetz/EPWS2122JetzPettinger/wiki/Quell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SJetz/EPWS2122JetzPettinger/wiki/Stakeholder" TargetMode="External"/><Relationship Id="rId11" Type="http://schemas.openxmlformats.org/officeDocument/2006/relationships/hyperlink" Target="https://github.com/SJetz/EPWS2122JetzPettinger/wiki/Risiken" TargetMode="External"/><Relationship Id="rId5" Type="http://schemas.openxmlformats.org/officeDocument/2006/relationships/hyperlink" Target="https://github.com/SJetz/EPWS2122JetzPettinger/wiki/Fishbone-Diagram" TargetMode="External"/><Relationship Id="rId10" Type="http://schemas.openxmlformats.org/officeDocument/2006/relationships/hyperlink" Target="https://github.com/SJetz/EPWS2122JetzPettinger/wiki/Erfordernisse-und-Anforderungen" TargetMode="External"/><Relationship Id="rId4" Type="http://schemas.openxmlformats.org/officeDocument/2006/relationships/hyperlink" Target="https://github.com/SJetz/EPWS2122JetzPettinger/wiki/Marktrecherche" TargetMode="External"/><Relationship Id="rId9" Type="http://schemas.openxmlformats.org/officeDocument/2006/relationships/hyperlink" Target="https://github.com/SJetz/EPWS2122JetzPettinger/wiki/Vorgehensmodel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Jetz/EPWS2122JetzPettinger/wiki/Vorgehensmodel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Jetz/EPWS2122JetzPettinger/wiki/Erfordernisse-und-Anforderunge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SJetz/EPWS2122JetzPettinger/wiki/Use-Cas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Jetz/EPWS2122JetzPettinger/wiki/Risik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Jetz/EPWS2122JetzPettinger/wiki/Quelle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Jetz/EPWS2122JetzPettinger/wiki/Expos%C3%A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marcsteffen/die-einkaufshilfe-ef0ced4d02e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SJetz/EPWS2122JetzPettinger/wiki/Marktrecherche" TargetMode="External"/><Relationship Id="rId4" Type="http://schemas.openxmlformats.org/officeDocument/2006/relationships/hyperlink" Target="https://www.einfach-fuer-alle.de/artikel/best-practice-beispiel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Jetz/EPWS2122JetzPettinger/wiki/Expos%C3%A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Jetz/EPWS2122JetzPettinger/wiki/Expos%C3%A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Jetz/EPWS2122JetzPettinger/wiki/Fishbone-Diagra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Jetz/EPWS2122JetzPettinger/wiki/Stakehold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Jetz/EPWS2122JetzPettinger/wiki/Dom%C3%A4nenmodel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Jetz/EPWS2122JetzPettinger/wiki/Zielgrupp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5310A8A3-5C3B-427A-83BE-2B45CDCBD872}"/>
              </a:ext>
            </a:extLst>
          </p:cNvPr>
          <p:cNvSpPr>
            <a:spLocks noGrp="1"/>
          </p:cNvSpPr>
          <p:nvPr>
            <p:ph type="title"/>
          </p:nvPr>
        </p:nvSpPr>
        <p:spPr/>
        <p:txBody>
          <a:bodyPr/>
          <a:lstStyle/>
          <a:p>
            <a:r>
              <a:rPr lang="de-DE" dirty="0"/>
              <a:t>Agenda</a:t>
            </a:r>
          </a:p>
        </p:txBody>
      </p:sp>
      <p:sp>
        <p:nvSpPr>
          <p:cNvPr id="18" name="Inhaltsplatzhalter 17">
            <a:extLst>
              <a:ext uri="{FF2B5EF4-FFF2-40B4-BE49-F238E27FC236}">
                <a16:creationId xmlns:a16="http://schemas.microsoft.com/office/drawing/2014/main" id="{29C102FF-5B5C-4AE3-A34C-6C250D62A372}"/>
              </a:ext>
            </a:extLst>
          </p:cNvPr>
          <p:cNvSpPr>
            <a:spLocks noGrp="1"/>
          </p:cNvSpPr>
          <p:nvPr>
            <p:ph sz="quarter" idx="12"/>
          </p:nvPr>
        </p:nvSpPr>
        <p:spPr>
          <a:xfrm>
            <a:off x="903291" y="1357313"/>
            <a:ext cx="8099823" cy="4320000"/>
          </a:xfrm>
        </p:spPr>
        <p:txBody>
          <a:bodyPr/>
          <a:lstStyle/>
          <a:p>
            <a:pPr lvl="3" indent="-342900">
              <a:buFont typeface="Arial" panose="020B0604020202020204" pitchFamily="34" charset="0"/>
              <a:buChar char="•"/>
            </a:pPr>
            <a:r>
              <a:rPr lang="de-DE" dirty="0">
                <a:hlinkClick r:id="rId3"/>
              </a:rPr>
              <a:t>Exposé</a:t>
            </a:r>
            <a:endParaRPr lang="de-DE" dirty="0"/>
          </a:p>
          <a:p>
            <a:pPr lvl="4" indent="-342900">
              <a:buFont typeface="Arial" panose="020B0604020202020204" pitchFamily="34" charset="0"/>
              <a:buChar char="•"/>
            </a:pPr>
            <a:r>
              <a:rPr lang="de-DE" dirty="0">
                <a:hlinkClick r:id="rId3"/>
              </a:rPr>
              <a:t>Problemraum</a:t>
            </a:r>
            <a:endParaRPr lang="de-DE" dirty="0"/>
          </a:p>
          <a:p>
            <a:pPr lvl="4" indent="-342900">
              <a:buFont typeface="Arial" panose="020B0604020202020204" pitchFamily="34" charset="0"/>
              <a:buChar char="•"/>
            </a:pPr>
            <a:r>
              <a:rPr lang="de-DE" dirty="0">
                <a:hlinkClick r:id="rId4"/>
              </a:rPr>
              <a:t>Markrecherche</a:t>
            </a:r>
            <a:endParaRPr lang="de-DE" dirty="0"/>
          </a:p>
          <a:p>
            <a:pPr lvl="4" indent="-342900">
              <a:buFont typeface="Arial" panose="020B0604020202020204" pitchFamily="34" charset="0"/>
              <a:buChar char="•"/>
            </a:pPr>
            <a:r>
              <a:rPr lang="de-DE" dirty="0">
                <a:hlinkClick r:id="rId3"/>
              </a:rPr>
              <a:t>Zielhierarchie</a:t>
            </a:r>
            <a:endParaRPr lang="de-DE" dirty="0"/>
          </a:p>
          <a:p>
            <a:pPr lvl="4" indent="-342900">
              <a:buFont typeface="Arial" panose="020B0604020202020204" pitchFamily="34" charset="0"/>
              <a:buChar char="•"/>
            </a:pPr>
            <a:r>
              <a:rPr lang="de-DE" dirty="0">
                <a:hlinkClick r:id="rId3"/>
              </a:rPr>
              <a:t>Relevanz</a:t>
            </a:r>
            <a:endParaRPr lang="de-DE" dirty="0"/>
          </a:p>
          <a:p>
            <a:pPr lvl="3" indent="-342900">
              <a:buFont typeface="Arial" panose="020B0604020202020204" pitchFamily="34" charset="0"/>
              <a:buChar char="•"/>
            </a:pPr>
            <a:r>
              <a:rPr lang="de-DE" dirty="0"/>
              <a:t>Domäne</a:t>
            </a:r>
          </a:p>
          <a:p>
            <a:pPr lvl="4" indent="-342900">
              <a:buFont typeface="Arial" panose="020B0604020202020204" pitchFamily="34" charset="0"/>
              <a:buChar char="•"/>
            </a:pPr>
            <a:r>
              <a:rPr lang="de-DE" dirty="0" err="1">
                <a:hlinkClick r:id="rId5"/>
              </a:rPr>
              <a:t>Fishbone</a:t>
            </a:r>
            <a:r>
              <a:rPr lang="de-DE" dirty="0">
                <a:hlinkClick r:id="rId5"/>
              </a:rPr>
              <a:t>-Diagramm</a:t>
            </a:r>
            <a:endParaRPr lang="de-DE" dirty="0"/>
          </a:p>
          <a:p>
            <a:pPr lvl="4" indent="-342900">
              <a:buFont typeface="Arial" panose="020B0604020202020204" pitchFamily="34" charset="0"/>
              <a:buChar char="•"/>
            </a:pPr>
            <a:r>
              <a:rPr lang="de-DE" dirty="0">
                <a:hlinkClick r:id="rId6"/>
              </a:rPr>
              <a:t>Stakeholder</a:t>
            </a:r>
            <a:endParaRPr lang="de-DE" dirty="0"/>
          </a:p>
          <a:p>
            <a:pPr lvl="4" indent="-342900">
              <a:buFont typeface="Arial" panose="020B0604020202020204" pitchFamily="34" charset="0"/>
              <a:buChar char="•"/>
            </a:pPr>
            <a:r>
              <a:rPr lang="de-DE" dirty="0">
                <a:hlinkClick r:id="rId7"/>
              </a:rPr>
              <a:t>Domänenmodell</a:t>
            </a:r>
            <a:endParaRPr lang="de-DE" dirty="0"/>
          </a:p>
          <a:p>
            <a:pPr lvl="4" indent="-342900">
              <a:buFont typeface="Arial" panose="020B0604020202020204" pitchFamily="34" charset="0"/>
              <a:buChar char="•"/>
            </a:pPr>
            <a:r>
              <a:rPr lang="de-DE" dirty="0">
                <a:hlinkClick r:id="rId8"/>
              </a:rPr>
              <a:t>Zielgruppe</a:t>
            </a:r>
            <a:endParaRPr lang="de-DE" dirty="0"/>
          </a:p>
          <a:p>
            <a:pPr lvl="3" indent="-342900">
              <a:buFont typeface="Arial" panose="020B0604020202020204" pitchFamily="34" charset="0"/>
              <a:buChar char="•"/>
            </a:pPr>
            <a:r>
              <a:rPr lang="de-DE" dirty="0">
                <a:hlinkClick r:id="rId9"/>
              </a:rPr>
              <a:t>Vorgehensmodell</a:t>
            </a:r>
            <a:endParaRPr lang="de-DE" dirty="0"/>
          </a:p>
          <a:p>
            <a:pPr lvl="4" indent="-342900">
              <a:buFont typeface="Arial" panose="020B0604020202020204" pitchFamily="34" charset="0"/>
              <a:buChar char="•"/>
            </a:pPr>
            <a:r>
              <a:rPr lang="de-DE" dirty="0">
                <a:hlinkClick r:id="rId10"/>
              </a:rPr>
              <a:t>Erfordernisse &amp; Anforderungen</a:t>
            </a:r>
            <a:endParaRPr lang="de-DE" dirty="0"/>
          </a:p>
          <a:p>
            <a:pPr lvl="3" indent="-342900">
              <a:buFont typeface="Arial" panose="020B0604020202020204" pitchFamily="34" charset="0"/>
              <a:buChar char="•"/>
            </a:pPr>
            <a:r>
              <a:rPr lang="de-DE" dirty="0">
                <a:hlinkClick r:id="rId11"/>
              </a:rPr>
              <a:t>Risikoanalyse</a:t>
            </a:r>
            <a:endParaRPr lang="de-DE" dirty="0"/>
          </a:p>
          <a:p>
            <a:pPr lvl="3" indent="-342900">
              <a:buFont typeface="Arial" panose="020B0604020202020204" pitchFamily="34" charset="0"/>
              <a:buChar char="•"/>
            </a:pPr>
            <a:r>
              <a:rPr lang="de-DE" dirty="0">
                <a:hlinkClick r:id="rId12"/>
              </a:rPr>
              <a:t>Quellen</a:t>
            </a:r>
            <a:endParaRPr lang="de-DE" dirty="0"/>
          </a:p>
        </p:txBody>
      </p:sp>
      <p:sp>
        <p:nvSpPr>
          <p:cNvPr id="5" name="Datumsplatzhalter 4">
            <a:extLst>
              <a:ext uri="{FF2B5EF4-FFF2-40B4-BE49-F238E27FC236}">
                <a16:creationId xmlns:a16="http://schemas.microsoft.com/office/drawing/2014/main" id="{C319720F-1CD0-4FF4-9890-2105ED7BAD7B}"/>
              </a:ext>
            </a:extLst>
          </p:cNvPr>
          <p:cNvSpPr>
            <a:spLocks noGrp="1"/>
          </p:cNvSpPr>
          <p:nvPr>
            <p:ph type="dt" sz="half" idx="14"/>
          </p:nvPr>
        </p:nvSpPr>
        <p:spPr/>
        <p:txBody>
          <a:bodyPr/>
          <a:lstStyle/>
          <a:p>
            <a:pPr>
              <a:defRPr/>
            </a:pPr>
            <a:fld id="{90503C0D-0707-4A07-942E-3F0C914DAF04}"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6A0B34F3-0515-4B69-BAFC-42E1429BE82A}"/>
              </a:ext>
            </a:extLst>
          </p:cNvPr>
          <p:cNvSpPr>
            <a:spLocks noGrp="1"/>
          </p:cNvSpPr>
          <p:nvPr>
            <p:ph type="sldNum" sz="quarter" idx="15"/>
          </p:nvPr>
        </p:nvSpPr>
        <p:spPr/>
        <p:txBody>
          <a:bodyPr/>
          <a:lstStyle/>
          <a:p>
            <a:r>
              <a:rPr lang="de-DE"/>
              <a:t>Seite </a:t>
            </a:r>
            <a:fld id="{35334651-DA3B-4EB7-B98A-13466C4842BA}" type="slidenum">
              <a:rPr lang="de-DE" smtClean="0"/>
              <a:pPr/>
              <a:t>1</a:t>
            </a:fld>
            <a:endParaRPr lang="de-DE"/>
          </a:p>
        </p:txBody>
      </p:sp>
    </p:spTree>
    <p:extLst>
      <p:ext uri="{BB962C8B-B14F-4D97-AF65-F5344CB8AC3E}">
        <p14:creationId xmlns:p14="http://schemas.microsoft.com/office/powerpoint/2010/main" val="229264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Vorgehensmodell</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endParaRPr lang="de-DE" dirty="0"/>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Vorgehensmodell</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10</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https://github.com/SJetz/EPWS2122JetzPettinger/wiki/Vorgehensmodell</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pic>
        <p:nvPicPr>
          <p:cNvPr id="9" name="Grafik 8">
            <a:extLst>
              <a:ext uri="{FF2B5EF4-FFF2-40B4-BE49-F238E27FC236}">
                <a16:creationId xmlns:a16="http://schemas.microsoft.com/office/drawing/2014/main" id="{5EB18EF7-6C31-4E4E-BD5D-86245049F4B9}"/>
              </a:ext>
            </a:extLst>
          </p:cNvPr>
          <p:cNvPicPr>
            <a:picLocks noChangeAspect="1"/>
          </p:cNvPicPr>
          <p:nvPr/>
        </p:nvPicPr>
        <p:blipFill>
          <a:blip r:embed="rId4"/>
          <a:stretch>
            <a:fillRect/>
          </a:stretch>
        </p:blipFill>
        <p:spPr>
          <a:xfrm>
            <a:off x="218941" y="967630"/>
            <a:ext cx="8706118" cy="4922740"/>
          </a:xfrm>
          <a:prstGeom prst="rect">
            <a:avLst/>
          </a:prstGeom>
        </p:spPr>
      </p:pic>
    </p:spTree>
    <p:extLst>
      <p:ext uri="{BB962C8B-B14F-4D97-AF65-F5344CB8AC3E}">
        <p14:creationId xmlns:p14="http://schemas.microsoft.com/office/powerpoint/2010/main" val="49630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Erfordernisse &amp; Anforderungen </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t>Priorität der </a:t>
            </a:r>
            <a:r>
              <a:rPr lang="de-DE" dirty="0">
                <a:hlinkClick r:id="rId3"/>
              </a:rPr>
              <a:t>Erfordernisse &amp; Anforderungen </a:t>
            </a:r>
            <a:r>
              <a:rPr lang="de-DE" dirty="0"/>
              <a:t>liegt primär bei den zu betreuenden Personen und sekundär bei den Betreuern</a:t>
            </a:r>
          </a:p>
          <a:p>
            <a:pPr>
              <a:buFont typeface="Arial" panose="020B0604020202020204" pitchFamily="34" charset="0"/>
              <a:buChar char="•"/>
            </a:pPr>
            <a:r>
              <a:rPr lang="de-DE" dirty="0"/>
              <a:t>Weiter Stakeholder wurden betrachtet, ihrer Priorität wurde jedoch als gering Eingestuft</a:t>
            </a:r>
          </a:p>
          <a:p>
            <a:pPr>
              <a:buFont typeface="Arial" panose="020B0604020202020204" pitchFamily="34" charset="0"/>
              <a:buChar char="•"/>
            </a:pPr>
            <a:r>
              <a:rPr lang="de-DE" dirty="0"/>
              <a:t>Aus den Anforderungen ergeben sich dann die </a:t>
            </a:r>
            <a:r>
              <a:rPr lang="de-DE" dirty="0">
                <a:hlinkClick r:id="rId4"/>
              </a:rPr>
              <a:t>Use </a:t>
            </a:r>
            <a:r>
              <a:rPr lang="de-DE" dirty="0" err="1">
                <a:hlinkClick r:id="rId4"/>
              </a:rPr>
              <a:t>cases</a:t>
            </a:r>
            <a:endParaRPr lang="de-DE" dirty="0"/>
          </a:p>
          <a:p>
            <a:pPr marL="0" indent="0"/>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Vorgehensmodell</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11</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https://github.com/SJetz/EPWS2122JetzPettinger/wiki/Erfordernisse-und-Anforderungen</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428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Risikoanalyse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r>
              <a:rPr lang="de-DE" b="1" dirty="0"/>
              <a:t>Technische Risiken</a:t>
            </a:r>
          </a:p>
          <a:p>
            <a:pPr>
              <a:buFont typeface="Arial" panose="020B0604020202020204" pitchFamily="34" charset="0"/>
              <a:buChar char="•"/>
            </a:pPr>
            <a:r>
              <a:rPr lang="de-DE" dirty="0"/>
              <a:t>Die Symbole werden nicht erkannt </a:t>
            </a:r>
            <a:br>
              <a:rPr lang="de-DE" dirty="0"/>
            </a:br>
            <a:r>
              <a:rPr lang="de-DE" dirty="0"/>
              <a:t>Lösungsansatz: </a:t>
            </a:r>
            <a:br>
              <a:rPr lang="de-DE" dirty="0"/>
            </a:br>
            <a:r>
              <a:rPr lang="de-DE" dirty="0"/>
              <a:t>Piktogramm durch Realbilder ersetzen</a:t>
            </a:r>
          </a:p>
          <a:p>
            <a:pPr>
              <a:buFont typeface="Arial" panose="020B0604020202020204" pitchFamily="34" charset="0"/>
              <a:buChar char="•"/>
            </a:pPr>
            <a:r>
              <a:rPr lang="de-DE" dirty="0"/>
              <a:t>Gruppierungen werden nicht erkannt (z.B. Obst) </a:t>
            </a:r>
            <a:br>
              <a:rPr lang="de-DE" dirty="0"/>
            </a:br>
            <a:r>
              <a:rPr lang="de-DE" dirty="0"/>
              <a:t>Lösungsansatz: </a:t>
            </a:r>
            <a:br>
              <a:rPr lang="de-DE" dirty="0"/>
            </a:br>
            <a:r>
              <a:rPr lang="de-DE" dirty="0"/>
              <a:t>Alle Produkte einzeln auflisten --&gt; Problem der Überforderung</a:t>
            </a:r>
          </a:p>
          <a:p>
            <a:pPr>
              <a:buFont typeface="Arial" panose="020B0604020202020204" pitchFamily="34" charset="0"/>
              <a:buChar char="•"/>
            </a:pPr>
            <a:r>
              <a:rPr lang="de-DE" dirty="0"/>
              <a:t>neue Konzepte </a:t>
            </a:r>
            <a:br>
              <a:rPr lang="de-DE" dirty="0"/>
            </a:br>
            <a:r>
              <a:rPr lang="de-DE" dirty="0"/>
              <a:t>Aktuelle Konventionen sollen beibehalten werden, da das Erlernen neuer Bedienmuster schwieriger ist als bereits Erlernte anzuwenden.</a:t>
            </a:r>
          </a:p>
          <a:p>
            <a:pPr>
              <a:buFont typeface="Arial" panose="020B0604020202020204" pitchFamily="34" charset="0"/>
              <a:buChar char="•"/>
            </a:pPr>
            <a:endParaRPr lang="de-DE" dirty="0"/>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Risikoanalyse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12</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https://github.com/SJetz/EPWS2122JetzPettinger/wiki/Risiken</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12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endParaRPr lang="de-DE" dirty="0"/>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Quellen</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13</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https://github.com/SJetz/EPWS2122JetzPettinger/wiki/Quellen</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
        <p:nvSpPr>
          <p:cNvPr id="8" name="Inhaltsplatzhalter 2">
            <a:extLst>
              <a:ext uri="{FF2B5EF4-FFF2-40B4-BE49-F238E27FC236}">
                <a16:creationId xmlns:a16="http://schemas.microsoft.com/office/drawing/2014/main" id="{DF9F53B8-B43C-4002-A942-B612FB68AF42}"/>
              </a:ext>
            </a:extLst>
          </p:cNvPr>
          <p:cNvSpPr txBox="1">
            <a:spLocks/>
          </p:cNvSpPr>
          <p:nvPr/>
        </p:nvSpPr>
        <p:spPr bwMode="auto">
          <a:xfrm>
            <a:off x="906664" y="1351979"/>
            <a:ext cx="8099823"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5613" rtl="0" eaLnBrk="1" fontAlgn="base" hangingPunct="1">
              <a:lnSpc>
                <a:spcPts val="2200"/>
              </a:lnSpc>
              <a:spcBef>
                <a:spcPct val="0"/>
              </a:spcBef>
              <a:spcAft>
                <a:spcPts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ts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ts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ts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de-DE" dirty="0"/>
              <a:t>Betrachtung des Konzepts „Betreutes Wohnen“, „Wohnstätten“ und „Wohngemeinschaften“ für Personen mit Beeinträchtigung</a:t>
            </a:r>
          </a:p>
          <a:p>
            <a:pPr>
              <a:buFont typeface="Arial" panose="020B0604020202020204" pitchFamily="34" charset="0"/>
              <a:buChar char="•"/>
            </a:pPr>
            <a:r>
              <a:rPr lang="de-DE" dirty="0"/>
              <a:t>Einarbeitung in das Thema aktuelle „Kommunikationshilfen“</a:t>
            </a:r>
          </a:p>
          <a:p>
            <a:pPr>
              <a:buFont typeface="Arial" panose="020B0604020202020204" pitchFamily="34" charset="0"/>
              <a:buChar char="•"/>
            </a:pPr>
            <a:r>
              <a:rPr lang="de-DE" dirty="0"/>
              <a:t>Einholen von Erfahrungsberichten von verschiedenen Betreuungspersonen aus unterschiedlichen Betreuungs- und </a:t>
            </a:r>
            <a:r>
              <a:rPr lang="de-DE" dirty="0" err="1"/>
              <a:t>Wohnsstätten</a:t>
            </a:r>
            <a:endParaRPr lang="de-DE" dirty="0"/>
          </a:p>
        </p:txBody>
      </p:sp>
    </p:spTree>
    <p:extLst>
      <p:ext uri="{BB962C8B-B14F-4D97-AF65-F5344CB8AC3E}">
        <p14:creationId xmlns:p14="http://schemas.microsoft.com/office/powerpoint/2010/main" val="211503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Problemraum</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t>Einkaufsproblematik einer Person mit mentaler Retardierung</a:t>
            </a:r>
          </a:p>
          <a:p>
            <a:pPr lvl="1">
              <a:buFont typeface="Arial" panose="020B0604020202020204" pitchFamily="34" charset="0"/>
              <a:buChar char="•"/>
            </a:pPr>
            <a:r>
              <a:rPr lang="de-DE" dirty="0"/>
              <a:t>Probleme:</a:t>
            </a:r>
          </a:p>
          <a:p>
            <a:pPr lvl="3">
              <a:buFont typeface="Arial" panose="020B0604020202020204" pitchFamily="34" charset="0"/>
              <a:buChar char="•"/>
            </a:pPr>
            <a:r>
              <a:rPr lang="de-DE" dirty="0"/>
              <a:t>Kulturtechniken</a:t>
            </a:r>
          </a:p>
          <a:p>
            <a:pPr lvl="3">
              <a:buFont typeface="Arial" panose="020B0604020202020204" pitchFamily="34" charset="0"/>
              <a:buChar char="•"/>
            </a:pPr>
            <a:r>
              <a:rPr lang="de-DE" dirty="0"/>
              <a:t>Produktvielfalt</a:t>
            </a:r>
          </a:p>
          <a:p>
            <a:pPr lvl="3">
              <a:buFont typeface="Arial" panose="020B0604020202020204" pitchFamily="34" charset="0"/>
              <a:buChar char="•"/>
            </a:pPr>
            <a:r>
              <a:rPr lang="de-DE" dirty="0"/>
              <a:t>Einkaufplanung</a:t>
            </a:r>
          </a:p>
          <a:p>
            <a:pPr lvl="3">
              <a:buFont typeface="Arial" panose="020B0604020202020204" pitchFamily="34" charset="0"/>
              <a:buChar char="•"/>
            </a:pPr>
            <a:r>
              <a:rPr lang="de-DE" dirty="0"/>
              <a:t>Geldverwaltung</a:t>
            </a:r>
          </a:p>
          <a:p>
            <a:pPr lvl="1">
              <a:buFont typeface="Arial" panose="020B0604020202020204" pitchFamily="34" charset="0"/>
              <a:buChar char="•"/>
            </a:pPr>
            <a:r>
              <a:rPr lang="de-DE" dirty="0"/>
              <a:t>Aktueller Umgang mit der Situation:</a:t>
            </a:r>
          </a:p>
          <a:p>
            <a:pPr lvl="3">
              <a:buFont typeface="Arial" panose="020B0604020202020204" pitchFamily="34" charset="0"/>
              <a:buChar char="•"/>
            </a:pPr>
            <a:r>
              <a:rPr lang="de-DE" dirty="0"/>
              <a:t>Das betreuende Personal unterstützt/übernimmt die Aufgaben, bei denen es Probleme gibt. </a:t>
            </a:r>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Exposé</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dirty="0"/>
              <a:t>Seite </a:t>
            </a:r>
            <a:fld id="{8BA1C4DF-B313-402B-B18E-730A74683949}" type="slidenum">
              <a:rPr lang="de-DE" smtClean="0"/>
              <a:pPr/>
              <a:t>2</a:t>
            </a:fld>
            <a:endParaRPr lang="de-DE" dirty="0"/>
          </a:p>
        </p:txBody>
      </p:sp>
      <p:sp>
        <p:nvSpPr>
          <p:cNvPr id="7" name="Textfeld 6">
            <a:extLst>
              <a:ext uri="{FF2B5EF4-FFF2-40B4-BE49-F238E27FC236}">
                <a16:creationId xmlns:a16="http://schemas.microsoft.com/office/drawing/2014/main" id="{94319669-F7E2-457A-A3FA-44EE51F5FEEB}"/>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https://github.com/SJetz/EPWS2122JetzPettinger/wiki/Expos%C3%A9</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525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Marktrecherche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b="1" dirty="0">
                <a:hlinkClick r:id="rId3"/>
              </a:rPr>
              <a:t>Idee von Marc Steffen</a:t>
            </a:r>
            <a:endParaRPr lang="de-DE" b="1" dirty="0"/>
          </a:p>
          <a:p>
            <a:pPr>
              <a:buFont typeface="Arial" panose="020B0604020202020204" pitchFamily="34" charset="0"/>
              <a:buChar char="•"/>
            </a:pPr>
            <a:r>
              <a:rPr lang="de-DE" b="1" dirty="0">
                <a:hlinkClick r:id="rId4"/>
              </a:rPr>
              <a:t>Grace-App</a:t>
            </a:r>
            <a:r>
              <a:rPr lang="de-DE" b="1" dirty="0"/>
              <a:t> </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Marktrecherche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3</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5"/>
              </a:rPr>
              <a:t>https://github.com/SJetz/EPWS2122JetzPettinger/wiki/Marktrecherche</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97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Zielhierarchie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t>Strategisches Ziel</a:t>
            </a:r>
          </a:p>
          <a:p>
            <a:pPr lvl="3">
              <a:buFont typeface="Arial" panose="020B0604020202020204" pitchFamily="34" charset="0"/>
              <a:buChar char="•"/>
            </a:pPr>
            <a:r>
              <a:rPr lang="de-DE" dirty="0"/>
              <a:t>Inklusion und Autonomie von Personen mit mentaler Retardierung</a:t>
            </a:r>
          </a:p>
          <a:p>
            <a:pPr lvl="3">
              <a:buFont typeface="Arial" panose="020B0604020202020204" pitchFamily="34" charset="0"/>
              <a:buChar char="•"/>
            </a:pPr>
            <a:r>
              <a:rPr lang="de-DE" dirty="0"/>
              <a:t>Arbeitsalltagserleichterung des Betreuungspersonals</a:t>
            </a:r>
          </a:p>
          <a:p>
            <a:pPr>
              <a:buFont typeface="Arial" panose="020B0604020202020204" pitchFamily="34" charset="0"/>
              <a:buChar char="•"/>
            </a:pPr>
            <a:r>
              <a:rPr lang="de-DE" dirty="0"/>
              <a:t>Taktisches Ziel</a:t>
            </a:r>
          </a:p>
          <a:p>
            <a:pPr lvl="3">
              <a:buFont typeface="Arial" panose="020B0604020202020204" pitchFamily="34" charset="0"/>
              <a:buChar char="•"/>
            </a:pPr>
            <a:r>
              <a:rPr lang="de-DE" dirty="0"/>
              <a:t>Einen digitalen Einkaufsplaner, der das aktuelle Supermarktangebot in vereinfachter audiovisueller Form darstellt</a:t>
            </a:r>
          </a:p>
          <a:p>
            <a:pPr>
              <a:buFont typeface="Arial" panose="020B0604020202020204" pitchFamily="34" charset="0"/>
              <a:buChar char="•"/>
            </a:pPr>
            <a:r>
              <a:rPr lang="de-DE" dirty="0"/>
              <a:t>Operatives Ziel</a:t>
            </a:r>
          </a:p>
          <a:p>
            <a:pPr lvl="3">
              <a:buFont typeface="Arial" panose="020B0604020202020204" pitchFamily="34" charset="0"/>
              <a:buChar char="•"/>
            </a:pPr>
            <a:r>
              <a:rPr lang="de-DE" dirty="0"/>
              <a:t>Klar verständliche und einfach gehaltene Audiospuren</a:t>
            </a:r>
          </a:p>
          <a:p>
            <a:pPr lvl="3">
              <a:buFont typeface="Arial" panose="020B0604020202020204" pitchFamily="34" charset="0"/>
              <a:buChar char="•"/>
            </a:pPr>
            <a:r>
              <a:rPr lang="de-DE" dirty="0"/>
              <a:t>Eindeutige und einfache gehaltene (Symbol-)Bilder und Farben</a:t>
            </a:r>
          </a:p>
          <a:p>
            <a:pPr lvl="3">
              <a:buFont typeface="Arial" panose="020B0604020202020204" pitchFamily="34" charset="0"/>
              <a:buChar char="•"/>
            </a:pPr>
            <a:r>
              <a:rPr lang="de-DE" dirty="0"/>
              <a:t>Eindeutige Semantik</a:t>
            </a:r>
          </a:p>
          <a:p>
            <a:pPr lvl="3">
              <a:buFont typeface="Arial" panose="020B0604020202020204" pitchFamily="34" charset="0"/>
              <a:buChar char="•"/>
            </a:pPr>
            <a:r>
              <a:rPr lang="de-DE" dirty="0"/>
              <a:t>Einfache/Bekannte Bedien- und Anzeigeelemente</a:t>
            </a:r>
          </a:p>
          <a:p>
            <a:pPr marL="542925" lvl="3" indent="0">
              <a:buNone/>
            </a:pPr>
            <a:endParaRPr lang="de-DE" dirty="0"/>
          </a:p>
          <a:p>
            <a:pPr lvl="5">
              <a:buFontTx/>
              <a:buChar char="-"/>
            </a:pPr>
            <a:endParaRPr lang="de-DE" dirty="0"/>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Exposé</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4</a:t>
            </a:fld>
            <a:endParaRPr lang="de-DE"/>
          </a:p>
        </p:txBody>
      </p:sp>
      <p:sp>
        <p:nvSpPr>
          <p:cNvPr id="7" name="Textfeld 6">
            <a:extLst>
              <a:ext uri="{FF2B5EF4-FFF2-40B4-BE49-F238E27FC236}">
                <a16:creationId xmlns:a16="http://schemas.microsoft.com/office/drawing/2014/main" id="{A3A4FFA5-3EC6-409C-8C21-F7D058CF23A7}"/>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2"/>
              </a:rPr>
              <a:t>https://github.com/SJetz/EPWS2122JetzPettinger/wiki/Expos%C3%A9</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427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Relevanz</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t>Gesellschaftliche Relevanz</a:t>
            </a:r>
          </a:p>
          <a:p>
            <a:pPr lvl="3">
              <a:buFont typeface="Arial" panose="020B0604020202020204" pitchFamily="34" charset="0"/>
              <a:buChar char="•"/>
            </a:pPr>
            <a:r>
              <a:rPr lang="de-DE" dirty="0"/>
              <a:t>Inklusion und Autonomie mental retardierender Personen in der Gesellschaft voranzutreiben</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Exposé</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5</a:t>
            </a:fld>
            <a:endParaRPr lang="de-DE"/>
          </a:p>
        </p:txBody>
      </p:sp>
      <p:sp>
        <p:nvSpPr>
          <p:cNvPr id="7" name="Textfeld 6">
            <a:extLst>
              <a:ext uri="{FF2B5EF4-FFF2-40B4-BE49-F238E27FC236}">
                <a16:creationId xmlns:a16="http://schemas.microsoft.com/office/drawing/2014/main" id="{A3A4FFA5-3EC6-409C-8C21-F7D058CF23A7}"/>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https://github.com/SJetz/EPWS2122JetzPettinger/wiki/Expos%C3%A9</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02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err="1"/>
              <a:t>Fishbone</a:t>
            </a:r>
            <a:r>
              <a:rPr lang="de-DE" dirty="0"/>
              <a:t> Diagramm </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Domäne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6</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https://github.com/SJetz/EPWS2122JetzPettinger/wiki/Fishbone-Diagram</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28FC9CC-09EF-47DF-B131-ECE35448D5A2}"/>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631064" y="906203"/>
            <a:ext cx="8454711" cy="510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1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Stakeholder</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t>Personen mit mentaler Retardierung</a:t>
            </a:r>
          </a:p>
          <a:p>
            <a:pPr>
              <a:buFont typeface="Arial" panose="020B0604020202020204" pitchFamily="34" charset="0"/>
              <a:buChar char="•"/>
            </a:pPr>
            <a:r>
              <a:rPr lang="de-DE" dirty="0"/>
              <a:t>Betreuende Personen</a:t>
            </a:r>
          </a:p>
          <a:p>
            <a:pPr>
              <a:buFont typeface="Arial" panose="020B0604020202020204" pitchFamily="34" charset="0"/>
              <a:buChar char="•"/>
            </a:pPr>
            <a:r>
              <a:rPr lang="de-DE" dirty="0"/>
              <a:t>Wohneinrichtungen</a:t>
            </a:r>
          </a:p>
          <a:p>
            <a:pPr>
              <a:buFont typeface="Arial" panose="020B0604020202020204" pitchFamily="34" charset="0"/>
              <a:buChar char="•"/>
            </a:pPr>
            <a:r>
              <a:rPr lang="de-DE" dirty="0"/>
              <a:t>Betreuungsstätten</a:t>
            </a:r>
          </a:p>
          <a:p>
            <a:pPr>
              <a:buFont typeface="Arial" panose="020B0604020202020204" pitchFamily="34" charset="0"/>
              <a:buChar char="•"/>
            </a:pPr>
            <a:r>
              <a:rPr lang="de-DE" dirty="0"/>
              <a:t>Supermarkt</a:t>
            </a:r>
          </a:p>
          <a:p>
            <a:pPr>
              <a:buFont typeface="Arial" panose="020B0604020202020204" pitchFamily="34" charset="0"/>
              <a:buChar char="•"/>
            </a:pPr>
            <a:endParaRPr lang="de-DE" dirty="0"/>
          </a:p>
          <a:p>
            <a:pPr lvl="5">
              <a:buFontTx/>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Vorgehensmodell</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7</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https://github.com/SJetz/EPWS2122JetzPettinger/wiki/Stakeholder</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520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Domänenmodell</a:t>
            </a:r>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Domäne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8</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https://github.com/SJetz/EPWS2122JetzPettinger/wiki/Dom%C3%A4nenmodell</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83AA43FA-97AB-4790-B330-3F2B74C69AAA}"/>
              </a:ext>
            </a:extLst>
          </p:cNvPr>
          <p:cNvPicPr>
            <a:picLocks noGrp="1" noChangeAspect="1" noChangeArrowheads="1"/>
          </p:cNvPicPr>
          <p:nvPr>
            <p:ph sz="quarter" idx="12"/>
          </p:nvPr>
        </p:nvPicPr>
        <p:blipFill rotWithShape="1">
          <a:blip r:embed="rId4">
            <a:extLst>
              <a:ext uri="{28A0092B-C50C-407E-A947-70E740481C1C}">
                <a14:useLocalDpi xmlns:a14="http://schemas.microsoft.com/office/drawing/2010/main" val="0"/>
              </a:ext>
            </a:extLst>
          </a:blip>
          <a:srcRect t="2508" b="1533"/>
          <a:stretch/>
        </p:blipFill>
        <p:spPr bwMode="auto">
          <a:xfrm>
            <a:off x="1183086" y="1004552"/>
            <a:ext cx="7057623" cy="488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7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EF76-EE6D-4706-8B1F-1DB90576041A}"/>
              </a:ext>
            </a:extLst>
          </p:cNvPr>
          <p:cNvSpPr>
            <a:spLocks noGrp="1"/>
          </p:cNvSpPr>
          <p:nvPr>
            <p:ph type="title"/>
          </p:nvPr>
        </p:nvSpPr>
        <p:spPr/>
        <p:txBody>
          <a:bodyPr/>
          <a:lstStyle/>
          <a:p>
            <a:r>
              <a:rPr lang="de-DE" dirty="0"/>
              <a:t>Zielgruppe</a:t>
            </a:r>
          </a:p>
        </p:txBody>
      </p:sp>
      <p:sp>
        <p:nvSpPr>
          <p:cNvPr id="3" name="Inhaltsplatzhalter 2">
            <a:extLst>
              <a:ext uri="{FF2B5EF4-FFF2-40B4-BE49-F238E27FC236}">
                <a16:creationId xmlns:a16="http://schemas.microsoft.com/office/drawing/2014/main" id="{90CF0E86-1E1A-4AAB-A2BC-C13DCE791112}"/>
              </a:ext>
            </a:extLst>
          </p:cNvPr>
          <p:cNvSpPr>
            <a:spLocks noGrp="1"/>
          </p:cNvSpPr>
          <p:nvPr>
            <p:ph sz="quarter" idx="12"/>
          </p:nvPr>
        </p:nvSpPr>
        <p:spPr/>
        <p:txBody>
          <a:bodyPr/>
          <a:lstStyle/>
          <a:p>
            <a:pPr>
              <a:buFont typeface="Arial" panose="020B0604020202020204" pitchFamily="34" charset="0"/>
              <a:buChar char="•"/>
            </a:pPr>
            <a:r>
              <a:rPr lang="de-DE" dirty="0"/>
              <a:t>Menschen der Altersgruppe 35 Jahre und jünger mit:</a:t>
            </a:r>
          </a:p>
          <a:p>
            <a:pPr lvl="1">
              <a:buFont typeface="Arial" panose="020B0604020202020204" pitchFamily="34" charset="0"/>
              <a:buChar char="•"/>
            </a:pPr>
            <a:r>
              <a:rPr lang="de-DE" dirty="0"/>
              <a:t>mit motorischen Störungen</a:t>
            </a:r>
          </a:p>
          <a:p>
            <a:pPr lvl="1">
              <a:buFont typeface="Arial" panose="020B0604020202020204" pitchFamily="34" charset="0"/>
              <a:buChar char="•"/>
            </a:pPr>
            <a:r>
              <a:rPr lang="de-DE" dirty="0"/>
              <a:t>geistigen Behinderungen</a:t>
            </a:r>
          </a:p>
          <a:p>
            <a:pPr lvl="1">
              <a:buFont typeface="Arial" panose="020B0604020202020204" pitchFamily="34" charset="0"/>
              <a:buChar char="•"/>
            </a:pPr>
            <a:r>
              <a:rPr lang="de-DE" dirty="0"/>
              <a:t>Autismus</a:t>
            </a:r>
          </a:p>
          <a:p>
            <a:pPr lvl="1">
              <a:buFont typeface="Arial" panose="020B0604020202020204" pitchFamily="34" charset="0"/>
              <a:buChar char="•"/>
            </a:pPr>
            <a:r>
              <a:rPr lang="de-DE" dirty="0"/>
              <a:t>verzögerter Sprachentwicklung</a:t>
            </a:r>
          </a:p>
          <a:p>
            <a:pPr lvl="1">
              <a:buFont typeface="Arial" panose="020B0604020202020204" pitchFamily="34" charset="0"/>
              <a:buChar char="•"/>
            </a:pPr>
            <a:r>
              <a:rPr lang="de-DE" dirty="0"/>
              <a:t>anderen entwicklungsbedingten oder erworbenen Sprach- und Sprechstörungen</a:t>
            </a:r>
          </a:p>
          <a:p>
            <a:pPr lvl="1">
              <a:buFont typeface="Arial" panose="020B0604020202020204" pitchFamily="34" charset="0"/>
              <a:buChar char="•"/>
            </a:pPr>
            <a:endParaRPr lang="de-DE" dirty="0"/>
          </a:p>
        </p:txBody>
      </p:sp>
      <p:sp>
        <p:nvSpPr>
          <p:cNvPr id="4" name="Textplatzhalter 3">
            <a:extLst>
              <a:ext uri="{FF2B5EF4-FFF2-40B4-BE49-F238E27FC236}">
                <a16:creationId xmlns:a16="http://schemas.microsoft.com/office/drawing/2014/main" id="{547A9675-CD91-4EBA-81F7-CA4C13AFBB62}"/>
              </a:ext>
            </a:extLst>
          </p:cNvPr>
          <p:cNvSpPr>
            <a:spLocks noGrp="1"/>
          </p:cNvSpPr>
          <p:nvPr>
            <p:ph type="body" idx="13"/>
          </p:nvPr>
        </p:nvSpPr>
        <p:spPr/>
        <p:txBody>
          <a:bodyPr/>
          <a:lstStyle/>
          <a:p>
            <a:r>
              <a:rPr lang="de-DE" dirty="0"/>
              <a:t>Domäne</a:t>
            </a:r>
          </a:p>
        </p:txBody>
      </p:sp>
      <p:sp>
        <p:nvSpPr>
          <p:cNvPr id="5" name="Datumsplatzhalter 4">
            <a:extLst>
              <a:ext uri="{FF2B5EF4-FFF2-40B4-BE49-F238E27FC236}">
                <a16:creationId xmlns:a16="http://schemas.microsoft.com/office/drawing/2014/main" id="{93DE607D-99B8-4F66-9BE6-7BCA29CE5CCD}"/>
              </a:ext>
            </a:extLst>
          </p:cNvPr>
          <p:cNvSpPr>
            <a:spLocks noGrp="1"/>
          </p:cNvSpPr>
          <p:nvPr>
            <p:ph type="dt" sz="half" idx="14"/>
          </p:nvPr>
        </p:nvSpPr>
        <p:spPr/>
        <p:txBody>
          <a:bodyPr/>
          <a:lstStyle/>
          <a:p>
            <a:pPr>
              <a:defRPr/>
            </a:pPr>
            <a:fld id="{B64CBA54-30FD-4718-9862-FA8DE106E2AC}" type="datetime1">
              <a:rPr lang="de-DE" smtClean="0"/>
              <a:pPr>
                <a:defRPr/>
              </a:pPr>
              <a:t>06.11.2021</a:t>
            </a:fld>
            <a:endParaRPr lang="de-DE" dirty="0"/>
          </a:p>
        </p:txBody>
      </p:sp>
      <p:sp>
        <p:nvSpPr>
          <p:cNvPr id="6" name="Foliennummernplatzhalter 5">
            <a:extLst>
              <a:ext uri="{FF2B5EF4-FFF2-40B4-BE49-F238E27FC236}">
                <a16:creationId xmlns:a16="http://schemas.microsoft.com/office/drawing/2014/main" id="{23BF8046-2539-4FAA-9DE3-99F749A60FDB}"/>
              </a:ext>
            </a:extLst>
          </p:cNvPr>
          <p:cNvSpPr>
            <a:spLocks noGrp="1"/>
          </p:cNvSpPr>
          <p:nvPr>
            <p:ph type="sldNum" sz="quarter" idx="15"/>
          </p:nvPr>
        </p:nvSpPr>
        <p:spPr/>
        <p:txBody>
          <a:bodyPr/>
          <a:lstStyle/>
          <a:p>
            <a:r>
              <a:rPr lang="de-DE"/>
              <a:t>Seite </a:t>
            </a:r>
            <a:fld id="{8BA1C4DF-B313-402B-B18E-730A74683949}" type="slidenum">
              <a:rPr lang="de-DE" smtClean="0"/>
              <a:pPr/>
              <a:t>9</a:t>
            </a:fld>
            <a:endParaRPr lang="de-DE"/>
          </a:p>
        </p:txBody>
      </p:sp>
      <p:sp>
        <p:nvSpPr>
          <p:cNvPr id="7" name="Textfeld 6">
            <a:extLst>
              <a:ext uri="{FF2B5EF4-FFF2-40B4-BE49-F238E27FC236}">
                <a16:creationId xmlns:a16="http://schemas.microsoft.com/office/drawing/2014/main" id="{62D9E4A4-DF4D-4EBD-869F-547694098A62}"/>
              </a:ext>
            </a:extLst>
          </p:cNvPr>
          <p:cNvSpPr txBox="1"/>
          <p:nvPr/>
        </p:nvSpPr>
        <p:spPr>
          <a:xfrm>
            <a:off x="1880315" y="6361113"/>
            <a:ext cx="5628067" cy="338554"/>
          </a:xfrm>
          <a:prstGeom prst="rect">
            <a:avLst/>
          </a:prstGeom>
          <a:noFill/>
        </p:spPr>
        <p:txBody>
          <a:bodyPr wrap="square" rtlCol="0">
            <a:spAutoFit/>
          </a:bodyPr>
          <a:lstStyle/>
          <a:p>
            <a:r>
              <a:rPr lang="de-DE" sz="800" dirty="0">
                <a:latin typeface="Arial" panose="020B0604020202020204" pitchFamily="34" charset="0"/>
                <a:cs typeface="Arial" panose="020B0604020202020204" pitchFamily="34" charset="0"/>
                <a:hlinkClick r:id="rId3"/>
              </a:rPr>
              <a:t>https://github.com/SJetz/EPWS2122JetzPettinger/wiki/Zielgruppe</a:t>
            </a:r>
            <a:endParaRPr lang="de-DE" sz="800" dirty="0">
              <a:latin typeface="Arial" panose="020B0604020202020204" pitchFamily="34" charset="0"/>
              <a:cs typeface="Arial" panose="020B0604020202020204" pitchFamily="34" charset="0"/>
            </a:endParaRPr>
          </a:p>
          <a:p>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766497"/>
      </p:ext>
    </p:extLst>
  </p:cSld>
  <p:clrMapOvr>
    <a:masterClrMapping/>
  </p:clrMapOvr>
</p:sld>
</file>

<file path=ppt/theme/theme1.xml><?xml version="1.0" encoding="utf-8"?>
<a:theme xmlns:a="http://schemas.openxmlformats.org/drawingml/2006/main" name="Masterfolien ohne Erklärung_4_3_neu">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k_ln_pptvorlage_4_3_Feb2016a.potx" id="{2E17C5D0-5A53-4A41-8E9A-5AD082D9CF5E}" vid="{F37A1DB4-1E5D-46A5-BF19-4476CA236F2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masterfolien_ohne_erkl_rung_4_3_neu</Template>
  <TotalTime>0</TotalTime>
  <Words>1197</Words>
  <Application>Microsoft Office PowerPoint</Application>
  <PresentationFormat>Bildschirmpräsentation (4:3)</PresentationFormat>
  <Paragraphs>172</Paragraphs>
  <Slides>13</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Symbol</vt:lpstr>
      <vt:lpstr>Wingdings</vt:lpstr>
      <vt:lpstr>Masterfolien ohne Erklärung_4_3_neu</vt:lpstr>
      <vt:lpstr>Agenda</vt:lpstr>
      <vt:lpstr>Problemraum</vt:lpstr>
      <vt:lpstr>Marktrecherche</vt:lpstr>
      <vt:lpstr>Zielhierarchie</vt:lpstr>
      <vt:lpstr>Relevanz</vt:lpstr>
      <vt:lpstr>Fishbone Diagramm </vt:lpstr>
      <vt:lpstr>Stakeholder</vt:lpstr>
      <vt:lpstr>Domänenmodell</vt:lpstr>
      <vt:lpstr>Zielgruppe</vt:lpstr>
      <vt:lpstr>Vorgehensmodell</vt:lpstr>
      <vt:lpstr>Erfordernisse &amp; Anforderungen </vt:lpstr>
      <vt:lpstr>Risikoanalyse</vt:lpstr>
      <vt:lpstr>Quellen</vt:lpstr>
    </vt:vector>
  </TitlesOfParts>
  <Company>Fachhochschule 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Masterfolien</dc:title>
  <dc:creator>Michelle Kubier (mkubier)</dc:creator>
  <cp:lastModifiedBy>Sarah Elisabeth Jetz (sjetz)</cp:lastModifiedBy>
  <cp:revision>133</cp:revision>
  <cp:lastPrinted>2021-05-18T14:34:44Z</cp:lastPrinted>
  <dcterms:created xsi:type="dcterms:W3CDTF">2016-10-18T12:05:04Z</dcterms:created>
  <dcterms:modified xsi:type="dcterms:W3CDTF">2021-11-06T10:42:40Z</dcterms:modified>
</cp:coreProperties>
</file>